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6" r:id="rId4"/>
    <p:sldId id="267" r:id="rId5"/>
    <p:sldId id="268" r:id="rId6"/>
    <p:sldId id="270" r:id="rId7"/>
    <p:sldId id="271" r:id="rId8"/>
    <p:sldId id="272" r:id="rId9"/>
    <p:sldId id="274" r:id="rId10"/>
    <p:sldId id="276" r:id="rId11"/>
    <p:sldId id="278" r:id="rId12"/>
    <p:sldId id="277" r:id="rId13"/>
    <p:sldId id="279" r:id="rId14"/>
    <p:sldId id="281" r:id="rId15"/>
    <p:sldId id="283" r:id="rId16"/>
    <p:sldId id="285" r:id="rId17"/>
    <p:sldId id="286" r:id="rId18"/>
    <p:sldId id="287" r:id="rId19"/>
    <p:sldId id="288" r:id="rId20"/>
    <p:sldId id="289" r:id="rId21"/>
    <p:sldId id="290" r:id="rId22"/>
    <p:sldId id="291" r:id="rId23"/>
    <p:sldId id="292" r:id="rId24"/>
    <p:sldId id="29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28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CF9875-DB1D-408A-869C-9A73D1B29575}"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169538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F9875-DB1D-408A-869C-9A73D1B29575}"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378384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F9875-DB1D-408A-869C-9A73D1B29575}"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207646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F9875-DB1D-408A-869C-9A73D1B29575}"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392781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CF9875-DB1D-408A-869C-9A73D1B29575}"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276149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CF9875-DB1D-408A-869C-9A73D1B29575}"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301088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CF9875-DB1D-408A-869C-9A73D1B29575}"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2330853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CF9875-DB1D-408A-869C-9A73D1B29575}"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315243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F9875-DB1D-408A-869C-9A73D1B29575}"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425133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F9875-DB1D-408A-869C-9A73D1B29575}"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342193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F9875-DB1D-408A-869C-9A73D1B29575}"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78927-C693-4891-BEEC-15808F567628}" type="slidenum">
              <a:rPr lang="en-US" smtClean="0"/>
              <a:t>‹#›</a:t>
            </a:fld>
            <a:endParaRPr lang="en-US"/>
          </a:p>
        </p:txBody>
      </p:sp>
    </p:spTree>
    <p:extLst>
      <p:ext uri="{BB962C8B-B14F-4D97-AF65-F5344CB8AC3E}">
        <p14:creationId xmlns:p14="http://schemas.microsoft.com/office/powerpoint/2010/main" val="335620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F9875-DB1D-408A-869C-9A73D1B29575}" type="datetimeFigureOut">
              <a:rPr lang="en-US" smtClean="0"/>
              <a:t>1/22/2015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78927-C693-4891-BEEC-15808F567628}" type="slidenum">
              <a:rPr lang="en-US" smtClean="0"/>
              <a:t>‹#›</a:t>
            </a:fld>
            <a:endParaRPr lang="en-US"/>
          </a:p>
        </p:txBody>
      </p:sp>
    </p:spTree>
    <p:extLst>
      <p:ext uri="{BB962C8B-B14F-4D97-AF65-F5344CB8AC3E}">
        <p14:creationId xmlns:p14="http://schemas.microsoft.com/office/powerpoint/2010/main" val="184806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bo.gov/sites/default/files/cbofiles/attachments/43471-hr6079.pdf" TargetMode="External"/><Relationship Id="rId2" Type="http://schemas.openxmlformats.org/officeDocument/2006/relationships/hyperlink" Target="http://www.cbo.gov/sites/default/files/cbofiles/ftpdocs/113xx/doc11379/amendreconprop.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Overview and Thoughts on Healthcare Reform</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John Garen</a:t>
            </a:r>
          </a:p>
          <a:p>
            <a:r>
              <a:rPr lang="en-US" dirty="0" err="1" smtClean="0"/>
              <a:t>Gatton</a:t>
            </a:r>
            <a:r>
              <a:rPr lang="en-US" dirty="0" smtClean="0"/>
              <a:t> Endowed Professor of Economics</a:t>
            </a:r>
          </a:p>
          <a:p>
            <a:r>
              <a:rPr lang="en-US" dirty="0" smtClean="0"/>
              <a:t>University of Kentucky</a:t>
            </a:r>
          </a:p>
          <a:p>
            <a:r>
              <a:rPr lang="en-US" dirty="0" smtClean="0"/>
              <a:t>March 2013</a:t>
            </a:r>
          </a:p>
          <a:p>
            <a:endParaRPr lang="en-US" dirty="0"/>
          </a:p>
        </p:txBody>
      </p:sp>
    </p:spTree>
    <p:extLst>
      <p:ext uri="{BB962C8B-B14F-4D97-AF65-F5344CB8AC3E}">
        <p14:creationId xmlns:p14="http://schemas.microsoft.com/office/powerpoint/2010/main" val="81781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r>
              <a:rPr lang="en-US" dirty="0" smtClean="0"/>
              <a:t>Fundamental Tenets of PPACA</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Stresses the importance of increased coverage with standardized policies and premiums. </a:t>
            </a:r>
          </a:p>
          <a:p>
            <a:pPr marL="0" indent="0">
              <a:buNone/>
            </a:pPr>
            <a:endParaRPr lang="en-US" dirty="0" smtClean="0"/>
          </a:p>
          <a:p>
            <a:r>
              <a:rPr lang="en-US" dirty="0" smtClean="0"/>
              <a:t>Guaranteed issue with prohibition on exclusion for pre-existing conditions.</a:t>
            </a:r>
          </a:p>
          <a:p>
            <a:r>
              <a:rPr lang="en-US" dirty="0" smtClean="0"/>
              <a:t>Community rating on premiums (with age, tobacco use differences allowed).</a:t>
            </a:r>
          </a:p>
          <a:p>
            <a:r>
              <a:rPr lang="en-US" dirty="0" smtClean="0"/>
              <a:t>Mandatory coverage. </a:t>
            </a:r>
          </a:p>
          <a:p>
            <a:pPr marL="0" indent="0">
              <a:buNone/>
            </a:pPr>
            <a:r>
              <a:rPr lang="en-US" dirty="0"/>
              <a:t> </a:t>
            </a:r>
            <a:r>
              <a:rPr lang="en-US" dirty="0" smtClean="0"/>
              <a:t>       </a:t>
            </a:r>
          </a:p>
          <a:p>
            <a:pPr marL="0" indent="0">
              <a:buNone/>
            </a:pPr>
            <a:r>
              <a:rPr lang="en-US" dirty="0" smtClean="0"/>
              <a:t>Designers of PPACA understand that these three operate together.  </a:t>
            </a:r>
          </a:p>
          <a:p>
            <a:pPr marL="0" indent="0">
              <a:buNone/>
            </a:pPr>
            <a:endParaRPr lang="en-US" dirty="0"/>
          </a:p>
          <a:p>
            <a:pPr marL="0" indent="0">
              <a:buNone/>
            </a:pPr>
            <a:r>
              <a:rPr lang="en-US" dirty="0" smtClean="0"/>
              <a:t>Everyone is in the insurance pool; contributions and coverage are relatively equal.   Similar to a government program. </a:t>
            </a:r>
          </a:p>
          <a:p>
            <a:pPr marL="0" indent="0">
              <a:buNone/>
            </a:pPr>
            <a:endParaRPr lang="en-US" dirty="0"/>
          </a:p>
        </p:txBody>
      </p:sp>
    </p:spTree>
    <p:extLst>
      <p:ext uri="{BB962C8B-B14F-4D97-AF65-F5344CB8AC3E}">
        <p14:creationId xmlns:p14="http://schemas.microsoft.com/office/powerpoint/2010/main" val="3075633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Practice: Aspects of PPACA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health insurance exchanges where individuals can purchase insurance. </a:t>
            </a:r>
          </a:p>
          <a:p>
            <a:r>
              <a:rPr lang="en-US" dirty="0" smtClean="0"/>
              <a:t>coverage is mandated</a:t>
            </a:r>
          </a:p>
          <a:p>
            <a:r>
              <a:rPr lang="en-US" dirty="0" smtClean="0"/>
              <a:t>subsidies are available to buy insurance</a:t>
            </a:r>
          </a:p>
          <a:p>
            <a:r>
              <a:rPr lang="en-US" dirty="0" smtClean="0"/>
              <a:t>pricing of insurance is controlled; certain levels of coverage are required</a:t>
            </a:r>
          </a:p>
          <a:p>
            <a:r>
              <a:rPr lang="en-US" dirty="0" smtClean="0"/>
              <a:t>employer mandates on types of plans offered.</a:t>
            </a:r>
          </a:p>
          <a:p>
            <a:r>
              <a:rPr lang="en-US" dirty="0" smtClean="0"/>
              <a:t>employer penalties for no insurance plan. </a:t>
            </a:r>
          </a:p>
          <a:p>
            <a:r>
              <a:rPr lang="en-US" dirty="0" smtClean="0"/>
              <a:t>cost control initiatives:  ACOs, IPAB. </a:t>
            </a:r>
            <a:endParaRPr lang="en-US" dirty="0"/>
          </a:p>
        </p:txBody>
      </p:sp>
    </p:spTree>
    <p:extLst>
      <p:ext uri="{BB962C8B-B14F-4D97-AF65-F5344CB8AC3E}">
        <p14:creationId xmlns:p14="http://schemas.microsoft.com/office/powerpoint/2010/main" val="2523681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Conflict of Visions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PPACA approach to make sense, it must be that there are minimal incentive effects of health insurance and healthcare costs on behavior.  I.e., health status is essentially fixed and is not altered by behavioral incentives. </a:t>
            </a:r>
          </a:p>
          <a:p>
            <a:r>
              <a:rPr lang="en-US" dirty="0" smtClean="0"/>
              <a:t>Similarly, it is important that incentive effects on providers and insurers are small.</a:t>
            </a:r>
          </a:p>
          <a:p>
            <a:r>
              <a:rPr lang="en-US" dirty="0" smtClean="0"/>
              <a:t>Also, the plans and practices (e.g., cost control) must be such that they are suited to the populace. </a:t>
            </a:r>
          </a:p>
          <a:p>
            <a:pPr marL="0" indent="0">
              <a:buNone/>
            </a:pPr>
            <a:endParaRPr lang="en-US" dirty="0"/>
          </a:p>
        </p:txBody>
      </p:sp>
    </p:spTree>
    <p:extLst>
      <p:ext uri="{BB962C8B-B14F-4D97-AF65-F5344CB8AC3E}">
        <p14:creationId xmlns:p14="http://schemas.microsoft.com/office/powerpoint/2010/main" val="749381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Conflict of Visions --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behavior/incentives are important then problems emerge. </a:t>
            </a:r>
            <a:endParaRPr lang="en-US" dirty="0"/>
          </a:p>
          <a:p>
            <a:r>
              <a:rPr lang="en-US" dirty="0" smtClean="0"/>
              <a:t>Consider this regarding some major health issues:  heart disease, cancer, stroke, respiratory diseases, diabetes, obesity, smoking, exercise.</a:t>
            </a:r>
          </a:p>
          <a:p>
            <a:r>
              <a:rPr lang="en-US" dirty="0" smtClean="0"/>
              <a:t>Similar comments apply to provider and insurer incentives.</a:t>
            </a:r>
          </a:p>
          <a:p>
            <a:r>
              <a:rPr lang="en-US" dirty="0" smtClean="0"/>
              <a:t>How important are knowledge, preferences, and treatments which are specific to the individual patient?</a:t>
            </a:r>
          </a:p>
          <a:p>
            <a:endParaRPr lang="en-US" dirty="0"/>
          </a:p>
        </p:txBody>
      </p:sp>
    </p:spTree>
    <p:extLst>
      <p:ext uri="{BB962C8B-B14F-4D97-AF65-F5344CB8AC3E}">
        <p14:creationId xmlns:p14="http://schemas.microsoft.com/office/powerpoint/2010/main" val="3979128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Exchanges:  Community Rating, Guaranteed Issue, and Incentive Issues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Those in poorer health pay less; the healthier pay more.  An implicit tax and spending plan.</a:t>
            </a:r>
          </a:p>
          <a:p>
            <a:r>
              <a:rPr lang="en-US" dirty="0" smtClean="0"/>
              <a:t>Insurance companies make money from the healthy and not from those in poor health. Who will be sought as customers and be well-served?</a:t>
            </a:r>
          </a:p>
          <a:p>
            <a:r>
              <a:rPr lang="en-US" dirty="0" smtClean="0"/>
              <a:t>Uniform </a:t>
            </a:r>
            <a:r>
              <a:rPr lang="en-US" dirty="0"/>
              <a:t>pricing of insurance regardless of risk works against providing incentives </a:t>
            </a:r>
            <a:r>
              <a:rPr lang="en-US" dirty="0" smtClean="0"/>
              <a:t>for </a:t>
            </a:r>
            <a:r>
              <a:rPr lang="en-US" dirty="0"/>
              <a:t>healthy behaviors. </a:t>
            </a:r>
            <a:r>
              <a:rPr lang="en-US" dirty="0" smtClean="0"/>
              <a:t> No </a:t>
            </a:r>
            <a:r>
              <a:rPr lang="en-US" dirty="0"/>
              <a:t>scope for lower premiums as an incentive for healthy behavior. Bad health habits are, in effect, rewarded</a:t>
            </a:r>
            <a:endParaRPr lang="en-US" dirty="0" smtClean="0"/>
          </a:p>
          <a:p>
            <a:endParaRPr lang="en-US" dirty="0"/>
          </a:p>
        </p:txBody>
      </p:sp>
    </p:spTree>
    <p:extLst>
      <p:ext uri="{BB962C8B-B14F-4D97-AF65-F5344CB8AC3E}">
        <p14:creationId xmlns:p14="http://schemas.microsoft.com/office/powerpoint/2010/main" val="1297755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Minimum Loss Ratio Rule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Minimum required percent of claims payouts to premiums.</a:t>
            </a:r>
          </a:p>
          <a:p>
            <a:r>
              <a:rPr lang="en-US" dirty="0"/>
              <a:t>High deductible plans have lower premiums but not proportionately lower administrative costs.  </a:t>
            </a:r>
          </a:p>
          <a:p>
            <a:r>
              <a:rPr lang="en-US" dirty="0" smtClean="0"/>
              <a:t>Will virtually eliminate “consumer-directed” plans with high-deductibles and catastrophic coverage. </a:t>
            </a:r>
          </a:p>
          <a:p>
            <a:r>
              <a:rPr lang="en-US" dirty="0" smtClean="0"/>
              <a:t>These are </a:t>
            </a:r>
            <a:r>
              <a:rPr lang="en-US" dirty="0"/>
              <a:t>viewed </a:t>
            </a:r>
            <a:r>
              <a:rPr lang="en-US" dirty="0" smtClean="0"/>
              <a:t>by some as </a:t>
            </a:r>
            <a:r>
              <a:rPr lang="en-US" dirty="0"/>
              <a:t>an important path to </a:t>
            </a:r>
            <a:r>
              <a:rPr lang="en-US" dirty="0" smtClean="0"/>
              <a:t>efficiency in health </a:t>
            </a:r>
            <a:r>
              <a:rPr lang="en-US" dirty="0"/>
              <a:t>care </a:t>
            </a:r>
            <a:r>
              <a:rPr lang="en-US" dirty="0" smtClean="0"/>
              <a:t>provision. Consumers </a:t>
            </a:r>
            <a:r>
              <a:rPr lang="en-US" dirty="0"/>
              <a:t>pay everyday, anticipated expenses out of </a:t>
            </a:r>
            <a:r>
              <a:rPr lang="en-US" dirty="0" smtClean="0"/>
              <a:t>pockets.  Insurance </a:t>
            </a:r>
            <a:r>
              <a:rPr lang="en-US" dirty="0"/>
              <a:t>is reserved for significant medical </a:t>
            </a:r>
            <a:r>
              <a:rPr lang="en-US" dirty="0" smtClean="0"/>
              <a:t>expenses.</a:t>
            </a:r>
          </a:p>
          <a:p>
            <a:endParaRPr lang="en-US" dirty="0"/>
          </a:p>
        </p:txBody>
      </p:sp>
    </p:spTree>
    <p:extLst>
      <p:ext uri="{BB962C8B-B14F-4D97-AF65-F5344CB8AC3E}">
        <p14:creationId xmlns:p14="http://schemas.microsoft.com/office/powerpoint/2010/main" val="1377943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Individual Mandate – Limiting Choices, Poorly Targeted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Minimum loss ratio rule limits availability of high-deductible plans.</a:t>
            </a:r>
          </a:p>
          <a:p>
            <a:r>
              <a:rPr lang="en-US" dirty="0" smtClean="0"/>
              <a:t>“Minimum </a:t>
            </a:r>
            <a:r>
              <a:rPr lang="en-US" dirty="0"/>
              <a:t>essential coverage” </a:t>
            </a:r>
            <a:r>
              <a:rPr lang="en-US" dirty="0" smtClean="0"/>
              <a:t>rules required coverage for such </a:t>
            </a:r>
            <a:r>
              <a:rPr lang="en-US" dirty="0" smtClean="0"/>
              <a:t>items as </a:t>
            </a:r>
            <a:r>
              <a:rPr lang="en-US" dirty="0"/>
              <a:t>mental health and substance abuse treatments, wellness services, dental and vision care for children, birth control, and a number of other items. </a:t>
            </a:r>
            <a:endParaRPr lang="en-US" dirty="0" smtClean="0"/>
          </a:p>
          <a:p>
            <a:r>
              <a:rPr lang="en-US" dirty="0" smtClean="0"/>
              <a:t>Subsidies to purchase phases </a:t>
            </a:r>
            <a:r>
              <a:rPr lang="en-US" dirty="0"/>
              <a:t>out </a:t>
            </a:r>
            <a:r>
              <a:rPr lang="en-US" dirty="0" smtClean="0"/>
              <a:t>at </a:t>
            </a:r>
            <a:r>
              <a:rPr lang="en-US" dirty="0"/>
              <a:t>400 percent of the poverty level. For a family of four, this is approximately $88,000.</a:t>
            </a:r>
          </a:p>
        </p:txBody>
      </p:sp>
    </p:spTree>
    <p:extLst>
      <p:ext uri="{BB962C8B-B14F-4D97-AF65-F5344CB8AC3E}">
        <p14:creationId xmlns:p14="http://schemas.microsoft.com/office/powerpoint/2010/main" val="927890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Employer Mandate</a:t>
            </a:r>
            <a:endParaRPr lang="en-US" dirty="0"/>
          </a:p>
        </p:txBody>
      </p:sp>
      <p:sp>
        <p:nvSpPr>
          <p:cNvPr id="3" name="Content Placeholder 2"/>
          <p:cNvSpPr>
            <a:spLocks noGrp="1"/>
          </p:cNvSpPr>
          <p:nvPr>
            <p:ph idx="1"/>
          </p:nvPr>
        </p:nvSpPr>
        <p:spPr/>
        <p:txBody>
          <a:bodyPr>
            <a:normAutofit/>
          </a:bodyPr>
          <a:lstStyle/>
          <a:p>
            <a:r>
              <a:rPr lang="en-US" dirty="0" smtClean="0"/>
              <a:t>The 50 employee limit.</a:t>
            </a:r>
          </a:p>
          <a:p>
            <a:r>
              <a:rPr lang="en-US" dirty="0" smtClean="0"/>
              <a:t>Penalties for not offering a qualified plan.</a:t>
            </a:r>
          </a:p>
          <a:p>
            <a:r>
              <a:rPr lang="en-US" dirty="0" smtClean="0"/>
              <a:t>For many workers</a:t>
            </a:r>
            <a:r>
              <a:rPr lang="en-US" dirty="0"/>
              <a:t>, the </a:t>
            </a:r>
            <a:r>
              <a:rPr lang="en-US" dirty="0" smtClean="0"/>
              <a:t>penalty </a:t>
            </a:r>
            <a:r>
              <a:rPr lang="en-US" dirty="0"/>
              <a:t>is small relative to the subsidy that the worker can </a:t>
            </a:r>
            <a:r>
              <a:rPr lang="en-US" dirty="0" smtClean="0"/>
              <a:t>obtain.  Drop coverage and “pay” the worker for the subsidized coverage.</a:t>
            </a:r>
          </a:p>
          <a:p>
            <a:r>
              <a:rPr lang="en-US" dirty="0" smtClean="0"/>
              <a:t>More people on the subsidized exchange.</a:t>
            </a:r>
          </a:p>
          <a:p>
            <a:r>
              <a:rPr lang="en-US" dirty="0" smtClean="0"/>
              <a:t>More people on Medicaid. </a:t>
            </a:r>
            <a:endParaRPr lang="en-US" dirty="0"/>
          </a:p>
        </p:txBody>
      </p:sp>
    </p:spTree>
    <p:extLst>
      <p:ext uri="{BB962C8B-B14F-4D97-AF65-F5344CB8AC3E}">
        <p14:creationId xmlns:p14="http://schemas.microsoft.com/office/powerpoint/2010/main" val="3517212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Uncomfortable Spiral?</a:t>
            </a:r>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1447800" y="1671709"/>
            <a:ext cx="2895600" cy="719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More use of the subsidized exchange, Medicaid</a:t>
            </a:r>
            <a:endParaRPr lang="en-US" dirty="0"/>
          </a:p>
        </p:txBody>
      </p:sp>
      <p:sp>
        <p:nvSpPr>
          <p:cNvPr id="6" name="Rectangle 5"/>
          <p:cNvSpPr/>
          <p:nvPr/>
        </p:nvSpPr>
        <p:spPr>
          <a:xfrm>
            <a:off x="5486400" y="1677572"/>
            <a:ext cx="2286000" cy="719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Growth in Medicare</a:t>
            </a:r>
            <a:endParaRPr lang="en-US" dirty="0"/>
          </a:p>
        </p:txBody>
      </p:sp>
      <p:sp>
        <p:nvSpPr>
          <p:cNvPr id="7" name="Rectangle 6"/>
          <p:cNvSpPr/>
          <p:nvPr/>
        </p:nvSpPr>
        <p:spPr>
          <a:xfrm>
            <a:off x="3154680" y="2895600"/>
            <a:ext cx="347472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Increased budgetary pressure. </a:t>
            </a:r>
            <a:endParaRPr lang="en-US" dirty="0"/>
          </a:p>
        </p:txBody>
      </p:sp>
      <p:sp>
        <p:nvSpPr>
          <p:cNvPr id="8" name="Rectangle 7"/>
          <p:cNvSpPr/>
          <p:nvPr/>
        </p:nvSpPr>
        <p:spPr>
          <a:xfrm>
            <a:off x="2819400" y="3810000"/>
            <a:ext cx="4114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public’s limit on taxation is reached.  </a:t>
            </a:r>
            <a:endParaRPr lang="en-US" dirty="0"/>
          </a:p>
        </p:txBody>
      </p:sp>
      <p:sp>
        <p:nvSpPr>
          <p:cNvPr id="9" name="Rectangle 8"/>
          <p:cNvSpPr/>
          <p:nvPr/>
        </p:nvSpPr>
        <p:spPr>
          <a:xfrm>
            <a:off x="3154680" y="5059094"/>
            <a:ext cx="3657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“Cost containment” becomes more onerous, </a:t>
            </a:r>
            <a:r>
              <a:rPr lang="en-US" dirty="0" err="1" smtClean="0"/>
              <a:t>e.g</a:t>
            </a:r>
            <a:r>
              <a:rPr lang="en-US" dirty="0" smtClean="0"/>
              <a:t>,  rationing. </a:t>
            </a:r>
            <a:endParaRPr lang="en-US" dirty="0"/>
          </a:p>
        </p:txBody>
      </p:sp>
      <p:sp>
        <p:nvSpPr>
          <p:cNvPr id="22" name="Down Arrow 21"/>
          <p:cNvSpPr/>
          <p:nvPr/>
        </p:nvSpPr>
        <p:spPr>
          <a:xfrm>
            <a:off x="3627118" y="2391507"/>
            <a:ext cx="198119" cy="4278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5931875" y="2407920"/>
            <a:ext cx="198119" cy="4278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flipH="1">
            <a:off x="4770118" y="3505200"/>
            <a:ext cx="106682"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flipH="1">
            <a:off x="4770118" y="4648200"/>
            <a:ext cx="121922" cy="4108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4355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Uncomfortable Spiral</a:t>
            </a:r>
            <a:r>
              <a:rPr lang="en-US" dirty="0" smtClean="0"/>
              <a:t>? – cont’d. </a:t>
            </a:r>
            <a:endParaRPr lang="en-US" dirty="0"/>
          </a:p>
        </p:txBody>
      </p:sp>
      <p:sp>
        <p:nvSpPr>
          <p:cNvPr id="3" name="Content Placeholder 2"/>
          <p:cNvSpPr>
            <a:spLocks noGrp="1"/>
          </p:cNvSpPr>
          <p:nvPr>
            <p:ph idx="1"/>
          </p:nvPr>
        </p:nvSpPr>
        <p:spPr/>
        <p:txBody>
          <a:bodyPr/>
          <a:lstStyle/>
          <a:p>
            <a:r>
              <a:rPr lang="en-US" dirty="0" smtClean="0"/>
              <a:t>Independent Payment Advisory Board-type outcomes more likely?</a:t>
            </a:r>
          </a:p>
          <a:p>
            <a:r>
              <a:rPr lang="en-US" dirty="0" smtClean="0"/>
              <a:t>Witness the Massachusetts experience with cost containment.  </a:t>
            </a:r>
            <a:endParaRPr lang="en-US" dirty="0"/>
          </a:p>
        </p:txBody>
      </p:sp>
    </p:spTree>
    <p:extLst>
      <p:ext uri="{BB962C8B-B14F-4D97-AF65-F5344CB8AC3E}">
        <p14:creationId xmlns:p14="http://schemas.microsoft.com/office/powerpoint/2010/main" val="1565062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 of Discussion</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The motivation for reform.</a:t>
            </a:r>
          </a:p>
          <a:p>
            <a:pPr marL="514350" indent="-514350">
              <a:buAutoNum type="arabicPeriod"/>
            </a:pPr>
            <a:r>
              <a:rPr lang="en-US" dirty="0" smtClean="0"/>
              <a:t>Contrasting visions for reform.</a:t>
            </a:r>
          </a:p>
          <a:p>
            <a:pPr marL="514350" indent="-514350">
              <a:buAutoNum type="arabicPeriod"/>
            </a:pPr>
            <a:r>
              <a:rPr lang="en-US" dirty="0" smtClean="0"/>
              <a:t>An overview of the fiscal impact of PPACA.</a:t>
            </a:r>
          </a:p>
          <a:p>
            <a:pPr marL="514350" indent="-514350">
              <a:buAutoNum type="arabicPeriod"/>
            </a:pPr>
            <a:r>
              <a:rPr lang="en-US" dirty="0" smtClean="0"/>
              <a:t>Some basic regulatory rules of PPACA.</a:t>
            </a:r>
          </a:p>
          <a:p>
            <a:pPr marL="514350" indent="-514350">
              <a:buAutoNum type="arabicPeriod"/>
            </a:pPr>
            <a:r>
              <a:rPr lang="en-US" dirty="0" smtClean="0"/>
              <a:t>Discussion of aspects of the healthcare reform law under contrasting visions.</a:t>
            </a:r>
          </a:p>
          <a:p>
            <a:pPr marL="514350" indent="-514350">
              <a:buAutoNum type="arabicPeriod"/>
            </a:pPr>
            <a:r>
              <a:rPr lang="en-US" dirty="0" smtClean="0"/>
              <a:t>Alternative reform approaches. </a:t>
            </a:r>
          </a:p>
          <a:p>
            <a:pPr marL="514350" indent="-514350">
              <a:buAutoNum type="arabicPeriod"/>
            </a:pPr>
            <a:r>
              <a:rPr lang="en-US" dirty="0" smtClean="0"/>
              <a:t>Where do things stand now?</a:t>
            </a:r>
            <a:endParaRPr lang="en-US" dirty="0"/>
          </a:p>
        </p:txBody>
      </p:sp>
    </p:spTree>
    <p:extLst>
      <p:ext uri="{BB962C8B-B14F-4D97-AF65-F5344CB8AC3E}">
        <p14:creationId xmlns:p14="http://schemas.microsoft.com/office/powerpoint/2010/main" val="1070785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“Incentives Matter” Approach Paints an Unfavorable Picture . . . And Points to Alternative Reforms</a:t>
            </a:r>
            <a:endParaRPr lang="en-US" sz="3600" dirty="0"/>
          </a:p>
        </p:txBody>
      </p:sp>
      <p:sp>
        <p:nvSpPr>
          <p:cNvPr id="3" name="Content Placeholder 2"/>
          <p:cNvSpPr>
            <a:spLocks noGrp="1"/>
          </p:cNvSpPr>
          <p:nvPr>
            <p:ph idx="1"/>
          </p:nvPr>
        </p:nvSpPr>
        <p:spPr/>
        <p:txBody>
          <a:bodyPr>
            <a:normAutofit/>
          </a:bodyPr>
          <a:lstStyle/>
          <a:p>
            <a:pPr marL="0" indent="0">
              <a:buNone/>
            </a:pPr>
            <a:endParaRPr lang="en-US" sz="4000" dirty="0" smtClean="0"/>
          </a:p>
          <a:p>
            <a:pPr marL="0" indent="0">
              <a:buNone/>
            </a:pPr>
            <a:r>
              <a:rPr lang="en-US" sz="4000" dirty="0" smtClean="0"/>
              <a:t>Policies to move to:   </a:t>
            </a:r>
          </a:p>
          <a:p>
            <a:r>
              <a:rPr lang="en-US" sz="4000" dirty="0" smtClean="0"/>
              <a:t>individual-based health insurance</a:t>
            </a:r>
          </a:p>
          <a:p>
            <a:r>
              <a:rPr lang="en-US" sz="4000" dirty="0" smtClean="0"/>
              <a:t>consumer choice</a:t>
            </a:r>
          </a:p>
          <a:p>
            <a:r>
              <a:rPr lang="en-US" sz="4000" dirty="0" smtClean="0"/>
              <a:t>competition (in insurance and healthcare provision) </a:t>
            </a:r>
          </a:p>
        </p:txBody>
      </p:sp>
    </p:spTree>
    <p:extLst>
      <p:ext uri="{BB962C8B-B14F-4D97-AF65-F5344CB8AC3E}">
        <p14:creationId xmlns:p14="http://schemas.microsoft.com/office/powerpoint/2010/main" val="1398113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Alternatives – cont’d. </a:t>
            </a:r>
            <a:endParaRPr lang="en-US" dirty="0"/>
          </a:p>
        </p:txBody>
      </p:sp>
      <p:sp>
        <p:nvSpPr>
          <p:cNvPr id="3" name="Content Placeholder 2"/>
          <p:cNvSpPr>
            <a:spLocks noGrp="1"/>
          </p:cNvSpPr>
          <p:nvPr>
            <p:ph idx="1"/>
          </p:nvPr>
        </p:nvSpPr>
        <p:spPr/>
        <p:txBody>
          <a:bodyPr>
            <a:normAutofit lnSpcReduction="10000"/>
          </a:bodyPr>
          <a:lstStyle/>
          <a:p>
            <a:r>
              <a:rPr lang="en-US" dirty="0"/>
              <a:t>Remove the tax preference for employer-provided insurance.  </a:t>
            </a:r>
          </a:p>
          <a:p>
            <a:r>
              <a:rPr lang="en-US" dirty="0"/>
              <a:t>Enable interstate competition for insurance.</a:t>
            </a:r>
          </a:p>
          <a:p>
            <a:r>
              <a:rPr lang="en-US" dirty="0"/>
              <a:t>Remove mandates (state and federal) on insurance policies. </a:t>
            </a:r>
            <a:endParaRPr lang="en-US" dirty="0" smtClean="0"/>
          </a:p>
          <a:p>
            <a:r>
              <a:rPr lang="en-US" dirty="0" smtClean="0"/>
              <a:t>Examine and remove unwarranted impediments to provider competition, e.g., onerous scope-of-practice laws, certificate of need laws. </a:t>
            </a:r>
            <a:endParaRPr lang="en-US" dirty="0"/>
          </a:p>
          <a:p>
            <a:endParaRPr lang="en-US" dirty="0"/>
          </a:p>
        </p:txBody>
      </p:sp>
    </p:spTree>
    <p:extLst>
      <p:ext uri="{BB962C8B-B14F-4D97-AF65-F5344CB8AC3E}">
        <p14:creationId xmlns:p14="http://schemas.microsoft.com/office/powerpoint/2010/main" val="33176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View Anticipates . . .</a:t>
            </a:r>
            <a:endParaRPr lang="en-US" dirty="0"/>
          </a:p>
        </p:txBody>
      </p:sp>
      <p:sp>
        <p:nvSpPr>
          <p:cNvPr id="3" name="Content Placeholder 2"/>
          <p:cNvSpPr>
            <a:spLocks noGrp="1"/>
          </p:cNvSpPr>
          <p:nvPr>
            <p:ph idx="1"/>
          </p:nvPr>
        </p:nvSpPr>
        <p:spPr/>
        <p:txBody>
          <a:bodyPr>
            <a:noAutofit/>
          </a:bodyPr>
          <a:lstStyle/>
          <a:p>
            <a:r>
              <a:rPr lang="en-US" sz="2400" dirty="0" smtClean="0"/>
              <a:t>Competition lowers prices and increases availability and quality.  Reduces the need for a public program.  </a:t>
            </a:r>
          </a:p>
          <a:p>
            <a:r>
              <a:rPr lang="en-US" sz="2400" dirty="0" err="1" smtClean="0"/>
              <a:t>Indiv</a:t>
            </a:r>
            <a:r>
              <a:rPr lang="en-US" sz="2400" dirty="0" smtClean="0"/>
              <a:t>. policies:  no loss of insurance with job loss, retirement;  choices of plan, providers, treatments  </a:t>
            </a:r>
          </a:p>
          <a:p>
            <a:r>
              <a:rPr lang="en-US" sz="2400" dirty="0" smtClean="0"/>
              <a:t>Types of insurance options likely to emerge:  </a:t>
            </a:r>
          </a:p>
          <a:p>
            <a:pPr marL="0" indent="0">
              <a:buNone/>
            </a:pPr>
            <a:r>
              <a:rPr lang="en-US" sz="2400" dirty="0"/>
              <a:t> </a:t>
            </a:r>
            <a:r>
              <a:rPr lang="en-US" sz="2400" dirty="0" smtClean="0"/>
              <a:t>    - high deductible, consumer-directed plans</a:t>
            </a:r>
          </a:p>
          <a:p>
            <a:pPr marL="0" indent="0">
              <a:buNone/>
            </a:pPr>
            <a:r>
              <a:rPr lang="en-US" sz="2400" dirty="0"/>
              <a:t> </a:t>
            </a:r>
            <a:r>
              <a:rPr lang="en-US" sz="2400" dirty="0" smtClean="0"/>
              <a:t>    - guaranteed renewable and casualty-style plans – no future “pre-existing conditions” problem;  </a:t>
            </a:r>
          </a:p>
          <a:p>
            <a:pPr marL="0" indent="0">
              <a:buNone/>
            </a:pPr>
            <a:r>
              <a:rPr lang="en-US" sz="2400" dirty="0" smtClean="0"/>
              <a:t>     - Safeway-style plans.  Premiums based on individual health </a:t>
            </a:r>
          </a:p>
          <a:p>
            <a:pPr marL="0" indent="0">
              <a:buNone/>
            </a:pPr>
            <a:r>
              <a:rPr lang="en-US" sz="2400" dirty="0"/>
              <a:t> </a:t>
            </a:r>
            <a:r>
              <a:rPr lang="en-US" sz="2400" dirty="0" smtClean="0"/>
              <a:t>       habits; </a:t>
            </a:r>
            <a:r>
              <a:rPr lang="en-US" sz="2400" dirty="0"/>
              <a:t> tobacco </a:t>
            </a:r>
            <a:r>
              <a:rPr lang="en-US" sz="2400" dirty="0" smtClean="0"/>
              <a:t>use, weight</a:t>
            </a:r>
            <a:r>
              <a:rPr lang="en-US" sz="2400" dirty="0"/>
              <a:t>, blood </a:t>
            </a:r>
            <a:r>
              <a:rPr lang="en-US" sz="2400" dirty="0" smtClean="0"/>
              <a:t>pressure, </a:t>
            </a:r>
            <a:r>
              <a:rPr lang="en-US" sz="2400" dirty="0"/>
              <a:t>and cholesterol</a:t>
            </a:r>
            <a:r>
              <a:rPr lang="en-US" sz="2400" dirty="0" smtClean="0"/>
              <a:t>  </a:t>
            </a:r>
          </a:p>
          <a:p>
            <a:r>
              <a:rPr lang="en-US" sz="2400" dirty="0" smtClean="0"/>
              <a:t>For those in true need – poverty, very poor health, “legacy” health conditions – provide voucher-style assistance to purchase insurance. </a:t>
            </a:r>
            <a:endParaRPr lang="en-US" sz="2400" dirty="0"/>
          </a:p>
        </p:txBody>
      </p:sp>
    </p:spTree>
    <p:extLst>
      <p:ext uri="{BB962C8B-B14F-4D97-AF65-F5344CB8AC3E}">
        <p14:creationId xmlns:p14="http://schemas.microsoft.com/office/powerpoint/2010/main" val="1238734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Things Now Stand with PPACA?</a:t>
            </a:r>
            <a:endParaRPr lang="en-US" dirty="0"/>
          </a:p>
        </p:txBody>
      </p:sp>
      <p:sp>
        <p:nvSpPr>
          <p:cNvPr id="3" name="Content Placeholder 2"/>
          <p:cNvSpPr>
            <a:spLocks noGrp="1"/>
          </p:cNvSpPr>
          <p:nvPr>
            <p:ph idx="1"/>
          </p:nvPr>
        </p:nvSpPr>
        <p:spPr/>
        <p:txBody>
          <a:bodyPr/>
          <a:lstStyle/>
          <a:p>
            <a:r>
              <a:rPr lang="en-US" dirty="0" smtClean="0"/>
              <a:t>Passed the Constitutionality test . . . though in an odd way. </a:t>
            </a:r>
          </a:p>
          <a:p>
            <a:r>
              <a:rPr lang="en-US" dirty="0" smtClean="0"/>
              <a:t>The president was reelected. </a:t>
            </a:r>
          </a:p>
          <a:p>
            <a:r>
              <a:rPr lang="en-US" dirty="0" smtClean="0"/>
              <a:t>But . . . </a:t>
            </a:r>
            <a:endParaRPr lang="en-US" dirty="0"/>
          </a:p>
        </p:txBody>
      </p:sp>
    </p:spTree>
    <p:extLst>
      <p:ext uri="{BB962C8B-B14F-4D97-AF65-F5344CB8AC3E}">
        <p14:creationId xmlns:p14="http://schemas.microsoft.com/office/powerpoint/2010/main" val="210964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 . continuing issues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State or federal operation of health insurance exchanges.  Will states establish them?  If not, are state residents eligible for subsidies; state employers required to pay penalties?  </a:t>
            </a:r>
          </a:p>
          <a:p>
            <a:r>
              <a:rPr lang="en-US" dirty="0" smtClean="0"/>
              <a:t>Will states expand Medicaid?  The Medicaid program has problems, e.g., under-reimbursement. </a:t>
            </a:r>
          </a:p>
          <a:p>
            <a:r>
              <a:rPr lang="en-US" dirty="0" smtClean="0"/>
              <a:t>Will states take the federal support or coalesce to oppose what a number think is bad policy?</a:t>
            </a:r>
          </a:p>
          <a:p>
            <a:r>
              <a:rPr lang="en-US" dirty="0" smtClean="0"/>
              <a:t>What will happen to private premiums?  Insurers will likely have to cross-subsidize the exchanges via higher rates elsewhere. </a:t>
            </a:r>
            <a:endParaRPr lang="en-US" dirty="0"/>
          </a:p>
        </p:txBody>
      </p:sp>
    </p:spTree>
    <p:extLst>
      <p:ext uri="{BB962C8B-B14F-4D97-AF65-F5344CB8AC3E}">
        <p14:creationId xmlns:p14="http://schemas.microsoft.com/office/powerpoint/2010/main" val="2987770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Well-Known Issues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Large number of uninsured; some with low incomes and serious health conditions.</a:t>
            </a:r>
          </a:p>
          <a:p>
            <a:pPr marL="0" indent="0">
              <a:buNone/>
            </a:pPr>
            <a:r>
              <a:rPr lang="en-US" dirty="0" smtClean="0"/>
              <a:t>        Estimates:  15-17%; 45- 50 million</a:t>
            </a:r>
          </a:p>
          <a:p>
            <a:r>
              <a:rPr lang="en-US" dirty="0" smtClean="0"/>
              <a:t>Growth in healthcare costs:  premium increases, growth in spending.</a:t>
            </a:r>
          </a:p>
          <a:p>
            <a:pPr marL="0" indent="0">
              <a:buNone/>
            </a:pPr>
            <a:r>
              <a:rPr lang="en-US" dirty="0" smtClean="0"/>
              <a:t>       Share of GDP.  13.8% in 2000; 17.9% in 2010.     </a:t>
            </a:r>
          </a:p>
          <a:p>
            <a:r>
              <a:rPr lang="en-US" dirty="0" smtClean="0"/>
              <a:t>Funding crisis in government-operated health plans. </a:t>
            </a:r>
          </a:p>
          <a:p>
            <a:pPr marL="0" indent="0">
              <a:buNone/>
            </a:pPr>
            <a:r>
              <a:rPr lang="en-US" dirty="0" smtClean="0"/>
              <a:t>         Medicare and Medicaid are now about 23% of federal budget, up from about 18% in 2000.  More baby boomers coming. </a:t>
            </a:r>
            <a:endParaRPr lang="en-US" dirty="0"/>
          </a:p>
        </p:txBody>
      </p:sp>
    </p:spTree>
    <p:extLst>
      <p:ext uri="{BB962C8B-B14F-4D97-AF65-F5344CB8AC3E}">
        <p14:creationId xmlns:p14="http://schemas.microsoft.com/office/powerpoint/2010/main" val="430387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Vision For Reform</a:t>
            </a:r>
            <a:endParaRPr lang="en-US" dirty="0"/>
          </a:p>
        </p:txBody>
      </p:sp>
      <p:sp>
        <p:nvSpPr>
          <p:cNvPr id="3" name="Content Placeholder 2"/>
          <p:cNvSpPr>
            <a:spLocks noGrp="1"/>
          </p:cNvSpPr>
          <p:nvPr>
            <p:ph idx="1"/>
          </p:nvPr>
        </p:nvSpPr>
        <p:spPr/>
        <p:txBody>
          <a:bodyPr>
            <a:normAutofit/>
          </a:bodyPr>
          <a:lstStyle/>
          <a:p>
            <a:r>
              <a:rPr lang="en-US" dirty="0" smtClean="0"/>
              <a:t>Health care as a “quasi-right;” all are entitled.</a:t>
            </a:r>
          </a:p>
          <a:p>
            <a:r>
              <a:rPr lang="en-US" dirty="0" smtClean="0"/>
              <a:t> Supported heavily by tax dollars; any premiums are relatively uniform; not risk adjusted.  </a:t>
            </a:r>
          </a:p>
          <a:p>
            <a:r>
              <a:rPr lang="en-US" dirty="0"/>
              <a:t> </a:t>
            </a:r>
            <a:r>
              <a:rPr lang="en-US" dirty="0" smtClean="0"/>
              <a:t>Cost control from central authorities to adopt “best practices,” e.g., evidence-based medicine, accountable care organizations, electronic records.  </a:t>
            </a:r>
            <a:endParaRPr lang="en-US" dirty="0"/>
          </a:p>
        </p:txBody>
      </p:sp>
    </p:spTree>
    <p:extLst>
      <p:ext uri="{BB962C8B-B14F-4D97-AF65-F5344CB8AC3E}">
        <p14:creationId xmlns:p14="http://schemas.microsoft.com/office/powerpoint/2010/main" val="932095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Alternative Vision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Embrace of market-driven reforms combined with a safety net.</a:t>
            </a:r>
          </a:p>
          <a:p>
            <a:r>
              <a:rPr lang="en-US" dirty="0" smtClean="0"/>
              <a:t>Individual-based insurance; elimination of tax preference for employer-provided.</a:t>
            </a:r>
          </a:p>
          <a:p>
            <a:r>
              <a:rPr lang="en-US" dirty="0" smtClean="0"/>
              <a:t>Competition among insurers and providers; consumerism among patients, customers. </a:t>
            </a:r>
          </a:p>
          <a:p>
            <a:r>
              <a:rPr lang="en-US" dirty="0" smtClean="0"/>
              <a:t>Anticipated innovations:  high deductibles, healthy lifestyle premiums, casualty-style “health status” insurance.</a:t>
            </a:r>
          </a:p>
          <a:p>
            <a:r>
              <a:rPr lang="en-US" dirty="0" smtClean="0"/>
              <a:t>Safety net.  Premium assistance for low-income, poor health.  </a:t>
            </a:r>
            <a:endParaRPr lang="en-US" dirty="0"/>
          </a:p>
        </p:txBody>
      </p:sp>
    </p:spTree>
    <p:extLst>
      <p:ext uri="{BB962C8B-B14F-4D97-AF65-F5344CB8AC3E}">
        <p14:creationId xmlns:p14="http://schemas.microsoft.com/office/powerpoint/2010/main" val="2702089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 - Budgetary</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sz="1200" dirty="0" smtClean="0"/>
          </a:p>
          <a:p>
            <a:pPr marL="0" indent="0">
              <a:buNone/>
            </a:pPr>
            <a:endParaRPr lang="en-US" sz="1200" dirty="0"/>
          </a:p>
          <a:p>
            <a:pPr marL="0" indent="0">
              <a:buNone/>
            </a:pPr>
            <a:endParaRPr lang="en-US" sz="1200" dirty="0" smtClean="0"/>
          </a:p>
          <a:p>
            <a:pPr marL="0" indent="0">
              <a:buNone/>
            </a:pPr>
            <a:r>
              <a:rPr lang="en-US" sz="1200" dirty="0" smtClean="0"/>
              <a:t>Sources for this and two following tables:  </a:t>
            </a:r>
            <a:r>
              <a:rPr lang="en-US" sz="1200" u="sng" dirty="0" smtClean="0">
                <a:hlinkClick r:id="rId2"/>
              </a:rPr>
              <a:t>http://www.cbo.gov/sites/default/files/cbofiles/ftpdocs/113xx/doc11379/amendreconprop.pdf</a:t>
            </a:r>
            <a:endParaRPr lang="en-US" sz="1200" dirty="0" smtClean="0"/>
          </a:p>
          <a:p>
            <a:pPr marL="0" indent="0">
              <a:buNone/>
            </a:pPr>
            <a:r>
              <a:rPr lang="en-US" sz="1200" u="sng" dirty="0" smtClean="0">
                <a:hlinkClick r:id="rId3"/>
              </a:rPr>
              <a:t>http://cbo.gov/sites/default/files/cbofiles/attachments/43471-hr6079.pdf</a:t>
            </a:r>
            <a:endParaRPr lang="en-US" sz="1200" dirty="0" smtClean="0"/>
          </a:p>
          <a:p>
            <a:pPr marL="0" indent="0">
              <a:buNone/>
            </a:pP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870731019"/>
              </p:ext>
            </p:extLst>
          </p:nvPr>
        </p:nvGraphicFramePr>
        <p:xfrm>
          <a:off x="914400" y="2133600"/>
          <a:ext cx="6858000" cy="2743200"/>
        </p:xfrm>
        <a:graphic>
          <a:graphicData uri="http://schemas.openxmlformats.org/drawingml/2006/table">
            <a:tbl>
              <a:tblPr firstRow="1" firstCol="1" bandRow="1"/>
              <a:tblGrid>
                <a:gridCol w="2603036"/>
                <a:gridCol w="2085767"/>
                <a:gridCol w="2169197"/>
              </a:tblGrid>
              <a:tr h="914400">
                <a:tc>
                  <a:txBody>
                    <a:bodyPr/>
                    <a:lstStyle/>
                    <a:p>
                      <a:pPr marL="0" marR="0">
                        <a:spcBef>
                          <a:spcPts val="0"/>
                        </a:spcBef>
                        <a:spcAft>
                          <a:spcPts val="0"/>
                        </a:spcAft>
                      </a:pPr>
                      <a:r>
                        <a:rPr lang="en-US" sz="2000" b="1" dirty="0">
                          <a:effectLst/>
                          <a:latin typeface="Times New Roman"/>
                          <a:ea typeface="Calibri"/>
                          <a:cs typeface="Times New Roman"/>
                        </a:rPr>
                        <a:t> </a:t>
                      </a:r>
                    </a:p>
                    <a:p>
                      <a:pPr marL="0" marR="0">
                        <a:spcBef>
                          <a:spcPts val="0"/>
                        </a:spcBef>
                        <a:spcAft>
                          <a:spcPts val="0"/>
                        </a:spcAft>
                      </a:pPr>
                      <a:r>
                        <a:rPr lang="en-US" sz="2000" b="1" dirty="0">
                          <a:effectLst/>
                          <a:latin typeface="Times New Roman"/>
                          <a:ea typeface="Calibri"/>
                          <a:cs typeface="Times New Roman"/>
                        </a:rPr>
                        <a:t>Billion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a:ea typeface="Calibri"/>
                          <a:cs typeface="Times New Roman"/>
                        </a:rPr>
                        <a:t>CBO, 2010-2019</a:t>
                      </a:r>
                    </a:p>
                    <a:p>
                      <a:pPr marL="0" marR="0" algn="ctr">
                        <a:spcBef>
                          <a:spcPts val="0"/>
                        </a:spcBef>
                        <a:spcAft>
                          <a:spcPts val="0"/>
                        </a:spcAft>
                      </a:pPr>
                      <a:r>
                        <a:rPr lang="en-US" sz="2000" b="1" dirty="0">
                          <a:effectLst/>
                          <a:latin typeface="Times New Roman"/>
                          <a:ea typeface="Calibri"/>
                          <a:cs typeface="Times New Roman"/>
                        </a:rPr>
                        <a:t>(March 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Calibri"/>
                          <a:cs typeface="Times New Roman"/>
                        </a:rPr>
                        <a:t>CBO, 2013-2022</a:t>
                      </a:r>
                    </a:p>
                    <a:p>
                      <a:pPr marL="0" marR="0" algn="ctr">
                        <a:spcBef>
                          <a:spcPts val="0"/>
                        </a:spcBef>
                        <a:spcAft>
                          <a:spcPts val="0"/>
                        </a:spcAft>
                      </a:pPr>
                      <a:r>
                        <a:rPr lang="en-US" sz="2000" b="1">
                          <a:effectLst/>
                          <a:latin typeface="Times New Roman"/>
                          <a:ea typeface="Calibri"/>
                          <a:cs typeface="Times New Roman"/>
                        </a:rPr>
                        <a:t>(July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spcBef>
                          <a:spcPts val="0"/>
                        </a:spcBef>
                        <a:spcAft>
                          <a:spcPts val="0"/>
                        </a:spcAft>
                      </a:pPr>
                      <a:r>
                        <a:rPr lang="en-US" sz="2000" b="1" dirty="0">
                          <a:effectLst/>
                          <a:latin typeface="Times New Roman"/>
                          <a:ea typeface="Calibri"/>
                          <a:cs typeface="Times New Roman"/>
                        </a:rPr>
                        <a:t>10-Year Spending </a:t>
                      </a:r>
                    </a:p>
                    <a:p>
                      <a:pPr marL="0" marR="0">
                        <a:spcBef>
                          <a:spcPts val="0"/>
                        </a:spcBef>
                        <a:spcAft>
                          <a:spcPts val="0"/>
                        </a:spcAft>
                      </a:pPr>
                      <a:r>
                        <a:rPr lang="en-US" sz="2000" b="1" dirty="0">
                          <a:effectLst/>
                          <a:latin typeface="Times New Roman"/>
                          <a:ea typeface="Calibri"/>
                          <a:cs typeface="Times New Roman"/>
                        </a:rPr>
                        <a:t>Projection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a:ea typeface="Calibri"/>
                          <a:cs typeface="Times New Roman"/>
                        </a:rPr>
                        <a:t>$1,088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Times New Roman"/>
                          <a:ea typeface="Calibri"/>
                          <a:cs typeface="Times New Roman"/>
                        </a:rPr>
                        <a:t>$1,683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spcBef>
                          <a:spcPts val="0"/>
                        </a:spcBef>
                        <a:spcAft>
                          <a:spcPts val="0"/>
                        </a:spcAft>
                      </a:pPr>
                      <a:r>
                        <a:rPr lang="en-US" sz="2000" b="1">
                          <a:effectLst/>
                          <a:latin typeface="Times New Roman"/>
                          <a:ea typeface="Calibri"/>
                          <a:cs typeface="Times New Roman"/>
                        </a:rPr>
                        <a:t>10-Year Projection on </a:t>
                      </a:r>
                    </a:p>
                    <a:p>
                      <a:pPr marL="0" marR="0">
                        <a:spcBef>
                          <a:spcPts val="0"/>
                        </a:spcBef>
                        <a:spcAft>
                          <a:spcPts val="0"/>
                        </a:spcAft>
                      </a:pPr>
                      <a:r>
                        <a:rPr lang="en-US" sz="2000" b="1">
                          <a:effectLst/>
                          <a:latin typeface="Times New Roman"/>
                          <a:ea typeface="Calibri"/>
                          <a:cs typeface="Times New Roman"/>
                        </a:rPr>
                        <a:t>Deficit Reduction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a:ea typeface="Calibri"/>
                          <a:cs typeface="Times New Roman"/>
                        </a:rPr>
                        <a:t>$143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a:ea typeface="Calibri"/>
                          <a:cs typeface="Times New Roman"/>
                        </a:rPr>
                        <a:t>$109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6691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3392357"/>
              </p:ext>
            </p:extLst>
          </p:nvPr>
        </p:nvGraphicFramePr>
        <p:xfrm>
          <a:off x="1143000" y="2286000"/>
          <a:ext cx="6934199" cy="2666999"/>
        </p:xfrm>
        <a:graphic>
          <a:graphicData uri="http://schemas.openxmlformats.org/drawingml/2006/table">
            <a:tbl>
              <a:tblPr firstRow="1" firstCol="1" bandRow="1"/>
              <a:tblGrid>
                <a:gridCol w="3185983"/>
                <a:gridCol w="1874108"/>
                <a:gridCol w="1874108"/>
              </a:tblGrid>
              <a:tr h="761999">
                <a:tc>
                  <a:txBody>
                    <a:bodyPr/>
                    <a:lstStyle/>
                    <a:p>
                      <a:pPr marL="0" marR="0">
                        <a:spcBef>
                          <a:spcPts val="0"/>
                        </a:spcBef>
                        <a:spcAft>
                          <a:spcPts val="0"/>
                        </a:spcAft>
                      </a:pPr>
                      <a:r>
                        <a:rPr lang="en-US" sz="1600" b="1" dirty="0">
                          <a:effectLst/>
                          <a:latin typeface="Times New Roman"/>
                          <a:ea typeface="Calibri"/>
                          <a:cs typeface="Times New Roman"/>
                        </a:rPr>
                        <a:t> </a:t>
                      </a:r>
                    </a:p>
                    <a:p>
                      <a:pPr marL="0" marR="0">
                        <a:spcBef>
                          <a:spcPts val="0"/>
                        </a:spcBef>
                        <a:spcAft>
                          <a:spcPts val="0"/>
                        </a:spcAft>
                      </a:pPr>
                      <a:r>
                        <a:rPr lang="en-US" sz="1600" b="1" dirty="0">
                          <a:effectLst/>
                          <a:latin typeface="Times New Roman"/>
                          <a:ea typeface="Calibri"/>
                          <a:cs typeface="Times New Roman"/>
                        </a:rPr>
                        <a:t>Billion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Calibri"/>
                          <a:cs typeface="Times New Roman"/>
                        </a:rPr>
                        <a:t>CBO, 2010-2019</a:t>
                      </a:r>
                    </a:p>
                    <a:p>
                      <a:pPr marL="0" marR="0" algn="ctr">
                        <a:spcBef>
                          <a:spcPts val="0"/>
                        </a:spcBef>
                        <a:spcAft>
                          <a:spcPts val="0"/>
                        </a:spcAft>
                      </a:pPr>
                      <a:r>
                        <a:rPr lang="en-US" sz="1600" b="1">
                          <a:effectLst/>
                          <a:latin typeface="Times New Roman"/>
                          <a:ea typeface="Calibri"/>
                          <a:cs typeface="Times New Roman"/>
                        </a:rPr>
                        <a:t>(March 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Calibri"/>
                          <a:cs typeface="Times New Roman"/>
                        </a:rPr>
                        <a:t>CBO, 2013-2022</a:t>
                      </a:r>
                    </a:p>
                    <a:p>
                      <a:pPr marL="0" marR="0" algn="ctr">
                        <a:spcBef>
                          <a:spcPts val="0"/>
                        </a:spcBef>
                        <a:spcAft>
                          <a:spcPts val="0"/>
                        </a:spcAft>
                      </a:pPr>
                      <a:r>
                        <a:rPr lang="en-US" sz="1600" b="1">
                          <a:effectLst/>
                          <a:latin typeface="Times New Roman"/>
                          <a:ea typeface="Calibri"/>
                          <a:cs typeface="Times New Roman"/>
                        </a:rPr>
                        <a:t>(July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1600" b="1" dirty="0">
                          <a:effectLst/>
                          <a:latin typeface="Times New Roman"/>
                          <a:ea typeface="Calibri"/>
                          <a:cs typeface="Times New Roman"/>
                        </a:rPr>
                        <a:t>Exchanges:  start up, subsidies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Calibri"/>
                          <a:cs typeface="Times New Roman"/>
                        </a:rPr>
                        <a:t>$358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Calibri"/>
                          <a:cs typeface="Times New Roman"/>
                        </a:rPr>
                        <a:t>$798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1600" b="1">
                          <a:effectLst/>
                          <a:latin typeface="Times New Roman"/>
                          <a:ea typeface="Calibri"/>
                          <a:cs typeface="Times New Roman"/>
                        </a:rPr>
                        <a:t>Exchange premium credits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Calibri"/>
                          <a:cs typeface="Times New Roman"/>
                        </a:rPr>
                        <a:t>$107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Calibri"/>
                          <a:cs typeface="Times New Roman"/>
                        </a:rPr>
                        <a:t>$222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1600" b="1">
                          <a:effectLst/>
                          <a:latin typeface="Times New Roman"/>
                          <a:ea typeface="Calibri"/>
                          <a:cs typeface="Times New Roman"/>
                        </a:rPr>
                        <a:t>Small employer tax credits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Calibri"/>
                          <a:cs typeface="Times New Roman"/>
                        </a:rPr>
                        <a:t>$ 37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1600" b="1">
                          <a:effectLst/>
                          <a:latin typeface="Times New Roman"/>
                          <a:ea typeface="Calibri"/>
                          <a:cs typeface="Times New Roman"/>
                        </a:rPr>
                        <a:t>Medicaid/SCHIP expansions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Calibri"/>
                          <a:cs typeface="Times New Roman"/>
                        </a:rPr>
                        <a:t>$434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Calibri"/>
                          <a:cs typeface="Times New Roman"/>
                        </a:rPr>
                        <a:t>$643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1600" b="1">
                          <a:effectLst/>
                          <a:latin typeface="Times New Roman"/>
                          <a:ea typeface="Calibri"/>
                          <a:cs typeface="Times New Roman"/>
                        </a:rPr>
                        <a:t>Other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1221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 Reductions; Tax Increases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5218259"/>
              </p:ext>
            </p:extLst>
          </p:nvPr>
        </p:nvGraphicFramePr>
        <p:xfrm>
          <a:off x="1066800" y="1752599"/>
          <a:ext cx="7010400" cy="4320540"/>
        </p:xfrm>
        <a:graphic>
          <a:graphicData uri="http://schemas.openxmlformats.org/drawingml/2006/table">
            <a:tbl>
              <a:tblPr firstRow="1" firstCol="1" bandRow="1"/>
              <a:tblGrid>
                <a:gridCol w="3545184"/>
                <a:gridCol w="1732608"/>
                <a:gridCol w="1732608"/>
              </a:tblGrid>
              <a:tr h="495300">
                <a:tc>
                  <a:txBody>
                    <a:bodyPr/>
                    <a:lstStyle/>
                    <a:p>
                      <a:pPr marL="0" marR="0">
                        <a:spcBef>
                          <a:spcPts val="0"/>
                        </a:spcBef>
                        <a:spcAft>
                          <a:spcPts val="0"/>
                        </a:spcAft>
                      </a:pPr>
                      <a:r>
                        <a:rPr lang="en-US" sz="1400" b="1" dirty="0">
                          <a:effectLst/>
                          <a:latin typeface="Times New Roman"/>
                          <a:ea typeface="Calibri"/>
                          <a:cs typeface="Times New Roman"/>
                        </a:rPr>
                        <a:t> </a:t>
                      </a:r>
                    </a:p>
                    <a:p>
                      <a:pPr marL="0" marR="0">
                        <a:spcBef>
                          <a:spcPts val="0"/>
                        </a:spcBef>
                        <a:spcAft>
                          <a:spcPts val="0"/>
                        </a:spcAft>
                      </a:pPr>
                      <a:r>
                        <a:rPr lang="en-US" sz="1400" b="1" dirty="0">
                          <a:effectLst/>
                          <a:latin typeface="Times New Roman"/>
                          <a:ea typeface="Calibri"/>
                          <a:cs typeface="Times New Roman"/>
                        </a:rPr>
                        <a:t>Billion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CBO, 2010-2019</a:t>
                      </a:r>
                    </a:p>
                    <a:p>
                      <a:pPr marL="0" marR="0" algn="ctr">
                        <a:spcBef>
                          <a:spcPts val="0"/>
                        </a:spcBef>
                        <a:spcAft>
                          <a:spcPts val="0"/>
                        </a:spcAft>
                      </a:pPr>
                      <a:r>
                        <a:rPr lang="en-US" sz="1400" b="1">
                          <a:effectLst/>
                          <a:latin typeface="Times New Roman"/>
                          <a:ea typeface="Calibri"/>
                          <a:cs typeface="Times New Roman"/>
                        </a:rPr>
                        <a:t>(March 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CBO, 2013-2022</a:t>
                      </a:r>
                    </a:p>
                    <a:p>
                      <a:pPr marL="0" marR="0" algn="ctr">
                        <a:spcBef>
                          <a:spcPts val="0"/>
                        </a:spcBef>
                        <a:spcAft>
                          <a:spcPts val="0"/>
                        </a:spcAft>
                      </a:pPr>
                      <a:r>
                        <a:rPr lang="en-US" sz="1400" b="1">
                          <a:effectLst/>
                          <a:latin typeface="Times New Roman"/>
                          <a:ea typeface="Calibri"/>
                          <a:cs typeface="Times New Roman"/>
                        </a:rPr>
                        <a:t>(July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dirty="0">
                          <a:effectLst/>
                          <a:latin typeface="Times New Roman"/>
                          <a:ea typeface="Calibri"/>
                          <a:cs typeface="Times New Roman"/>
                        </a:rPr>
                        <a:t>Reductions in planned Medicare FFS updates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$196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$415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dirty="0">
                          <a:effectLst/>
                          <a:latin typeface="Times New Roman"/>
                          <a:ea typeface="Calibri"/>
                          <a:cs typeface="Times New Roman"/>
                        </a:rPr>
                        <a:t>Reduction in Medicare Advantage Rates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$136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$156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dirty="0">
                          <a:effectLst/>
                          <a:latin typeface="Times New Roman"/>
                          <a:ea typeface="Calibri"/>
                          <a:cs typeface="Times New Roman"/>
                        </a:rPr>
                        <a:t>Lower Medicare/Medicaid Hospital payments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$ 36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a:effectLst/>
                          <a:latin typeface="Times New Roman"/>
                          <a:ea typeface="Calibri"/>
                          <a:cs typeface="Times New Roman"/>
                        </a:rPr>
                        <a:t>Other Medicare/Medicaid reductions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$ 87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$114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a:effectLst/>
                          <a:latin typeface="Times New Roman"/>
                          <a:ea typeface="Calibri"/>
                          <a:cs typeface="Times New Roman"/>
                        </a:rPr>
                        <a:t>Community Living Asst. (CLASS) net chg.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a:effectLst/>
                          <a:latin typeface="Times New Roman"/>
                          <a:ea typeface="Calibri"/>
                          <a:cs typeface="Times New Roman"/>
                        </a:rPr>
                        <a:t>Subtotal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$495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$755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a:effectLst/>
                          <a:latin typeface="Times New Roman"/>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a:effectLst/>
                          <a:latin typeface="Times New Roman"/>
                          <a:ea typeface="Calibri"/>
                          <a:cs typeface="Times New Roman"/>
                        </a:rPr>
                        <a:t>Employer and Uninsured penalties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$ 65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$161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a:effectLst/>
                          <a:latin typeface="Times New Roman"/>
                          <a:ea typeface="Calibri"/>
                          <a:cs typeface="Times New Roman"/>
                        </a:rPr>
                        <a:t>Excise tax on high-premium plans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$ 32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$111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a:effectLst/>
                          <a:latin typeface="Times New Roman"/>
                          <a:ea typeface="Calibri"/>
                          <a:cs typeface="Times New Roman"/>
                        </a:rPr>
                        <a:t>Fees on certain drug and device mfgs.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$107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$165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a:effectLst/>
                          <a:latin typeface="Times New Roman"/>
                          <a:ea typeface="Calibri"/>
                          <a:cs typeface="Times New Roman"/>
                        </a:rPr>
                        <a:t>Additional Hospital Insurance Tax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$318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0" marR="0">
                        <a:spcBef>
                          <a:spcPts val="0"/>
                        </a:spcBef>
                        <a:spcAft>
                          <a:spcPts val="0"/>
                        </a:spcAft>
                      </a:pPr>
                      <a:r>
                        <a:rPr lang="en-US" sz="1400" b="1">
                          <a:effectLst/>
                          <a:latin typeface="Times New Roman"/>
                          <a:ea typeface="Calibri"/>
                          <a:cs typeface="Times New Roman"/>
                        </a:rPr>
                        <a:t>Other taxes (incl. “payroll” tax on some interest/dividend income)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$149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$303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marL="0" marR="0">
                        <a:spcBef>
                          <a:spcPts val="0"/>
                        </a:spcBef>
                        <a:spcAft>
                          <a:spcPts val="0"/>
                        </a:spcAft>
                      </a:pPr>
                      <a:r>
                        <a:rPr lang="en-US" sz="1400" b="1">
                          <a:effectLst/>
                          <a:latin typeface="Times New Roman"/>
                          <a:ea typeface="Calibri"/>
                          <a:cs typeface="Times New Roman"/>
                        </a:rPr>
                        <a:t>Subtotal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Calibri"/>
                          <a:cs typeface="Times New Roman"/>
                        </a:rPr>
                        <a:t>$563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a:ea typeface="Calibri"/>
                          <a:cs typeface="Times New Roman"/>
                        </a:rPr>
                        <a:t>$1,058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54805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Initial Observations</a:t>
            </a:r>
            <a:endParaRPr lang="en-US" dirty="0"/>
          </a:p>
        </p:txBody>
      </p:sp>
      <p:sp>
        <p:nvSpPr>
          <p:cNvPr id="3" name="Content Placeholder 2"/>
          <p:cNvSpPr>
            <a:spLocks noGrp="1"/>
          </p:cNvSpPr>
          <p:nvPr>
            <p:ph idx="1"/>
          </p:nvPr>
        </p:nvSpPr>
        <p:spPr/>
        <p:txBody>
          <a:bodyPr>
            <a:noAutofit/>
          </a:bodyPr>
          <a:lstStyle/>
          <a:p>
            <a:r>
              <a:rPr lang="en-US" sz="2400" dirty="0" smtClean="0"/>
              <a:t>Note greater spending 10-year projection from 2012 than from 2010.  Rising projections already.  Can costs be contained? </a:t>
            </a:r>
          </a:p>
          <a:p>
            <a:r>
              <a:rPr lang="en-US" sz="2400" dirty="0" smtClean="0"/>
              <a:t>Adds to the entitlement spending of Medicaid.  </a:t>
            </a:r>
          </a:p>
          <a:p>
            <a:r>
              <a:rPr lang="en-US" sz="2400" dirty="0" smtClean="0"/>
              <a:t>Medicare reductions.  Are they feasible? </a:t>
            </a:r>
          </a:p>
          <a:p>
            <a:pPr marL="0" indent="0">
              <a:buNone/>
            </a:pPr>
            <a:r>
              <a:rPr lang="en-US" sz="2400" dirty="0" smtClean="0"/>
              <a:t>        Approximately $75 billion per year over 10 years. </a:t>
            </a:r>
          </a:p>
          <a:p>
            <a:pPr marL="0" indent="0">
              <a:buNone/>
            </a:pPr>
            <a:r>
              <a:rPr lang="en-US" sz="2400" dirty="0" smtClean="0"/>
              <a:t>        2011 spending: $480 billion.  </a:t>
            </a:r>
          </a:p>
          <a:p>
            <a:pPr marL="0" indent="0">
              <a:buNone/>
            </a:pPr>
            <a:r>
              <a:rPr lang="en-US" sz="2400" dirty="0"/>
              <a:t> </a:t>
            </a:r>
            <a:r>
              <a:rPr lang="en-US" sz="2400" dirty="0" smtClean="0"/>
              <a:t>       $75 billion out of $480 billion = 15.6%                                                                        </a:t>
            </a:r>
          </a:p>
          <a:p>
            <a:r>
              <a:rPr lang="en-US" sz="2400" dirty="0" smtClean="0"/>
              <a:t>Method of reduction.  Cuts in reimbursements; price controls.  Reduced incentive to serve Medicare patients. </a:t>
            </a:r>
          </a:p>
        </p:txBody>
      </p:sp>
    </p:spTree>
    <p:extLst>
      <p:ext uri="{BB962C8B-B14F-4D97-AF65-F5344CB8AC3E}">
        <p14:creationId xmlns:p14="http://schemas.microsoft.com/office/powerpoint/2010/main" val="2124250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1537</Words>
  <Application>Microsoft Office PowerPoint</Application>
  <PresentationFormat>On-screen Show (4:3)</PresentationFormat>
  <Paragraphs>216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An Overview and Thoughts on Healthcare Reform</vt:lpstr>
      <vt:lpstr>Main Points of Discussion</vt:lpstr>
      <vt:lpstr>Some Well-Known Issues</vt:lpstr>
      <vt:lpstr>One Vision For Reform</vt:lpstr>
      <vt:lpstr>An Alternative Vision</vt:lpstr>
      <vt:lpstr>Overall Summary - Budgetary</vt:lpstr>
      <vt:lpstr>Spending</vt:lpstr>
      <vt:lpstr>Spending Reductions; Tax Increases</vt:lpstr>
      <vt:lpstr>Some Initial Observations</vt:lpstr>
      <vt:lpstr>Fundamental Tenets of PPACA</vt:lpstr>
      <vt:lpstr>In Practice: Aspects of PPACA </vt:lpstr>
      <vt:lpstr>The Conflict of Visions</vt:lpstr>
      <vt:lpstr>The Conflict of Visions -- cont’d.</vt:lpstr>
      <vt:lpstr>The Exchanges:  Community Rating, Guaranteed Issue, and Incentive Issues</vt:lpstr>
      <vt:lpstr>Effects of Minimum Loss Ratio Rule</vt:lpstr>
      <vt:lpstr>The Individual Mandate – Limiting Choices, Poorly Targeted</vt:lpstr>
      <vt:lpstr>The Employer Mandate</vt:lpstr>
      <vt:lpstr>An Uncomfortable Spiral?</vt:lpstr>
      <vt:lpstr>An Uncomfortable Spiral? – cont’d. </vt:lpstr>
      <vt:lpstr>The “Incentives Matter” Approach Paints an Unfavorable Picture . . . And Points to Alternative Reforms</vt:lpstr>
      <vt:lpstr>Policy Alternatives – cont’d. </vt:lpstr>
      <vt:lpstr>This View Anticipates . . .</vt:lpstr>
      <vt:lpstr>Where Do Things Now Stand with PPACA?</vt:lpstr>
      <vt:lpstr>. . . continuing issues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garen</dc:creator>
  <cp:lastModifiedBy>garen</cp:lastModifiedBy>
  <cp:revision>27</cp:revision>
  <dcterms:created xsi:type="dcterms:W3CDTF">2013-03-16T16:12:57Z</dcterms:created>
  <dcterms:modified xsi:type="dcterms:W3CDTF">2015-01-22T15:26:13Z</dcterms:modified>
</cp:coreProperties>
</file>