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61" r:id="rId6"/>
    <p:sldId id="259" r:id="rId7"/>
    <p:sldId id="260" r:id="rId8"/>
    <p:sldId id="262" r:id="rId9"/>
    <p:sldId id="263" r:id="rId10"/>
    <p:sldId id="264" r:id="rId11"/>
    <p:sldId id="280" r:id="rId12"/>
    <p:sldId id="265" r:id="rId13"/>
    <p:sldId id="266" r:id="rId14"/>
    <p:sldId id="267" r:id="rId15"/>
    <p:sldId id="268" r:id="rId16"/>
    <p:sldId id="269" r:id="rId17"/>
    <p:sldId id="281" r:id="rId18"/>
    <p:sldId id="270" r:id="rId19"/>
    <p:sldId id="271" r:id="rId20"/>
    <p:sldId id="272" r:id="rId21"/>
    <p:sldId id="273" r:id="rId22"/>
    <p:sldId id="275" r:id="rId23"/>
    <p:sldId id="283" r:id="rId24"/>
    <p:sldId id="282" r:id="rId25"/>
    <p:sldId id="274" r:id="rId26"/>
    <p:sldId id="284" r:id="rId2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D866-60D8-4E82-B699-0EFF13451E93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A7A0-A185-4448-91D8-A56435F72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D866-60D8-4E82-B699-0EFF13451E93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A7A0-A185-4448-91D8-A56435F72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D866-60D8-4E82-B699-0EFF13451E93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A7A0-A185-4448-91D8-A56435F72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D866-60D8-4E82-B699-0EFF13451E93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A7A0-A185-4448-91D8-A56435F72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D866-60D8-4E82-B699-0EFF13451E93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A7A0-A185-4448-91D8-A56435F72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D866-60D8-4E82-B699-0EFF13451E93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A7A0-A185-4448-91D8-A56435F72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D866-60D8-4E82-B699-0EFF13451E93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A7A0-A185-4448-91D8-A56435F72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D866-60D8-4E82-B699-0EFF13451E93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A7A0-A185-4448-91D8-A56435F72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D866-60D8-4E82-B699-0EFF13451E93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A7A0-A185-4448-91D8-A56435F72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D866-60D8-4E82-B699-0EFF13451E93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A7A0-A185-4448-91D8-A56435F72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D866-60D8-4E82-B699-0EFF13451E93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A7A0-A185-4448-91D8-A56435F72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7D866-60D8-4E82-B699-0EFF13451E93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FA7A0-A185-4448-91D8-A56435F72C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Meeting “Needs” in the Private Sector:  Nonprofit Institutions and Non-Monetary Supply and Demand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John Garen</a:t>
            </a:r>
          </a:p>
          <a:p>
            <a:r>
              <a:rPr lang="en-US" dirty="0" smtClean="0"/>
              <a:t>Department of Economics</a:t>
            </a:r>
          </a:p>
          <a:p>
            <a:r>
              <a:rPr lang="en-US" dirty="0" smtClean="0"/>
              <a:t>University of Kentucky</a:t>
            </a:r>
          </a:p>
          <a:p>
            <a:r>
              <a:rPr lang="en-US" dirty="0" smtClean="0"/>
              <a:t>University of Kentucky Economics Teaching Conference</a:t>
            </a:r>
          </a:p>
          <a:p>
            <a:r>
              <a:rPr lang="en-US" dirty="0" smtClean="0"/>
              <a:t>April 2010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Nonprofit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Nothing dictates that an organization must be for-profit.  Nonprofits arise and survive in a free enterprise economy if they adequately serve their stakeholders.  </a:t>
            </a:r>
          </a:p>
          <a:p>
            <a:r>
              <a:rPr lang="en-US" dirty="0" smtClean="0"/>
              <a:t>Nonprofits often compete with for-profits and “win.”  Examples:  religious services, the arts, hospital care, child care. </a:t>
            </a:r>
          </a:p>
          <a:p>
            <a:r>
              <a:rPr lang="en-US" dirty="0" smtClean="0"/>
              <a:t>Their goal is often to allocate goods and services to those who are most needy, e.g., food and counseling for the homeless; emotional support for friends who are suffering;  and nurturing of children.   </a:t>
            </a:r>
          </a:p>
          <a:p>
            <a:r>
              <a:rPr lang="en-US" dirty="0" smtClean="0"/>
              <a:t>Think of the family or the feed-the-homeless shelter as free enterprise institutions that adopt socialist practices.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Non-Nirvana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special problems does this type of organization face?  </a:t>
            </a:r>
          </a:p>
          <a:p>
            <a:r>
              <a:rPr lang="en-US" dirty="0" smtClean="0"/>
              <a:t>How do private organizations deal with them relative to government organizations?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Fundamental Problems with Allocating by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All organizations face these problems and must address them reasonably well to accomplish it goals. </a:t>
            </a:r>
          </a:p>
          <a:p>
            <a:pPr marL="514350" indent="-514350">
              <a:buAutoNum type="arabicPeriod"/>
            </a:pPr>
            <a:r>
              <a:rPr lang="en-US" dirty="0" smtClean="0"/>
              <a:t>Assessing Needs  </a:t>
            </a:r>
          </a:p>
          <a:p>
            <a:pPr marL="514350" indent="-514350">
              <a:buNone/>
            </a:pPr>
            <a:r>
              <a:rPr lang="en-US" dirty="0" smtClean="0"/>
              <a:t>	Consider a grocer who wishes to get food to the most needy customers.  S/he must know details of many people’s lives.  A difficult task, but failure to do so means an incorrect allocation.   </a:t>
            </a:r>
          </a:p>
          <a:p>
            <a:pPr>
              <a:buNone/>
            </a:pPr>
            <a:r>
              <a:rPr lang="en-US" dirty="0" smtClean="0"/>
              <a:t>2. Income As a Proxy for Need (or Ability)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Is low income a sign of need or a desire for leisure?</a:t>
            </a:r>
          </a:p>
          <a:p>
            <a:pPr>
              <a:buNone/>
            </a:pPr>
            <a:r>
              <a:rPr lang="en-US" dirty="0" smtClean="0"/>
              <a:t>	Is high income a sign of ability, luck, or hard work?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Problems – 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3. The Complexity of Need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Emotional support, spiritual guidance, advice, commiseration, being held accountable are often needs of those in unfortunate situations. These have little to do with cash and are difficult to assess.</a:t>
            </a:r>
          </a:p>
          <a:p>
            <a:pPr>
              <a:buNone/>
            </a:pPr>
            <a:r>
              <a:rPr lang="en-US" dirty="0" smtClean="0"/>
              <a:t>4. Incentives and Dependence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Giving away goods and services induces more use.  This:  (a) stretches the resources of the organization; and (b) may cause an unwanted dependence on the organization.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Private Organizations Address These Problems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Close, personal knowledge of potential recipients normally occurs.  Assessment of true needs more likely; less likely to be “gamed.” </a:t>
            </a:r>
          </a:p>
          <a:p>
            <a:pPr>
              <a:buNone/>
            </a:pPr>
            <a:r>
              <a:rPr lang="en-US" sz="2600" dirty="0" smtClean="0"/>
              <a:t>	Does the homeless man need food or counseling?</a:t>
            </a:r>
          </a:p>
          <a:p>
            <a:pPr>
              <a:buNone/>
            </a:pPr>
            <a:r>
              <a:rPr lang="en-US" sz="2600" dirty="0"/>
              <a:t>	</a:t>
            </a:r>
            <a:r>
              <a:rPr lang="en-US" sz="2600" dirty="0" smtClean="0"/>
              <a:t>Does a friend who lost a spouse need cash or sympathy?</a:t>
            </a:r>
          </a:p>
          <a:p>
            <a:pPr>
              <a:buNone/>
            </a:pPr>
            <a:r>
              <a:rPr lang="en-US" sz="2600" dirty="0"/>
              <a:t>	</a:t>
            </a:r>
            <a:r>
              <a:rPr lang="en-US" sz="2600" dirty="0" smtClean="0"/>
              <a:t>Does the child with poor grades need a tutor or discipline?</a:t>
            </a:r>
          </a:p>
          <a:p>
            <a:r>
              <a:rPr lang="en-US" dirty="0" smtClean="0"/>
              <a:t>An expectation of quid pro quos.  Providers set conditions and behaviors on recipients.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2600" dirty="0" smtClean="0"/>
              <a:t>Shelter users are expected to be sober, go to religious services.</a:t>
            </a:r>
          </a:p>
          <a:p>
            <a:pPr>
              <a:buNone/>
            </a:pPr>
            <a:r>
              <a:rPr lang="en-US" sz="2600" dirty="0" smtClean="0"/>
              <a:t>	Kids are expected to behave and eat vegetables.</a:t>
            </a:r>
          </a:p>
          <a:p>
            <a:pPr>
              <a:buNone/>
            </a:pPr>
            <a:r>
              <a:rPr lang="en-US" sz="2600" dirty="0"/>
              <a:t>	</a:t>
            </a:r>
            <a:r>
              <a:rPr lang="en-US" sz="2600" dirty="0" smtClean="0"/>
              <a:t>Friends are expected to return favors.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S &amp; D:  The “Market” for Nonmonetary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Recipients (demanders) receive a needed good or service.  In return, they undertake some activity that providers (suppliers) wish them to do.  This is the “compensation” for helping the recipient.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Nonmonetary Supply and Demand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143000" y="1600200"/>
          <a:ext cx="6577012" cy="5381625"/>
        </p:xfrm>
        <a:graphic>
          <a:graphicData uri="http://schemas.openxmlformats.org/presentationml/2006/ole">
            <p:oleObj spid="_x0000_s1026" name="Document" r:id="rId3" imgW="6577264" imgH="573494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assessment of needs works to assist the truly needy.  If not done well, it does not serve fairness.</a:t>
            </a:r>
          </a:p>
          <a:p>
            <a:r>
              <a:rPr lang="en-US" dirty="0" smtClean="0"/>
              <a:t>The quid pro quo works to limit overuse and dependence.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Government Programs Address these Problems?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Programs to help the needy include food stamps, housing assistance, Medicaid, and TANF. </a:t>
            </a:r>
          </a:p>
          <a:p>
            <a:r>
              <a:rPr lang="en-US" dirty="0" smtClean="0"/>
              <a:t>Eligibility and receipt is based almost entirely on income.  Little personal knowledge is sought or utilized.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Errors in identifying and assisting the truly needy are likely. </a:t>
            </a:r>
          </a:p>
          <a:p>
            <a:r>
              <a:rPr lang="en-US" dirty="0" smtClean="0"/>
              <a:t>No quid pro quos are established. 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This leads to greater use and possible dependence.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Programs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Moreover, incentives are lacking to improve screening and establish quid pro quos.  Few rewards for or discretion to undertake. </a:t>
            </a:r>
          </a:p>
          <a:p>
            <a:r>
              <a:rPr lang="en-US" dirty="0" smtClean="0"/>
              <a:t>Large, private organizations may have similar problems in motivating managers and employees.  But: 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400" dirty="0" smtClean="0"/>
              <a:t>- they must compete for donors and supporters</a:t>
            </a:r>
          </a:p>
          <a:p>
            <a:pPr>
              <a:buNone/>
            </a:pPr>
            <a:r>
              <a:rPr lang="en-US" sz="2400" dirty="0" smtClean="0"/>
              <a:t>	- donors and supporters expect evidence of success or funding will dry up</a:t>
            </a:r>
          </a:p>
          <a:p>
            <a:pPr>
              <a:buNone/>
            </a:pPr>
            <a:r>
              <a:rPr lang="en-US" sz="2400" dirty="0" smtClean="0"/>
              <a:t>	- the organization must find ways to solve any motivation problems of    </a:t>
            </a:r>
          </a:p>
          <a:p>
            <a:pPr>
              <a:buNone/>
            </a:pPr>
            <a:r>
              <a:rPr lang="en-US" sz="2400" dirty="0" smtClean="0"/>
              <a:t>         employees</a:t>
            </a:r>
          </a:p>
          <a:p>
            <a:r>
              <a:rPr lang="en-US" dirty="0" smtClean="0"/>
              <a:t>Public organizations are tax supported; “donors” cannot withdraw their funds if unsatisfied.  Minimal competitive pressure.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Seeming ascendency of </a:t>
            </a:r>
            <a:r>
              <a:rPr lang="en-US" dirty="0" smtClean="0"/>
              <a:t>belief in greater government </a:t>
            </a:r>
            <a:r>
              <a:rPr lang="en-US" dirty="0" smtClean="0"/>
              <a:t>intervention in the economy; loss of confidence in markets.</a:t>
            </a:r>
          </a:p>
          <a:p>
            <a:r>
              <a:rPr lang="en-US" dirty="0" smtClean="0"/>
              <a:t>Resurgence of the ideas that markets are “unfair,” don’t meet “needs,” and that government is needed to temper markets, to provide a conscious for markets, etc. </a:t>
            </a:r>
          </a:p>
          <a:p>
            <a:r>
              <a:rPr lang="en-US" dirty="0" smtClean="0"/>
              <a:t>Discuss the private </a:t>
            </a:r>
            <a:r>
              <a:rPr lang="en-US" dirty="0" smtClean="0"/>
              <a:t>sector relative </a:t>
            </a:r>
            <a:r>
              <a:rPr lang="en-US" dirty="0" smtClean="0"/>
              <a:t>to the public sector in this regard.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Supply and Demand </a:t>
            </a:r>
            <a:r>
              <a:rPr lang="en-US" dirty="0" smtClean="0"/>
              <a:t>Illustration </a:t>
            </a:r>
            <a:r>
              <a:rPr lang="en-US" dirty="0" smtClean="0"/>
              <a:t>of the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71600" y="1600200"/>
          <a:ext cx="6548438" cy="4724400"/>
        </p:xfrm>
        <a:graphic>
          <a:graphicData uri="http://schemas.openxmlformats.org/presentationml/2006/ole">
            <p:oleObj spid="_x0000_s2050" name="Document" r:id="rId3" imgW="6548802" imgH="608559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Think of the government program as lowering the nonmonetary price of receipt and supplying all comers at that price. </a:t>
            </a:r>
          </a:p>
          <a:p>
            <a:r>
              <a:rPr lang="en-US" dirty="0" smtClean="0"/>
              <a:t>Use of the provided good or service increases.  Because of lack of screening/assessment, dependence is likely to rise.</a:t>
            </a:r>
          </a:p>
          <a:p>
            <a:r>
              <a:rPr lang="en-US" dirty="0" smtClean="0"/>
              <a:t>Private sector provision falls.</a:t>
            </a:r>
          </a:p>
          <a:p>
            <a:r>
              <a:rPr lang="en-US" dirty="0" smtClean="0"/>
              <a:t>Government budgetary commitment picks up the difference.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SR and LR </a:t>
            </a:r>
            <a:r>
              <a:rPr lang="en-US" dirty="0" err="1" smtClean="0"/>
              <a:t>Elasticities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short run effects of instituting a policy may look quite favorable due to low short run </a:t>
            </a:r>
            <a:r>
              <a:rPr lang="en-US" dirty="0" err="1" smtClean="0"/>
              <a:t>elastiticites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Higher long run </a:t>
            </a:r>
            <a:r>
              <a:rPr lang="en-US" dirty="0" err="1" smtClean="0"/>
              <a:t>elasticities</a:t>
            </a:r>
            <a:r>
              <a:rPr lang="en-US" dirty="0" smtClean="0"/>
              <a:t> cause much larger effects and generate less desirable outcomes.</a:t>
            </a:r>
          </a:p>
          <a:p>
            <a:r>
              <a:rPr lang="en-US" dirty="0" smtClean="0"/>
              <a:t>An “undoing” of the policy  has unpleasant short-term effects, making reform politically difficult.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and LR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990600" y="914400"/>
          <a:ext cx="6548438" cy="5784850"/>
        </p:xfrm>
        <a:graphic>
          <a:graphicData uri="http://schemas.openxmlformats.org/presentationml/2006/ole">
            <p:oleObj spid="_x0000_s36866" name="Document" r:id="rId3" imgW="6548802" imgH="608559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Free-Rider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Poverty programs and </a:t>
            </a:r>
            <a:r>
              <a:rPr lang="en-US" dirty="0" smtClean="0"/>
              <a:t>free riders</a:t>
            </a:r>
            <a:r>
              <a:rPr lang="en-US" dirty="0" smtClean="0"/>
              <a:t>.  </a:t>
            </a:r>
            <a:r>
              <a:rPr lang="en-US" dirty="0" smtClean="0"/>
              <a:t>It’s often argued that there in a public good aspect with the </a:t>
            </a:r>
            <a:r>
              <a:rPr lang="en-US" dirty="0" err="1" smtClean="0"/>
              <a:t>underprovision</a:t>
            </a:r>
            <a:r>
              <a:rPr lang="en-US" dirty="0" smtClean="0"/>
              <a:t> result. Compelling </a:t>
            </a:r>
            <a:r>
              <a:rPr lang="en-US" dirty="0" smtClean="0"/>
              <a:t>payment through govt. alleviates this issue. </a:t>
            </a:r>
          </a:p>
          <a:p>
            <a:r>
              <a:rPr lang="en-US" dirty="0" smtClean="0"/>
              <a:t>This </a:t>
            </a:r>
            <a:r>
              <a:rPr lang="en-US" dirty="0" smtClean="0"/>
              <a:t>t</a:t>
            </a:r>
            <a:r>
              <a:rPr lang="en-US" dirty="0" smtClean="0"/>
              <a:t>rades </a:t>
            </a:r>
            <a:r>
              <a:rPr lang="en-US" dirty="0" smtClean="0"/>
              <a:t>off </a:t>
            </a:r>
            <a:r>
              <a:rPr lang="en-US" dirty="0" smtClean="0"/>
              <a:t>with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-  </a:t>
            </a:r>
            <a:r>
              <a:rPr lang="en-US" dirty="0" smtClean="0"/>
              <a:t>welfare cost of </a:t>
            </a:r>
            <a:r>
              <a:rPr lang="en-US" dirty="0" smtClean="0"/>
              <a:t>taxation/subsidization</a:t>
            </a:r>
          </a:p>
          <a:p>
            <a:pPr>
              <a:buNone/>
            </a:pPr>
            <a:r>
              <a:rPr lang="en-US" dirty="0" smtClean="0"/>
              <a:t>     -  ineffectual govt.  </a:t>
            </a:r>
            <a:r>
              <a:rPr lang="en-US" dirty="0" smtClean="0"/>
              <a:t>provision.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Where would government programs have the least problems?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needs are obvious; not subtle and complex</a:t>
            </a:r>
          </a:p>
          <a:p>
            <a:pPr>
              <a:buNone/>
            </a:pPr>
            <a:r>
              <a:rPr lang="en-US" dirty="0" smtClean="0"/>
              <a:t>	- response to the lower nonmonetary price is small</a:t>
            </a:r>
          </a:p>
          <a:p>
            <a:pPr>
              <a:buNone/>
            </a:pPr>
            <a:r>
              <a:rPr lang="en-US" dirty="0" smtClean="0"/>
              <a:t>	- examples may be natural disasters and accidents that are </a:t>
            </a:r>
            <a:r>
              <a:rPr lang="en-US" dirty="0" smtClean="0"/>
              <a:t>difficult </a:t>
            </a:r>
            <a:r>
              <a:rPr lang="en-US" dirty="0" smtClean="0"/>
              <a:t>to anticipate and </a:t>
            </a:r>
            <a:r>
              <a:rPr lang="en-US" dirty="0" smtClean="0"/>
              <a:t>avoid</a:t>
            </a:r>
          </a:p>
          <a:p>
            <a:r>
              <a:rPr lang="en-US" dirty="0" smtClean="0"/>
              <a:t>Normative conclusions about the effectiveness/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desirability of public versus private provision. </a:t>
            </a:r>
          </a:p>
          <a:p>
            <a:r>
              <a:rPr lang="en-US" dirty="0" smtClean="0"/>
              <a:t>The hope is to assist instructors in addressing some issues – fairness, needs, altruism – within the basic framework we normally use. 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sz="26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dirty="0" smtClean="0"/>
              <a:t>Clark</a:t>
            </a:r>
            <a:r>
              <a:rPr lang="en-US" sz="2000" dirty="0" smtClean="0"/>
              <a:t>, J.R. and Lee, Dwight, “Government Transfers and Inequality:  An Anatomy of Political Failure,” </a:t>
            </a:r>
            <a:r>
              <a:rPr lang="en-US" sz="2000" i="1" dirty="0" smtClean="0"/>
              <a:t>Public Finance and Management</a:t>
            </a:r>
            <a:r>
              <a:rPr lang="en-US" sz="2000" dirty="0" smtClean="0"/>
              <a:t>, 8(2), 2008, pp. 265-301</a:t>
            </a:r>
            <a:r>
              <a:rPr lang="en-US" sz="2000" dirty="0" smtClean="0"/>
              <a:t>.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Clark, J.R. and Lee, </a:t>
            </a:r>
            <a:r>
              <a:rPr lang="en-US" sz="2000" dirty="0" smtClean="0"/>
              <a:t>Dwight, “Substituting Markets for Morality,” </a:t>
            </a:r>
            <a:r>
              <a:rPr lang="en-US" sz="2000" i="1" dirty="0" smtClean="0"/>
              <a:t>Cato Journal</a:t>
            </a:r>
            <a:r>
              <a:rPr lang="en-US" sz="2000" dirty="0" smtClean="0"/>
              <a:t>, forthcoming.</a:t>
            </a:r>
          </a:p>
          <a:p>
            <a:pPr>
              <a:buNone/>
            </a:pPr>
            <a:r>
              <a:rPr lang="en-US" sz="2000" dirty="0" smtClean="0"/>
              <a:t>Garen</a:t>
            </a:r>
            <a:r>
              <a:rPr lang="en-US" sz="2000" dirty="0" smtClean="0"/>
              <a:t>, John, “On Fairness and Needs in a Free Enterprise Economy,” </a:t>
            </a:r>
            <a:r>
              <a:rPr lang="en-US" sz="2000" i="1" dirty="0" smtClean="0"/>
              <a:t>Journal of Applied Economics and Policy</a:t>
            </a:r>
            <a:r>
              <a:rPr lang="en-US" sz="2000" dirty="0" smtClean="0"/>
              <a:t>, 29(1), Spring 2010, pp. 61-78.</a:t>
            </a:r>
          </a:p>
          <a:p>
            <a:pPr>
              <a:buNone/>
            </a:pPr>
            <a:r>
              <a:rPr lang="en-US" sz="2000" dirty="0" err="1" smtClean="0"/>
              <a:t>Heyne</a:t>
            </a:r>
            <a:r>
              <a:rPr lang="en-US" sz="2000" dirty="0" smtClean="0"/>
              <a:t>, Paul, “The Concept of Economic Justice in Religious Discussion,” in Geoffrey Brennan and A.M.C. Waterman (eds.), </a:t>
            </a:r>
            <a:r>
              <a:rPr lang="en-US" sz="2000" i="1" dirty="0" smtClean="0"/>
              <a:t>Are Economists Basically Immoral? And Other Essays on Economics, Ethics, and Religion by Paul </a:t>
            </a:r>
            <a:r>
              <a:rPr lang="en-US" sz="2000" i="1" dirty="0" err="1" smtClean="0"/>
              <a:t>Heyne</a:t>
            </a:r>
            <a:r>
              <a:rPr lang="en-US" sz="2000" dirty="0" smtClean="0"/>
              <a:t>, Ch. 9, Indianapolis, Indiana:  Liberty Fund, 2008. </a:t>
            </a: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Schansberg</a:t>
            </a:r>
            <a:r>
              <a:rPr lang="en-US" sz="2000" dirty="0" smtClean="0"/>
              <a:t>, D. Eric, “Common Ground Between the Philosophies of Christianity and Libertarianism,” </a:t>
            </a:r>
            <a:r>
              <a:rPr lang="en-US" sz="2000" i="1" dirty="0" smtClean="0"/>
              <a:t>Journal of Markets and Morality</a:t>
            </a:r>
            <a:r>
              <a:rPr lang="en-US" sz="2000" dirty="0" smtClean="0"/>
              <a:t>, 5(2), Fall 2002, pp. 439-457.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200" dirty="0" smtClean="0"/>
              <a:t>Also, Adam Smith and </a:t>
            </a:r>
            <a:r>
              <a:rPr lang="en-US" sz="2200" dirty="0" err="1" smtClean="0"/>
              <a:t>Ayn</a:t>
            </a:r>
            <a:r>
              <a:rPr lang="en-US" sz="2200" dirty="0" smtClean="0"/>
              <a:t> Rand views on morality, self interest, and markets.</a:t>
            </a:r>
            <a:endParaRPr lang="en-US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One Might Use This in a Principles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Address the old question of fairness in markets.</a:t>
            </a:r>
          </a:p>
          <a:p>
            <a:r>
              <a:rPr lang="en-US" dirty="0" smtClean="0"/>
              <a:t>Discuss needs versus tradeoffs.</a:t>
            </a:r>
          </a:p>
          <a:p>
            <a:r>
              <a:rPr lang="en-US" dirty="0" smtClean="0"/>
              <a:t>Using basic economics to think about “altruistic” behavior.</a:t>
            </a:r>
          </a:p>
          <a:p>
            <a:r>
              <a:rPr lang="en-US" dirty="0" smtClean="0"/>
              <a:t>Thinking about free enterprise as being more than profit max. firms and self-serving consumers.</a:t>
            </a:r>
          </a:p>
          <a:p>
            <a:r>
              <a:rPr lang="en-US" dirty="0" smtClean="0"/>
              <a:t>Using the non-nirvana approach to policy, i.e., comparing imperfect markets to imperfect govt.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 . .Uses – 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good aspect of poverty programs; tradeoff with inefficient govt. </a:t>
            </a:r>
          </a:p>
          <a:p>
            <a:r>
              <a:rPr lang="en-US" dirty="0" smtClean="0"/>
              <a:t>General ideas on the role of govt. </a:t>
            </a:r>
          </a:p>
          <a:p>
            <a:r>
              <a:rPr lang="en-US" dirty="0" smtClean="0"/>
              <a:t>A novel application of S &amp; D </a:t>
            </a:r>
            <a:r>
              <a:rPr lang="en-US" dirty="0" smtClean="0"/>
              <a:t>analysis and elasticity.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vs. Tradeoffs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“Needs” are hard to systematically and logically define.  For example, is water a need?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Many uses are not:  washing the car, running the sprinkler, bathing.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Can “needs” be forgone for something else, e.g., forgo buying a shirt (clothing) to be able to go to more movies?  This type of activity occurs.</a:t>
            </a:r>
          </a:p>
          <a:p>
            <a:r>
              <a:rPr lang="en-US" dirty="0" smtClean="0"/>
              <a:t>I don’t have a systematic definition.  Use “need” as in common usage as something important in one’s life.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Fair?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Much has been written on this.  Here are a few basics ideas.</a:t>
            </a:r>
          </a:p>
          <a:p>
            <a:r>
              <a:rPr lang="en-US" dirty="0" smtClean="0"/>
              <a:t>Socialist/Marxian phrase: </a:t>
            </a:r>
            <a:r>
              <a:rPr lang="en-US" dirty="0"/>
              <a:t>“From each according to his ability, to each according to his needs.”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Many, of various political stripes, are attracted to this. </a:t>
            </a:r>
          </a:p>
          <a:p>
            <a:r>
              <a:rPr lang="en-US" dirty="0" smtClean="0"/>
              <a:t>Merit:  Rewards based on the merit of accomplishments.  This has broad appeal.</a:t>
            </a:r>
          </a:p>
          <a:p>
            <a:r>
              <a:rPr lang="en-US" dirty="0" smtClean="0"/>
              <a:t>Mutual benefit:  Activities where all participants benefit are fair.  (Pareto optimality is our phrase for this.)  </a:t>
            </a:r>
            <a:r>
              <a:rPr lang="en-US" dirty="0" smtClean="0"/>
              <a:t>This, too, seems to have </a:t>
            </a:r>
            <a:r>
              <a:rPr lang="en-US" dirty="0" smtClean="0"/>
              <a:t>broad appeal.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Markets Fare on These Metrics?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Merit based.  Thought to do well.  Productivity is rewarded.  Some is due to luck, but much to effort.  </a:t>
            </a:r>
          </a:p>
          <a:p>
            <a:r>
              <a:rPr lang="en-US" dirty="0" smtClean="0"/>
              <a:t>Mutual gains.  The exchange that markets bring promotes this goal.  Not always well understood by the public, however. </a:t>
            </a:r>
          </a:p>
          <a:p>
            <a:r>
              <a:rPr lang="en-US" dirty="0" smtClean="0"/>
              <a:t>Needs based.  Markets are often thought to do poorly, e.g., “the less fortunate are ignored,” “self interest triumphs, ” and government is required to address this. </a:t>
            </a:r>
          </a:p>
          <a:p>
            <a:r>
              <a:rPr lang="en-US" dirty="0" smtClean="0"/>
              <a:t>I will focus the talk on this last point when comparing the private and public sectors addressing of needs.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Usual Approach:  Profit Maximizing Firms and Self Serving Consumers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above are the usual characterizations of participants in free markets.  </a:t>
            </a:r>
          </a:p>
          <a:p>
            <a:r>
              <a:rPr lang="en-US" dirty="0" smtClean="0"/>
              <a:t>Goods and services are sold by firms only to those who will pay the market price.  Only profits matter.  It is argued that this implies needs are ignored.</a:t>
            </a:r>
          </a:p>
          <a:p>
            <a:r>
              <a:rPr lang="en-US" dirty="0" smtClean="0"/>
              <a:t>Consumers ignore the needs of others, it is claimed, in acquiring goods.  </a:t>
            </a:r>
          </a:p>
          <a:p>
            <a:r>
              <a:rPr lang="en-US" dirty="0" smtClean="0"/>
              <a:t>But note that requiring the payment of the market price essentially requires a respect for one another’s desires and needs. </a:t>
            </a:r>
          </a:p>
          <a:p>
            <a:r>
              <a:rPr lang="en-US" dirty="0" smtClean="0"/>
              <a:t>Still, </a:t>
            </a:r>
            <a:r>
              <a:rPr lang="en-US" dirty="0" smtClean="0"/>
              <a:t>concerns </a:t>
            </a:r>
            <a:r>
              <a:rPr lang="en-US" dirty="0" smtClean="0"/>
              <a:t>about motivations of market participants and the limited incomes of the  poor causes unease.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Side to Humans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Humans </a:t>
            </a:r>
            <a:r>
              <a:rPr lang="en-US" dirty="0"/>
              <a:t>have broader concerns than profit, money, and their own selves</a:t>
            </a:r>
            <a:r>
              <a:rPr lang="en-US" dirty="0" smtClean="0"/>
              <a:t>.</a:t>
            </a:r>
          </a:p>
          <a:p>
            <a:r>
              <a:rPr lang="en-US" dirty="0"/>
              <a:t>Self interest </a:t>
            </a:r>
            <a:r>
              <a:rPr lang="en-US" dirty="0" smtClean="0"/>
              <a:t>is part human make up, but so are other </a:t>
            </a:r>
            <a:r>
              <a:rPr lang="en-US" dirty="0"/>
              <a:t>things, </a:t>
            </a:r>
            <a:r>
              <a:rPr lang="en-US" dirty="0" smtClean="0"/>
              <a:t>including concern for the needs </a:t>
            </a:r>
            <a:r>
              <a:rPr lang="en-US" dirty="0"/>
              <a:t>of others. </a:t>
            </a:r>
            <a:endParaRPr lang="en-US" dirty="0" smtClean="0"/>
          </a:p>
          <a:p>
            <a:r>
              <a:rPr lang="en-US" dirty="0" smtClean="0"/>
              <a:t>Much evidence of this:  charitable </a:t>
            </a:r>
            <a:r>
              <a:rPr lang="en-US" dirty="0" smtClean="0"/>
              <a:t>donations; volunteering</a:t>
            </a:r>
            <a:r>
              <a:rPr lang="en-US" dirty="0" smtClean="0"/>
              <a:t>;</a:t>
            </a:r>
            <a:r>
              <a:rPr lang="en-US" dirty="0" smtClean="0"/>
              <a:t> care </a:t>
            </a:r>
            <a:r>
              <a:rPr lang="en-US" dirty="0" smtClean="0"/>
              <a:t>for children, families, friends. </a:t>
            </a:r>
          </a:p>
          <a:p>
            <a:r>
              <a:rPr lang="en-US" dirty="0" smtClean="0"/>
              <a:t>Organizations in a free enterprise economy emerge in accord with these behaviors:  charities, churches, families, clubs, circles of friends.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1298</Words>
  <Application>Microsoft Office PowerPoint</Application>
  <PresentationFormat>On-screen Show (4:3)</PresentationFormat>
  <Paragraphs>126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Office Theme</vt:lpstr>
      <vt:lpstr>Document</vt:lpstr>
      <vt:lpstr>Microsoft Office Word Document</vt:lpstr>
      <vt:lpstr>Meeting “Needs” in the Private Sector:  Nonprofit Institutions and Non-Monetary Supply and Demand</vt:lpstr>
      <vt:lpstr>Motivation</vt:lpstr>
      <vt:lpstr>How One Might Use This in a Principles Course</vt:lpstr>
      <vt:lpstr>. . .Uses – cont’d.</vt:lpstr>
      <vt:lpstr>Needs vs. Tradeoffs</vt:lpstr>
      <vt:lpstr>What’s Fair?</vt:lpstr>
      <vt:lpstr>How Do Markets Fare on These Metrics?</vt:lpstr>
      <vt:lpstr>The Usual Approach:  Profit Maximizing Firms and Self Serving Consumers</vt:lpstr>
      <vt:lpstr>Another Side to Humans</vt:lpstr>
      <vt:lpstr>Nonprofit Organizations</vt:lpstr>
      <vt:lpstr>The Non-Nirvana Approach</vt:lpstr>
      <vt:lpstr>Fundamental Problems with Allocating by Need</vt:lpstr>
      <vt:lpstr>Fundamental Problems – cont’d.</vt:lpstr>
      <vt:lpstr>How Private Organizations Address These Problems </vt:lpstr>
      <vt:lpstr>Using S &amp; D:  The “Market” for Nonmonetary Exchange</vt:lpstr>
      <vt:lpstr>Nonmonetary Supply and Demand</vt:lpstr>
      <vt:lpstr>Slide 17</vt:lpstr>
      <vt:lpstr>How Do Government Programs Address these Problems?</vt:lpstr>
      <vt:lpstr>Government Programs – cont’d</vt:lpstr>
      <vt:lpstr>Supply and Demand Illustration of the Outcome</vt:lpstr>
      <vt:lpstr>Slide 21</vt:lpstr>
      <vt:lpstr>SR and LR Elasticities </vt:lpstr>
      <vt:lpstr>SR and LR Effects</vt:lpstr>
      <vt:lpstr>The Free-Rider Problem</vt:lpstr>
      <vt:lpstr>Some Conclusions</vt:lpstr>
      <vt:lpstr>Some References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Fairness and Needs in a Free Enterprise Economy</dc:title>
  <dc:creator>garen</dc:creator>
  <cp:lastModifiedBy>garen</cp:lastModifiedBy>
  <cp:revision>38</cp:revision>
  <dcterms:created xsi:type="dcterms:W3CDTF">2010-04-06T23:56:21Z</dcterms:created>
  <dcterms:modified xsi:type="dcterms:W3CDTF">2010-04-21T14:06:42Z</dcterms:modified>
</cp:coreProperties>
</file>