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6" r:id="rId9"/>
    <p:sldId id="267" r:id="rId10"/>
    <p:sldId id="268" r:id="rId11"/>
    <p:sldId id="269" r:id="rId12"/>
    <p:sldId id="273" r:id="rId13"/>
    <p:sldId id="275" r:id="rId14"/>
    <p:sldId id="276" r:id="rId15"/>
    <p:sldId id="278" r:id="rId16"/>
    <p:sldId id="281" r:id="rId17"/>
    <p:sldId id="284" r:id="rId1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 snapToGrid="0" snapToObjects="1"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%20Carter\Documents\Work%20for%20Holly\BIPPS%20Medicaid%20Report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[1]Sheet2!$A$3</c:f>
              <c:strCache>
                <c:ptCount val="1"/>
                <c:pt idx="0">
                  <c:v>Total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[1]Sheet2!$B$1:$AS$1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xVal>
          <c:yVal>
            <c:numRef>
              <c:f>[1]Sheet2!$B$3:$AS$3</c:f>
              <c:numCache>
                <c:formatCode>General</c:formatCode>
                <c:ptCount val="44"/>
                <c:pt idx="0">
                  <c:v>11158539999.999998</c:v>
                </c:pt>
                <c:pt idx="1">
                  <c:v>15459779999.999998</c:v>
                </c:pt>
                <c:pt idx="2">
                  <c:v>23096390000</c:v>
                </c:pt>
                <c:pt idx="3">
                  <c:v>24752620000</c:v>
                </c:pt>
                <c:pt idx="4">
                  <c:v>27268240000</c:v>
                </c:pt>
                <c:pt idx="5">
                  <c:v>33252190000</c:v>
                </c:pt>
                <c:pt idx="6">
                  <c:v>43997230000.000008</c:v>
                </c:pt>
                <c:pt idx="7">
                  <c:v>44745680000.000008</c:v>
                </c:pt>
                <c:pt idx="8">
                  <c:v>45243299999.999992</c:v>
                </c:pt>
                <c:pt idx="9">
                  <c:v>51218839999.999985</c:v>
                </c:pt>
                <c:pt idx="10">
                  <c:v>56119720000</c:v>
                </c:pt>
                <c:pt idx="11">
                  <c:v>61541449999.999992</c:v>
                </c:pt>
                <c:pt idx="12">
                  <c:v>63373360000</c:v>
                </c:pt>
                <c:pt idx="13">
                  <c:v>65341710000</c:v>
                </c:pt>
                <c:pt idx="14">
                  <c:v>68224539999.999985</c:v>
                </c:pt>
                <c:pt idx="15">
                  <c:v>72870050000</c:v>
                </c:pt>
                <c:pt idx="16">
                  <c:v>73316530000.000015</c:v>
                </c:pt>
                <c:pt idx="17">
                  <c:v>76529769999.999969</c:v>
                </c:pt>
                <c:pt idx="18">
                  <c:v>78846450000</c:v>
                </c:pt>
                <c:pt idx="19">
                  <c:v>82920050000</c:v>
                </c:pt>
                <c:pt idx="20">
                  <c:v>89233850000</c:v>
                </c:pt>
                <c:pt idx="21">
                  <c:v>94716160000.000015</c:v>
                </c:pt>
                <c:pt idx="22">
                  <c:v>99749100000</c:v>
                </c:pt>
                <c:pt idx="23">
                  <c:v>107702079999.99997</c:v>
                </c:pt>
                <c:pt idx="24">
                  <c:v>120943499999.99997</c:v>
                </c:pt>
                <c:pt idx="25">
                  <c:v>146521780000</c:v>
                </c:pt>
                <c:pt idx="26">
                  <c:v>183655060000</c:v>
                </c:pt>
                <c:pt idx="27">
                  <c:v>199208110000</c:v>
                </c:pt>
                <c:pt idx="28">
                  <c:v>211757090000</c:v>
                </c:pt>
                <c:pt idx="29">
                  <c:v>223568920000</c:v>
                </c:pt>
                <c:pt idx="30">
                  <c:v>231365889999.99988</c:v>
                </c:pt>
                <c:pt idx="31">
                  <c:v>251629829999.99988</c:v>
                </c:pt>
                <c:pt idx="32">
                  <c:v>237186069999.99988</c:v>
                </c:pt>
                <c:pt idx="33">
                  <c:v>248683309999.99988</c:v>
                </c:pt>
                <c:pt idx="34">
                  <c:v>261110030000</c:v>
                </c:pt>
                <c:pt idx="35">
                  <c:v>281958350000</c:v>
                </c:pt>
                <c:pt idx="36">
                  <c:v>312963090000</c:v>
                </c:pt>
                <c:pt idx="37">
                  <c:v>327321020000</c:v>
                </c:pt>
                <c:pt idx="38">
                  <c:v>342032780000.00006</c:v>
                </c:pt>
                <c:pt idx="39">
                  <c:v>352708090000</c:v>
                </c:pt>
                <c:pt idx="40">
                  <c:v>340820660000</c:v>
                </c:pt>
                <c:pt idx="41">
                  <c:v>349365800000</c:v>
                </c:pt>
                <c:pt idx="42">
                  <c:v>356399620000.00006</c:v>
                </c:pt>
                <c:pt idx="43">
                  <c:v>384810090000</c:v>
                </c:pt>
              </c:numCache>
            </c:numRef>
          </c:yVal>
        </c:ser>
        <c:ser>
          <c:idx val="1"/>
          <c:order val="1"/>
          <c:tx>
            <c:strRef>
              <c:f>[1]Sheet2!$A$5</c:f>
              <c:strCache>
                <c:ptCount val="1"/>
                <c:pt idx="0">
                  <c:v>States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  <a:effectLst>
              <a:outerShdw dir="2700000" sx="0" sy="0" algn="tl" rotWithShape="0">
                <a:srgbClr val="000000"/>
              </a:outerShdw>
            </a:effectLst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[1]Sheet2!$B$1:$AS$1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xVal>
          <c:yVal>
            <c:numRef>
              <c:f>[1]Sheet2!$B$5:$AS$5</c:f>
              <c:numCache>
                <c:formatCode>General</c:formatCode>
                <c:ptCount val="44"/>
                <c:pt idx="0">
                  <c:v>5848479999.9999952</c:v>
                </c:pt>
                <c:pt idx="1">
                  <c:v>7566670000</c:v>
                </c:pt>
                <c:pt idx="2">
                  <c:v>11585790000</c:v>
                </c:pt>
                <c:pt idx="3">
                  <c:v>11229590000</c:v>
                </c:pt>
                <c:pt idx="4">
                  <c:v>12560700000</c:v>
                </c:pt>
                <c:pt idx="5">
                  <c:v>15086239999.999998</c:v>
                </c:pt>
                <c:pt idx="6">
                  <c:v>21252640000</c:v>
                </c:pt>
                <c:pt idx="7">
                  <c:v>20199650000</c:v>
                </c:pt>
                <c:pt idx="8">
                  <c:v>19443700000</c:v>
                </c:pt>
                <c:pt idx="9">
                  <c:v>22608110000.000004</c:v>
                </c:pt>
                <c:pt idx="10">
                  <c:v>24265920000</c:v>
                </c:pt>
                <c:pt idx="11">
                  <c:v>26587720000</c:v>
                </c:pt>
                <c:pt idx="12">
                  <c:v>27654990000</c:v>
                </c:pt>
                <c:pt idx="13">
                  <c:v>28500460000</c:v>
                </c:pt>
                <c:pt idx="14">
                  <c:v>29720720000</c:v>
                </c:pt>
                <c:pt idx="15">
                  <c:v>31911980000</c:v>
                </c:pt>
                <c:pt idx="16">
                  <c:v>33738800000</c:v>
                </c:pt>
                <c:pt idx="17">
                  <c:v>34965589999.999992</c:v>
                </c:pt>
                <c:pt idx="18">
                  <c:v>36744220000</c:v>
                </c:pt>
                <c:pt idx="19">
                  <c:v>37008720000</c:v>
                </c:pt>
                <c:pt idx="20">
                  <c:v>39504740000</c:v>
                </c:pt>
                <c:pt idx="21">
                  <c:v>42054480000.000008</c:v>
                </c:pt>
                <c:pt idx="22">
                  <c:v>43600139999.999985</c:v>
                </c:pt>
                <c:pt idx="23">
                  <c:v>46850390000</c:v>
                </c:pt>
                <c:pt idx="24">
                  <c:v>55198060000</c:v>
                </c:pt>
                <c:pt idx="25">
                  <c:v>62418130000.000008</c:v>
                </c:pt>
                <c:pt idx="26">
                  <c:v>78237500000</c:v>
                </c:pt>
                <c:pt idx="27">
                  <c:v>84862260000</c:v>
                </c:pt>
                <c:pt idx="28">
                  <c:v>91055300000.000015</c:v>
                </c:pt>
                <c:pt idx="29">
                  <c:v>96140660000</c:v>
                </c:pt>
                <c:pt idx="30">
                  <c:v>99487179999.999969</c:v>
                </c:pt>
                <c:pt idx="31">
                  <c:v>108200610000.00002</c:v>
                </c:pt>
                <c:pt idx="32">
                  <c:v>103275600000</c:v>
                </c:pt>
                <c:pt idx="33">
                  <c:v>107980909999.99997</c:v>
                </c:pt>
                <c:pt idx="34">
                  <c:v>112953510000</c:v>
                </c:pt>
                <c:pt idx="35">
                  <c:v>122140909999.99997</c:v>
                </c:pt>
                <c:pt idx="36">
                  <c:v>135269869999.99997</c:v>
                </c:pt>
                <c:pt idx="37">
                  <c:v>136403510000.00002</c:v>
                </c:pt>
                <c:pt idx="38">
                  <c:v>140022200000</c:v>
                </c:pt>
                <c:pt idx="39">
                  <c:v>151288210000</c:v>
                </c:pt>
                <c:pt idx="40">
                  <c:v>146884940000</c:v>
                </c:pt>
                <c:pt idx="41">
                  <c:v>150599589999.99988</c:v>
                </c:pt>
                <c:pt idx="42">
                  <c:v>153639730000</c:v>
                </c:pt>
                <c:pt idx="43">
                  <c:v>134470090000.00002</c:v>
                </c:pt>
              </c:numCache>
            </c:numRef>
          </c:yVal>
        </c:ser>
        <c:ser>
          <c:idx val="2"/>
          <c:order val="2"/>
          <c:tx>
            <c:strRef>
              <c:f>[1]Sheet2!$A$7</c:f>
              <c:strCache>
                <c:ptCount val="1"/>
                <c:pt idx="0">
                  <c:v>Federal</c:v>
                </c:pt>
              </c:strCache>
            </c:strRef>
          </c:tx>
          <c:spPr>
            <a:ln w="25400">
              <a:solidFill>
                <a:srgbClr val="00CC00"/>
              </a:solidFill>
              <a:prstDash val="solid"/>
            </a:ln>
            <a:effectLst>
              <a:outerShdw dist="38100" dir="2700000" sx="0" sy="0" algn="tl" rotWithShape="0">
                <a:srgbClr val="000000"/>
              </a:outerShdw>
            </a:effectLst>
          </c:spPr>
          <c:marker>
            <c:symbol val="triangle"/>
            <c:size val="5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[1]Sheet2!$B$1:$AS$1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xVal>
          <c:yVal>
            <c:numRef>
              <c:f>[1]Sheet2!$B$7:$AS$7</c:f>
              <c:numCache>
                <c:formatCode>General</c:formatCode>
                <c:ptCount val="44"/>
                <c:pt idx="0">
                  <c:v>5310070000</c:v>
                </c:pt>
                <c:pt idx="1">
                  <c:v>7893100000</c:v>
                </c:pt>
                <c:pt idx="2">
                  <c:v>11510600000</c:v>
                </c:pt>
                <c:pt idx="3">
                  <c:v>13523040000</c:v>
                </c:pt>
                <c:pt idx="4">
                  <c:v>14707539999.999998</c:v>
                </c:pt>
                <c:pt idx="5">
                  <c:v>18165950000</c:v>
                </c:pt>
                <c:pt idx="6">
                  <c:v>22749810000.000004</c:v>
                </c:pt>
                <c:pt idx="7">
                  <c:v>24546030000</c:v>
                </c:pt>
                <c:pt idx="8">
                  <c:v>25799610000</c:v>
                </c:pt>
                <c:pt idx="9">
                  <c:v>28614780000</c:v>
                </c:pt>
                <c:pt idx="10">
                  <c:v>31853800000.000004</c:v>
                </c:pt>
                <c:pt idx="11">
                  <c:v>34950130000</c:v>
                </c:pt>
                <c:pt idx="12">
                  <c:v>35718380000</c:v>
                </c:pt>
                <c:pt idx="13">
                  <c:v>36844260000</c:v>
                </c:pt>
                <c:pt idx="14">
                  <c:v>38503820000</c:v>
                </c:pt>
                <c:pt idx="15">
                  <c:v>40958070000</c:v>
                </c:pt>
                <c:pt idx="16">
                  <c:v>39575470000</c:v>
                </c:pt>
                <c:pt idx="17">
                  <c:v>41564190000</c:v>
                </c:pt>
                <c:pt idx="18">
                  <c:v>42102230000.000008</c:v>
                </c:pt>
                <c:pt idx="19">
                  <c:v>45911330000</c:v>
                </c:pt>
                <c:pt idx="20">
                  <c:v>49729100000</c:v>
                </c:pt>
                <c:pt idx="21">
                  <c:v>52661680000.000008</c:v>
                </c:pt>
                <c:pt idx="22">
                  <c:v>56148959999.999992</c:v>
                </c:pt>
                <c:pt idx="23">
                  <c:v>60851690000.000008</c:v>
                </c:pt>
                <c:pt idx="24">
                  <c:v>68575029999.999992</c:v>
                </c:pt>
                <c:pt idx="25">
                  <c:v>84103649999.999969</c:v>
                </c:pt>
                <c:pt idx="26">
                  <c:v>105417560000</c:v>
                </c:pt>
                <c:pt idx="27">
                  <c:v>114345850000.00002</c:v>
                </c:pt>
                <c:pt idx="28">
                  <c:v>120701790000.00002</c:v>
                </c:pt>
                <c:pt idx="29">
                  <c:v>127442569999.99997</c:v>
                </c:pt>
                <c:pt idx="30">
                  <c:v>131878710000.00002</c:v>
                </c:pt>
                <c:pt idx="31">
                  <c:v>143429219999.99988</c:v>
                </c:pt>
                <c:pt idx="32">
                  <c:v>133910459999.99997</c:v>
                </c:pt>
                <c:pt idx="33">
                  <c:v>140702399999.99988</c:v>
                </c:pt>
                <c:pt idx="34">
                  <c:v>148156519999.99988</c:v>
                </c:pt>
                <c:pt idx="35">
                  <c:v>159817440000</c:v>
                </c:pt>
                <c:pt idx="36">
                  <c:v>177693220000</c:v>
                </c:pt>
                <c:pt idx="37">
                  <c:v>190798999999.99988</c:v>
                </c:pt>
                <c:pt idx="38">
                  <c:v>202010590000</c:v>
                </c:pt>
                <c:pt idx="39">
                  <c:v>201419880000</c:v>
                </c:pt>
                <c:pt idx="40">
                  <c:v>193935720000</c:v>
                </c:pt>
                <c:pt idx="41">
                  <c:v>198766210000</c:v>
                </c:pt>
                <c:pt idx="42">
                  <c:v>202759880000.00003</c:v>
                </c:pt>
                <c:pt idx="43">
                  <c:v>250340000000</c:v>
                </c:pt>
              </c:numCache>
            </c:numRef>
          </c:yVal>
        </c:ser>
        <c:axId val="63124608"/>
        <c:axId val="63135744"/>
      </c:scatterChart>
      <c:valAx>
        <c:axId val="631246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135744"/>
        <c:crosses val="autoZero"/>
        <c:crossBetween val="midCat"/>
        <c:majorUnit val="10"/>
      </c:valAx>
      <c:valAx>
        <c:axId val="6313574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r>
                  <a:rPr lang="en-US">
                    <a:latin typeface="Cambria" pitchFamily="18" charset="0"/>
                  </a:rPr>
                  <a:t>Expenditures</a:t>
                </a:r>
                <a:r>
                  <a:rPr lang="en-US" baseline="0">
                    <a:latin typeface="Cambria" pitchFamily="18" charset="0"/>
                  </a:rPr>
                  <a:t> </a:t>
                </a:r>
                <a:r>
                  <a:rPr lang="en-US">
                    <a:latin typeface="Cambria" pitchFamily="18" charset="0"/>
                  </a:rPr>
                  <a:t>(Billions</a:t>
                </a:r>
                <a:r>
                  <a:rPr lang="en-US" baseline="0">
                    <a:latin typeface="Cambria" pitchFamily="18" charset="0"/>
                  </a:rPr>
                  <a:t> of Real 2010 Dollars)</a:t>
                </a:r>
                <a:endParaRPr lang="en-US">
                  <a:latin typeface="Cambria" pitchFamily="18" charset="0"/>
                </a:endParaRPr>
              </a:p>
            </c:rich>
          </c:tx>
          <c:layout>
            <c:manualLayout>
              <c:xMode val="edge"/>
              <c:yMode val="edge"/>
              <c:x val="1.7777727132878306E-2"/>
              <c:y val="0.23035577695645187"/>
            </c:manualLayout>
          </c:layout>
        </c:title>
        <c:numFmt formatCode="#,##0" sourceLinked="0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124608"/>
        <c:crosses val="autoZero"/>
        <c:crossBetween val="midCat"/>
        <c:dispUnits>
          <c:builtInUnit val="billions"/>
        </c:dispUnits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mbria" pitchFamily="18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[1]Sheet2!$A$23</c:f>
              <c:strCache>
                <c:ptCount val="1"/>
                <c:pt idx="0">
                  <c:v>Tot. Medicaid/GDP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[1]Sheet2!$B$1:$AS$1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cat>
          <c:val>
            <c:numRef>
              <c:f>[1]Sheet2!$B$23:$AS$23</c:f>
              <c:numCache>
                <c:formatCode>General</c:formatCode>
                <c:ptCount val="44"/>
                <c:pt idx="0">
                  <c:v>0.21048622572045214</c:v>
                </c:pt>
                <c:pt idx="1">
                  <c:v>0.28447861604997643</c:v>
                </c:pt>
                <c:pt idx="2">
                  <c:v>0.40514398768960241</c:v>
                </c:pt>
                <c:pt idx="3">
                  <c:v>0.42320195042665593</c:v>
                </c:pt>
                <c:pt idx="4">
                  <c:v>0.46730232110180142</c:v>
                </c:pt>
                <c:pt idx="5">
                  <c:v>0.54810081647142483</c:v>
                </c:pt>
                <c:pt idx="6">
                  <c:v>0.6813151304628815</c:v>
                </c:pt>
                <c:pt idx="7">
                  <c:v>0.65911885987122898</c:v>
                </c:pt>
                <c:pt idx="8">
                  <c:v>0.68216072024008001</c:v>
                </c:pt>
                <c:pt idx="9">
                  <c:v>0.77163094583867653</c:v>
                </c:pt>
                <c:pt idx="10">
                  <c:v>0.80258686835470749</c:v>
                </c:pt>
                <c:pt idx="11">
                  <c:v>0.84247081424560455</c:v>
                </c:pt>
                <c:pt idx="12">
                  <c:v>0.82609643386520204</c:v>
                </c:pt>
                <c:pt idx="13">
                  <c:v>0.84907501366013727</c:v>
                </c:pt>
                <c:pt idx="14">
                  <c:v>0.92467988953050584</c:v>
                </c:pt>
                <c:pt idx="15">
                  <c:v>0.97150441345784855</c:v>
                </c:pt>
                <c:pt idx="16">
                  <c:v>0.99735644903479559</c:v>
                </c:pt>
                <c:pt idx="17">
                  <c:v>0.98896621965710396</c:v>
                </c:pt>
                <c:pt idx="18">
                  <c:v>0.95573532778752901</c:v>
                </c:pt>
                <c:pt idx="19">
                  <c:v>0.97017190278601051</c:v>
                </c:pt>
                <c:pt idx="20">
                  <c:v>1.0056052554875434</c:v>
                </c:pt>
                <c:pt idx="21">
                  <c:v>1.0418039016974918</c:v>
                </c:pt>
                <c:pt idx="22">
                  <c:v>1.0610148223668741</c:v>
                </c:pt>
                <c:pt idx="23">
                  <c:v>1.117199613286878</c:v>
                </c:pt>
                <c:pt idx="24">
                  <c:v>1.2497543315231439</c:v>
                </c:pt>
                <c:pt idx="25">
                  <c:v>1.5273276480699562</c:v>
                </c:pt>
                <c:pt idx="26">
                  <c:v>1.8631411317660811</c:v>
                </c:pt>
                <c:pt idx="27">
                  <c:v>1.9799322074571777</c:v>
                </c:pt>
                <c:pt idx="28">
                  <c:v>2.031262349686668</c:v>
                </c:pt>
                <c:pt idx="29">
                  <c:v>2.1073408229597992</c:v>
                </c:pt>
                <c:pt idx="30">
                  <c:v>2.1238374689034938</c:v>
                </c:pt>
                <c:pt idx="31">
                  <c:v>2.2227929528107184</c:v>
                </c:pt>
                <c:pt idx="32">
                  <c:v>2.0162620117131929</c:v>
                </c:pt>
                <c:pt idx="33">
                  <c:v>2.03132517239536</c:v>
                </c:pt>
                <c:pt idx="34">
                  <c:v>2.0720494397829423</c:v>
                </c:pt>
                <c:pt idx="35">
                  <c:v>2.2262837588225053</c:v>
                </c:pt>
                <c:pt idx="36">
                  <c:v>2.4261672758708182</c:v>
                </c:pt>
                <c:pt idx="37">
                  <c:v>2.4788863858698056</c:v>
                </c:pt>
                <c:pt idx="38">
                  <c:v>2.4966716661891803</c:v>
                </c:pt>
                <c:pt idx="39">
                  <c:v>2.4995252563615651</c:v>
                </c:pt>
                <c:pt idx="40">
                  <c:v>2.3516855861301997</c:v>
                </c:pt>
                <c:pt idx="41">
                  <c:v>2.3624287075623354</c:v>
                </c:pt>
                <c:pt idx="42">
                  <c:v>2.4490051568991777</c:v>
                </c:pt>
                <c:pt idx="43">
                  <c:v>2.6814930235852397</c:v>
                </c:pt>
              </c:numCache>
            </c:numRef>
          </c:val>
        </c:ser>
        <c:marker val="1"/>
        <c:axId val="63164416"/>
        <c:axId val="63167104"/>
      </c:lineChart>
      <c:catAx>
        <c:axId val="631644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167104"/>
        <c:crosses val="autoZero"/>
        <c:auto val="1"/>
        <c:lblAlgn val="ctr"/>
        <c:lblOffset val="100"/>
      </c:catAx>
      <c:valAx>
        <c:axId val="631671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>
                    <a:latin typeface="Cambria" pitchFamily="18" charset="0"/>
                  </a:defRPr>
                </a:pPr>
                <a:r>
                  <a:rPr lang="en-US" sz="1000" b="0" dirty="0" smtClean="0">
                    <a:latin typeface="Cambria" pitchFamily="18" charset="0"/>
                  </a:rPr>
                  <a:t>Expenditures</a:t>
                </a:r>
                <a:r>
                  <a:rPr lang="en-US" sz="1000" b="0" baseline="0" dirty="0" smtClean="0">
                    <a:latin typeface="Cambria" pitchFamily="18" charset="0"/>
                  </a:rPr>
                  <a:t> (</a:t>
                </a:r>
                <a:r>
                  <a:rPr lang="en-US" sz="1000" b="0" dirty="0" smtClean="0">
                    <a:latin typeface="Cambria" pitchFamily="18" charset="0"/>
                  </a:rPr>
                  <a:t>Percent </a:t>
                </a:r>
                <a:r>
                  <a:rPr lang="en-US" sz="1000" b="0" dirty="0">
                    <a:latin typeface="Cambria" pitchFamily="18" charset="0"/>
                  </a:rPr>
                  <a:t>of </a:t>
                </a:r>
                <a:r>
                  <a:rPr lang="en-US" sz="1000" b="0" dirty="0" smtClean="0">
                    <a:latin typeface="Cambria" pitchFamily="18" charset="0"/>
                  </a:rPr>
                  <a:t>GDP)</a:t>
                </a:r>
                <a:endParaRPr lang="en-US" sz="1000" b="0" dirty="0">
                  <a:latin typeface="Cambria" pitchFamily="18" charset="0"/>
                </a:endParaRPr>
              </a:p>
            </c:rich>
          </c:tx>
          <c:layout/>
        </c:title>
        <c:numFmt formatCode="#,##0.0" sourceLinked="0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164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[1]Sheet2!$A$12</c:f>
              <c:strCache>
                <c:ptCount val="1"/>
                <c:pt idx="0">
                  <c:v>Recipients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[1]Sheet2!$H$1:$AS$1</c:f>
              <c:numCache>
                <c:formatCode>General</c:formatCode>
                <c:ptCount val="38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</c:numCache>
            </c:numRef>
          </c:cat>
          <c:val>
            <c:numRef>
              <c:f>[1]Sheet2!$H$13:$AS$13</c:f>
              <c:numCache>
                <c:formatCode>General</c:formatCode>
                <c:ptCount val="38"/>
                <c:pt idx="0">
                  <c:v>17.606000000000027</c:v>
                </c:pt>
                <c:pt idx="1">
                  <c:v>19.622</c:v>
                </c:pt>
                <c:pt idx="2">
                  <c:v>21.461999999999986</c:v>
                </c:pt>
                <c:pt idx="3">
                  <c:v>22.007000000000001</c:v>
                </c:pt>
                <c:pt idx="4">
                  <c:v>22.815000000000001</c:v>
                </c:pt>
                <c:pt idx="5">
                  <c:v>22.832000000000001</c:v>
                </c:pt>
                <c:pt idx="6">
                  <c:v>21.964999999999986</c:v>
                </c:pt>
                <c:pt idx="7">
                  <c:v>21.52</c:v>
                </c:pt>
                <c:pt idx="8">
                  <c:v>21.605</c:v>
                </c:pt>
                <c:pt idx="9">
                  <c:v>21.979999999999986</c:v>
                </c:pt>
                <c:pt idx="10">
                  <c:v>21.603000000000005</c:v>
                </c:pt>
                <c:pt idx="11">
                  <c:v>21.553999999999988</c:v>
                </c:pt>
                <c:pt idx="12">
                  <c:v>21.607000000000017</c:v>
                </c:pt>
                <c:pt idx="13">
                  <c:v>21.814000000000028</c:v>
                </c:pt>
                <c:pt idx="14">
                  <c:v>22.515000000000001</c:v>
                </c:pt>
                <c:pt idx="15">
                  <c:v>23.109000000000027</c:v>
                </c:pt>
                <c:pt idx="16">
                  <c:v>22.907</c:v>
                </c:pt>
                <c:pt idx="17">
                  <c:v>23.511000000000017</c:v>
                </c:pt>
                <c:pt idx="18">
                  <c:v>25.254999999999999</c:v>
                </c:pt>
                <c:pt idx="19">
                  <c:v>28.279999999999987</c:v>
                </c:pt>
                <c:pt idx="20">
                  <c:v>30.925999999999963</c:v>
                </c:pt>
                <c:pt idx="21">
                  <c:v>33.432000000000002</c:v>
                </c:pt>
                <c:pt idx="22">
                  <c:v>35.053000000000004</c:v>
                </c:pt>
                <c:pt idx="23">
                  <c:v>33.4</c:v>
                </c:pt>
                <c:pt idx="24">
                  <c:v>33.200000000000003</c:v>
                </c:pt>
                <c:pt idx="25">
                  <c:v>33</c:v>
                </c:pt>
                <c:pt idx="26">
                  <c:v>32.5</c:v>
                </c:pt>
                <c:pt idx="27">
                  <c:v>32.1</c:v>
                </c:pt>
                <c:pt idx="28">
                  <c:v>34.6</c:v>
                </c:pt>
                <c:pt idx="29">
                  <c:v>36.9</c:v>
                </c:pt>
                <c:pt idx="30">
                  <c:v>40.5</c:v>
                </c:pt>
                <c:pt idx="31">
                  <c:v>43.5</c:v>
                </c:pt>
                <c:pt idx="32">
                  <c:v>45.2</c:v>
                </c:pt>
                <c:pt idx="33">
                  <c:v>46.5</c:v>
                </c:pt>
                <c:pt idx="34">
                  <c:v>46.7</c:v>
                </c:pt>
                <c:pt idx="35">
                  <c:v>46.4</c:v>
                </c:pt>
                <c:pt idx="36">
                  <c:v>47.6</c:v>
                </c:pt>
                <c:pt idx="37">
                  <c:v>50.1</c:v>
                </c:pt>
              </c:numCache>
            </c:numRef>
          </c:val>
        </c:ser>
        <c:marker val="1"/>
        <c:axId val="63090048"/>
        <c:axId val="63096320"/>
      </c:lineChart>
      <c:lineChart>
        <c:grouping val="standard"/>
        <c:ser>
          <c:idx val="1"/>
          <c:order val="1"/>
          <c:tx>
            <c:strRef>
              <c:f>[1]Sheet2!$A$9</c:f>
              <c:strCache>
                <c:ptCount val="1"/>
                <c:pt idx="0">
                  <c:v>Percentage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[1]Sheet2!$H$1:$AS$1</c:f>
              <c:numCache>
                <c:formatCode>General</c:formatCode>
                <c:ptCount val="38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</c:numCache>
            </c:numRef>
          </c:cat>
          <c:val>
            <c:numRef>
              <c:f>[1]Sheet2!$H$9:$AS$9</c:f>
              <c:numCache>
                <c:formatCode>General</c:formatCode>
                <c:ptCount val="38"/>
                <c:pt idx="0">
                  <c:v>8.3879627236954519</c:v>
                </c:pt>
                <c:pt idx="1">
                  <c:v>9.259644295639136</c:v>
                </c:pt>
                <c:pt idx="2">
                  <c:v>10.03582220851235</c:v>
                </c:pt>
                <c:pt idx="3">
                  <c:v>10.189690249483245</c:v>
                </c:pt>
                <c:pt idx="4">
                  <c:v>10.46390847303878</c:v>
                </c:pt>
                <c:pt idx="5">
                  <c:v>10.366899568503715</c:v>
                </c:pt>
                <c:pt idx="6">
                  <c:v>9.868160433151365</c:v>
                </c:pt>
                <c:pt idx="7">
                  <c:v>9.5620863489544767</c:v>
                </c:pt>
                <c:pt idx="8">
                  <c:v>9.5082100698383183</c:v>
                </c:pt>
                <c:pt idx="9">
                  <c:v>9.5787730623669507</c:v>
                </c:pt>
                <c:pt idx="10">
                  <c:v>9.3251248752193288</c:v>
                </c:pt>
                <c:pt idx="11">
                  <c:v>9.2193062864248461</c:v>
                </c:pt>
                <c:pt idx="12">
                  <c:v>9.162306362370499</c:v>
                </c:pt>
                <c:pt idx="13">
                  <c:v>9.1684818662210734</c:v>
                </c:pt>
                <c:pt idx="14">
                  <c:v>9.3760585154669176</c:v>
                </c:pt>
                <c:pt idx="15">
                  <c:v>9.5377866188663383</c:v>
                </c:pt>
                <c:pt idx="16">
                  <c:v>9.3689551639932684</c:v>
                </c:pt>
                <c:pt idx="17">
                  <c:v>9.5255949060371048</c:v>
                </c:pt>
                <c:pt idx="18">
                  <c:v>10.123689153621752</c:v>
                </c:pt>
                <c:pt idx="19">
                  <c:v>11.215408772381819</c:v>
                </c:pt>
                <c:pt idx="20">
                  <c:v>12.126430812279656</c:v>
                </c:pt>
                <c:pt idx="21">
                  <c:v>12.969067331338358</c:v>
                </c:pt>
                <c:pt idx="22">
                  <c:v>13.464987178568771</c:v>
                </c:pt>
                <c:pt idx="23">
                  <c:v>12.709126198259419</c:v>
                </c:pt>
                <c:pt idx="24">
                  <c:v>12.51750508991165</c:v>
                </c:pt>
                <c:pt idx="25">
                  <c:v>12.323383186036468</c:v>
                </c:pt>
                <c:pt idx="26">
                  <c:v>12.0259908081541</c:v>
                </c:pt>
                <c:pt idx="27">
                  <c:v>11.77157369067654</c:v>
                </c:pt>
                <c:pt idx="28">
                  <c:v>12.262292100811452</c:v>
                </c:pt>
                <c:pt idx="29">
                  <c:v>12.945113382301422</c:v>
                </c:pt>
                <c:pt idx="30">
                  <c:v>14.07493138992241</c:v>
                </c:pt>
                <c:pt idx="31">
                  <c:v>14.987491801109849</c:v>
                </c:pt>
                <c:pt idx="32">
                  <c:v>15.42998579256748</c:v>
                </c:pt>
                <c:pt idx="33">
                  <c:v>15.72973519440705</c:v>
                </c:pt>
                <c:pt idx="34">
                  <c:v>15.648467937416758</c:v>
                </c:pt>
                <c:pt idx="35">
                  <c:v>15.395149423727721</c:v>
                </c:pt>
                <c:pt idx="36">
                  <c:v>15.64876280864797</c:v>
                </c:pt>
                <c:pt idx="37">
                  <c:v>16.337509333332093</c:v>
                </c:pt>
              </c:numCache>
            </c:numRef>
          </c:val>
        </c:ser>
        <c:marker val="1"/>
        <c:axId val="63098240"/>
        <c:axId val="63100032"/>
      </c:lineChart>
      <c:catAx>
        <c:axId val="630900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096320"/>
        <c:crosses val="autoZero"/>
        <c:auto val="1"/>
        <c:lblAlgn val="ctr"/>
        <c:lblOffset val="100"/>
      </c:catAx>
      <c:valAx>
        <c:axId val="63096320"/>
        <c:scaling>
          <c:orientation val="minMax"/>
          <c:max val="55"/>
          <c:min val="15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latin typeface="Cambria" pitchFamily="18" charset="0"/>
                  </a:defRPr>
                </a:pPr>
                <a:r>
                  <a:rPr lang="en-US" b="0">
                    <a:latin typeface="Cambria" pitchFamily="18" charset="0"/>
                  </a:rPr>
                  <a:t>Enrollment</a:t>
                </a:r>
                <a:r>
                  <a:rPr lang="en-US" b="0" baseline="0">
                    <a:latin typeface="Cambria" pitchFamily="18" charset="0"/>
                  </a:rPr>
                  <a:t> (Millions of Recipients)</a:t>
                </a:r>
                <a:endParaRPr lang="en-US" b="0">
                  <a:latin typeface="Cambria" pitchFamily="18" charset="0"/>
                </a:endParaRPr>
              </a:p>
            </c:rich>
          </c:tx>
          <c:layout/>
        </c:title>
        <c:numFmt formatCode="General" sourceLinked="0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090048"/>
        <c:crosses val="autoZero"/>
        <c:crossBetween val="between"/>
      </c:valAx>
      <c:catAx>
        <c:axId val="63098240"/>
        <c:scaling>
          <c:orientation val="minMax"/>
        </c:scaling>
        <c:delete val="1"/>
        <c:axPos val="b"/>
        <c:numFmt formatCode="General" sourceLinked="1"/>
        <c:tickLblPos val="none"/>
        <c:crossAx val="63100032"/>
        <c:crosses val="autoZero"/>
        <c:auto val="1"/>
        <c:lblAlgn val="ctr"/>
        <c:lblOffset val="100"/>
      </c:catAx>
      <c:valAx>
        <c:axId val="63100032"/>
        <c:scaling>
          <c:orientation val="minMax"/>
          <c:max val="17"/>
          <c:min val="7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latin typeface="Cambria" pitchFamily="18" charset="0"/>
                  </a:defRPr>
                </a:pPr>
                <a:r>
                  <a:rPr lang="en-US" b="0">
                    <a:latin typeface="Cambria" pitchFamily="18" charset="0"/>
                  </a:rPr>
                  <a:t>Enrollment (Percentage of US Population)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6309824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  <c:txPr>
        <a:bodyPr/>
        <a:lstStyle/>
        <a:p>
          <a:pPr>
            <a:defRPr>
              <a:latin typeface="Cambria" pitchFamily="18" charset="0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[1]Graphs!$A$5:$A$16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[1]Sheet2!$AI$16:$AS$16</c:f>
              <c:numCache>
                <c:formatCode>General</c:formatCode>
                <c:ptCount val="11"/>
                <c:pt idx="0">
                  <c:v>3.3138635349999968</c:v>
                </c:pt>
                <c:pt idx="1">
                  <c:v>3.6467960610000012</c:v>
                </c:pt>
                <c:pt idx="2">
                  <c:v>3.9693083339999977</c:v>
                </c:pt>
                <c:pt idx="3">
                  <c:v>4.1556474940000063</c:v>
                </c:pt>
                <c:pt idx="4">
                  <c:v>4.1838982319935898</c:v>
                </c:pt>
                <c:pt idx="5">
                  <c:v>4.4869204240000062</c:v>
                </c:pt>
                <c:pt idx="6">
                  <c:v>4.4746412220000034</c:v>
                </c:pt>
                <c:pt idx="7">
                  <c:v>4.4315157799999945</c:v>
                </c:pt>
                <c:pt idx="8">
                  <c:v>4.4673373459999945</c:v>
                </c:pt>
                <c:pt idx="9">
                  <c:v>4.558595866999986</c:v>
                </c:pt>
                <c:pt idx="10">
                  <c:v>5.0651926059999965</c:v>
                </c:pt>
              </c:numCache>
            </c:numRef>
          </c:val>
        </c:ser>
        <c:marker val="1"/>
        <c:axId val="63329024"/>
        <c:axId val="63330944"/>
      </c:lineChart>
      <c:catAx>
        <c:axId val="633290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330944"/>
        <c:crosses val="autoZero"/>
        <c:auto val="1"/>
        <c:lblAlgn val="ctr"/>
        <c:lblOffset val="100"/>
      </c:catAx>
      <c:valAx>
        <c:axId val="63330944"/>
        <c:scaling>
          <c:orientation val="minMax"/>
          <c:min val="3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r>
                  <a:rPr lang="en-US">
                    <a:latin typeface="Cambria" pitchFamily="18" charset="0"/>
                  </a:rPr>
                  <a:t>Expenditures (Billions of 2010 Dollars)</a:t>
                </a:r>
              </a:p>
            </c:rich>
          </c:tx>
          <c:layout>
            <c:manualLayout>
              <c:xMode val="edge"/>
              <c:yMode val="edge"/>
              <c:x val="1.6166281755196302E-2"/>
              <c:y val="0.15066258919469913"/>
            </c:manualLayout>
          </c:layout>
          <c:spPr>
            <a:noFill/>
            <a:ln w="25400">
              <a:noFill/>
            </a:ln>
          </c:spPr>
        </c:title>
        <c:numFmt formatCode="#,##0.0" sourceLinked="0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32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2"/>
          <c:order val="1"/>
          <c:tx>
            <c:strRef>
              <c:f>[1]Sheet3!$A$3</c:f>
              <c:strCache>
                <c:ptCount val="1"/>
                <c:pt idx="0">
                  <c:v>Recipients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[1]Sheet3!$C$1:$M$1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[1]Sheet3!$C$3:$M$3</c:f>
              <c:numCache>
                <c:formatCode>General</c:formatCode>
                <c:ptCount val="11"/>
                <c:pt idx="0">
                  <c:v>664.09900000000005</c:v>
                </c:pt>
                <c:pt idx="1">
                  <c:v>709.16800000000001</c:v>
                </c:pt>
                <c:pt idx="2">
                  <c:v>747.12699999999938</c:v>
                </c:pt>
                <c:pt idx="3">
                  <c:v>769.82599999999923</c:v>
                </c:pt>
                <c:pt idx="4">
                  <c:v>810.15899999999999</c:v>
                </c:pt>
                <c:pt idx="5">
                  <c:v>833.51099999999997</c:v>
                </c:pt>
                <c:pt idx="6">
                  <c:v>845.09</c:v>
                </c:pt>
                <c:pt idx="7">
                  <c:v>866.25199999999938</c:v>
                </c:pt>
                <c:pt idx="8">
                  <c:v>871.625</c:v>
                </c:pt>
                <c:pt idx="9">
                  <c:v>886.86399999999946</c:v>
                </c:pt>
                <c:pt idx="10">
                  <c:v>924.971</c:v>
                </c:pt>
              </c:numCache>
            </c:numRef>
          </c:yVal>
        </c:ser>
        <c:axId val="63373312"/>
        <c:axId val="63375232"/>
      </c:scatterChart>
      <c:scatterChart>
        <c:scatterStyle val="lineMarker"/>
        <c:ser>
          <c:idx val="1"/>
          <c:order val="0"/>
          <c:tx>
            <c:strRef>
              <c:f>[1]Sheet3!$A$19</c:f>
              <c:strCache>
                <c:ptCount val="1"/>
                <c:pt idx="0">
                  <c:v>Percentage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[1]Sheet3!$D$1:$M$1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xVal>
          <c:yVal>
            <c:numRef>
              <c:f>[1]Sheet3!$D$19:$M$19</c:f>
              <c:numCache>
                <c:formatCode>General</c:formatCode>
                <c:ptCount val="10"/>
                <c:pt idx="0">
                  <c:v>17.51588282106367</c:v>
                </c:pt>
                <c:pt idx="1">
                  <c:v>18.453439783595453</c:v>
                </c:pt>
                <c:pt idx="2">
                  <c:v>18.818360310783326</c:v>
                </c:pt>
                <c:pt idx="3">
                  <c:v>19.675080038788728</c:v>
                </c:pt>
                <c:pt idx="4">
                  <c:v>20.105061126056761</c:v>
                </c:pt>
                <c:pt idx="5">
                  <c:v>20.219132918865288</c:v>
                </c:pt>
                <c:pt idx="6">
                  <c:v>20.542958933385929</c:v>
                </c:pt>
                <c:pt idx="7">
                  <c:v>20.487068672724689</c:v>
                </c:pt>
                <c:pt idx="8">
                  <c:v>20.686037395921218</c:v>
                </c:pt>
                <c:pt idx="9">
                  <c:v>21.449756833295101</c:v>
                </c:pt>
              </c:numCache>
            </c:numRef>
          </c:yVal>
        </c:ser>
        <c:axId val="63387520"/>
        <c:axId val="63385600"/>
      </c:scatterChart>
      <c:valAx>
        <c:axId val="633733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375232"/>
        <c:crosses val="autoZero"/>
        <c:crossBetween val="midCat"/>
      </c:valAx>
      <c:valAx>
        <c:axId val="63375232"/>
        <c:scaling>
          <c:orientation val="minMax"/>
          <c:min val="40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r>
                  <a:rPr lang="en-US">
                    <a:latin typeface="Cambria" pitchFamily="18" charset="0"/>
                  </a:rPr>
                  <a:t>Enrollment (Thousands of Recipients)</a:t>
                </a:r>
              </a:p>
            </c:rich>
          </c:tx>
          <c:layout/>
        </c:title>
        <c:numFmt formatCode="#,##0" sourceLinked="0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373312"/>
        <c:crosses val="autoZero"/>
        <c:crossBetween val="midCat"/>
      </c:valAx>
      <c:valAx>
        <c:axId val="63385600"/>
        <c:scaling>
          <c:orientation val="minMax"/>
          <c:max val="26"/>
          <c:min val="1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Enrollment (Percentage of KY Population)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387520"/>
        <c:crosses val="max"/>
        <c:crossBetween val="midCat"/>
      </c:valAx>
      <c:valAx>
        <c:axId val="63387520"/>
        <c:scaling>
          <c:orientation val="minMax"/>
        </c:scaling>
        <c:delete val="1"/>
        <c:axPos val="b"/>
        <c:numFmt formatCode="General" sourceLinked="1"/>
        <c:tickLblPos val="none"/>
        <c:crossAx val="6338560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mbria" pitchFamily="18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[1]Sheet3!$A$20</c:f>
              <c:strCache>
                <c:ptCount val="1"/>
                <c:pt idx="0">
                  <c:v>KY General Fund Medicaid Spending (real)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[1]Sheet3!$C$1:$M$1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[1]Sheet3!$C$20:$M$20</c:f>
              <c:numCache>
                <c:formatCode>General</c:formatCode>
                <c:ptCount val="11"/>
                <c:pt idx="0">
                  <c:v>802325</c:v>
                </c:pt>
                <c:pt idx="1">
                  <c:v>810878</c:v>
                </c:pt>
                <c:pt idx="2">
                  <c:v>872833</c:v>
                </c:pt>
                <c:pt idx="3">
                  <c:v>908106</c:v>
                </c:pt>
                <c:pt idx="4">
                  <c:v>891629</c:v>
                </c:pt>
                <c:pt idx="5">
                  <c:v>879330</c:v>
                </c:pt>
                <c:pt idx="6">
                  <c:v>955031.68999999878</c:v>
                </c:pt>
                <c:pt idx="7">
                  <c:v>1068286.2</c:v>
                </c:pt>
                <c:pt idx="8">
                  <c:v>1053784.8400000003</c:v>
                </c:pt>
                <c:pt idx="9">
                  <c:v>1167841.23</c:v>
                </c:pt>
                <c:pt idx="10">
                  <c:v>1068402.9500000002</c:v>
                </c:pt>
              </c:numCache>
            </c:numRef>
          </c:yVal>
        </c:ser>
        <c:axId val="63407232"/>
        <c:axId val="63409152"/>
      </c:scatterChart>
      <c:valAx>
        <c:axId val="63407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409152"/>
        <c:crosses val="autoZero"/>
        <c:crossBetween val="midCat"/>
      </c:valAx>
      <c:valAx>
        <c:axId val="63409152"/>
        <c:scaling>
          <c:orientation val="minMax"/>
          <c:max val="1300000"/>
          <c:min val="60000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407232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2.1686667171411319E-2"/>
                <c:y val="0.18552647966455887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Cambria" pitchFamily="18" charset="0"/>
                    </a:defRPr>
                  </a:pPr>
                  <a:r>
                    <a:rPr lang="en-US" dirty="0">
                      <a:latin typeface="Cambria" pitchFamily="18" charset="0"/>
                    </a:rPr>
                    <a:t>Expenditures (Millions of Real Dollars)</a:t>
                  </a:r>
                </a:p>
              </c:rich>
            </c:tx>
          </c:dispUnitsLbl>
        </c:dispUnits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[1]Sheet3!$A$17</c:f>
              <c:strCache>
                <c:ptCount val="1"/>
                <c:pt idx="0">
                  <c:v>KY Medicaid/ Total State Expenditures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[1]Sheet3!$C$1:$M$1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[1]Sheet3!$C$17:$M$17</c:f>
              <c:numCache>
                <c:formatCode>General</c:formatCode>
                <c:ptCount val="11"/>
                <c:pt idx="0">
                  <c:v>9.3773218728789214</c:v>
                </c:pt>
                <c:pt idx="1">
                  <c:v>9.7779007221425189</c:v>
                </c:pt>
                <c:pt idx="2">
                  <c:v>10.31869860162419</c:v>
                </c:pt>
                <c:pt idx="3">
                  <c:v>10.71668212672877</c:v>
                </c:pt>
                <c:pt idx="4">
                  <c:v>10.667436499684269</c:v>
                </c:pt>
                <c:pt idx="5">
                  <c:v>10.569665979877518</c:v>
                </c:pt>
                <c:pt idx="6">
                  <c:v>11.269644297160873</c:v>
                </c:pt>
                <c:pt idx="7">
                  <c:v>11.709140523616044</c:v>
                </c:pt>
                <c:pt idx="8">
                  <c:v>11.551856119033594</c:v>
                </c:pt>
                <c:pt idx="9">
                  <c:v>12.352404973386626</c:v>
                </c:pt>
                <c:pt idx="10">
                  <c:v>11.639475181123531</c:v>
                </c:pt>
              </c:numCache>
            </c:numRef>
          </c:yVal>
        </c:ser>
        <c:axId val="63102336"/>
        <c:axId val="63525248"/>
      </c:scatterChart>
      <c:valAx>
        <c:axId val="63102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525248"/>
        <c:crosses val="autoZero"/>
        <c:crossBetween val="midCat"/>
        <c:majorUnit val="1"/>
      </c:valAx>
      <c:valAx>
        <c:axId val="63525248"/>
        <c:scaling>
          <c:orientation val="minMax"/>
          <c:min val="7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Cambria" pitchFamily="18" charset="0"/>
                  </a:defRPr>
                </a:pPr>
                <a:r>
                  <a:rPr lang="en-US">
                    <a:latin typeface="Cambria" pitchFamily="18" charset="0"/>
                  </a:rPr>
                  <a:t>Expenditures (Percentage of State Spending)</a:t>
                </a:r>
              </a:p>
            </c:rich>
          </c:tx>
          <c:layout/>
        </c:title>
        <c:numFmt formatCode="#,##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mbria" pitchFamily="18" charset="0"/>
                <a:ea typeface="Calibri"/>
                <a:cs typeface="Calibri"/>
              </a:defRPr>
            </a:pPr>
            <a:endParaRPr lang="en-US"/>
          </a:p>
        </c:txPr>
        <c:crossAx val="63102336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Total</c:v>
          </c:tx>
          <c:spPr>
            <a:ln w="19050">
              <a:solidFill>
                <a:srgbClr val="0000FF"/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'[1]TOTAL PROJECTIONS (BUDGETED)'!$B$1:$V$1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2010b</c:v>
                </c:pt>
                <c:pt idx="11">
                  <c:v>2011b</c:v>
                </c:pt>
                <c:pt idx="12">
                  <c:v>2012b</c:v>
                </c:pt>
                <c:pt idx="13">
                  <c:v>2013p</c:v>
                </c:pt>
                <c:pt idx="14">
                  <c:v>2014p</c:v>
                </c:pt>
                <c:pt idx="15">
                  <c:v>2015p</c:v>
                </c:pt>
                <c:pt idx="16">
                  <c:v>2016p</c:v>
                </c:pt>
                <c:pt idx="17">
                  <c:v>2017p</c:v>
                </c:pt>
                <c:pt idx="18">
                  <c:v>2018p</c:v>
                </c:pt>
                <c:pt idx="19">
                  <c:v>2019p</c:v>
                </c:pt>
                <c:pt idx="20">
                  <c:v>2020p</c:v>
                </c:pt>
              </c:strCache>
            </c:strRef>
          </c:cat>
          <c:val>
            <c:numRef>
              <c:f>'[1]TOTAL PROJECTIONS (BUDGETED)'!$B$7:$V$7</c:f>
              <c:numCache>
                <c:formatCode>General</c:formatCode>
                <c:ptCount val="21"/>
                <c:pt idx="0">
                  <c:v>3.646819037016694</c:v>
                </c:pt>
                <c:pt idx="1">
                  <c:v>3.9693426686134972</c:v>
                </c:pt>
                <c:pt idx="2">
                  <c:v>4.1557047081170717</c:v>
                </c:pt>
                <c:pt idx="3">
                  <c:v>4.1839189659462743</c:v>
                </c:pt>
                <c:pt idx="4">
                  <c:v>4.4868975343413924</c:v>
                </c:pt>
                <c:pt idx="5">
                  <c:v>4.4746639190254704</c:v>
                </c:pt>
                <c:pt idx="6">
                  <c:v>4.4315167052070406</c:v>
                </c:pt>
                <c:pt idx="7">
                  <c:v>4.4673573198477499</c:v>
                </c:pt>
                <c:pt idx="8">
                  <c:v>4.5585841781232439</c:v>
                </c:pt>
                <c:pt idx="9">
                  <c:v>5.0652432997548793</c:v>
                </c:pt>
                <c:pt idx="10">
                  <c:v>5.5480999999999998</c:v>
                </c:pt>
                <c:pt idx="11">
                  <c:v>5.1400999999999986</c:v>
                </c:pt>
                <c:pt idx="12">
                  <c:v>5.7582000000000004</c:v>
                </c:pt>
                <c:pt idx="13">
                  <c:v>6.0227257239986374</c:v>
                </c:pt>
                <c:pt idx="14">
                  <c:v>6.3013082396565361</c:v>
                </c:pt>
                <c:pt idx="15">
                  <c:v>6.5929225504870379</c:v>
                </c:pt>
                <c:pt idx="16">
                  <c:v>6.8969161868393556</c:v>
                </c:pt>
                <c:pt idx="17">
                  <c:v>7.2150315618650058</c:v>
                </c:pt>
                <c:pt idx="18">
                  <c:v>7.5479292139912264</c:v>
                </c:pt>
                <c:pt idx="19">
                  <c:v>7.896300773221097</c:v>
                </c:pt>
                <c:pt idx="20">
                  <c:v>8.2608704330284617</c:v>
                </c:pt>
              </c:numCache>
            </c:numRef>
          </c:val>
        </c:ser>
        <c:ser>
          <c:idx val="2"/>
          <c:order val="2"/>
          <c:tx>
            <c:v>New Total</c:v>
          </c:tx>
          <c:spPr>
            <a:ln w="19050">
              <a:solidFill>
                <a:srgbClr val="0000FF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 w="25400">
                <a:solidFill>
                  <a:srgbClr val="0000FF"/>
                </a:solidFill>
              </a:ln>
            </c:spPr>
          </c:marker>
          <c:cat>
            <c:strRef>
              <c:f>'[1]TOTAL PROJECTIONS (BUDGETED)'!$B$1:$V$1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2010b</c:v>
                </c:pt>
                <c:pt idx="11">
                  <c:v>2011b</c:v>
                </c:pt>
                <c:pt idx="12">
                  <c:v>2012b</c:v>
                </c:pt>
                <c:pt idx="13">
                  <c:v>2013p</c:v>
                </c:pt>
                <c:pt idx="14">
                  <c:v>2014p</c:v>
                </c:pt>
                <c:pt idx="15">
                  <c:v>2015p</c:v>
                </c:pt>
                <c:pt idx="16">
                  <c:v>2016p</c:v>
                </c:pt>
                <c:pt idx="17">
                  <c:v>2017p</c:v>
                </c:pt>
                <c:pt idx="18">
                  <c:v>2018p</c:v>
                </c:pt>
                <c:pt idx="19">
                  <c:v>2019p</c:v>
                </c:pt>
                <c:pt idx="20">
                  <c:v>2020p</c:v>
                </c:pt>
              </c:strCache>
            </c:strRef>
          </c:cat>
          <c:val>
            <c:numRef>
              <c:f>'[1]TOTAL PROJECTIONS (BUDGETED)'!$B$30:$V$30</c:f>
              <c:numCache>
                <c:formatCode>General</c:formatCode>
                <c:ptCount val="21"/>
                <c:pt idx="13">
                  <c:v>6.0227257239986374</c:v>
                </c:pt>
                <c:pt idx="14">
                  <c:v>7.0001620874692501</c:v>
                </c:pt>
                <c:pt idx="15">
                  <c:v>7.3187185594265838</c:v>
                </c:pt>
                <c:pt idx="16">
                  <c:v>7.6506930290808484</c:v>
                </c:pt>
                <c:pt idx="17">
                  <c:v>7.9978679523953327</c:v>
                </c:pt>
                <c:pt idx="18">
                  <c:v>8.3609454543365427</c:v>
                </c:pt>
                <c:pt idx="19">
                  <c:v>8.740660354687984</c:v>
                </c:pt>
                <c:pt idx="20">
                  <c:v>9.1377817017530685</c:v>
                </c:pt>
              </c:numCache>
            </c:numRef>
          </c:val>
        </c:ser>
        <c:marker val="1"/>
        <c:axId val="63578880"/>
        <c:axId val="63580800"/>
      </c:lineChart>
      <c:lineChart>
        <c:grouping val="standard"/>
        <c:ser>
          <c:idx val="1"/>
          <c:order val="1"/>
          <c:tx>
            <c:v>State</c:v>
          </c:tx>
          <c:spPr>
            <a:ln w="1905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'[1]TOTAL PROJECTIONS (BUDGETED)'!$B$1:$V$1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2010b</c:v>
                </c:pt>
                <c:pt idx="11">
                  <c:v>2011b</c:v>
                </c:pt>
                <c:pt idx="12">
                  <c:v>2012b</c:v>
                </c:pt>
                <c:pt idx="13">
                  <c:v>2013p</c:v>
                </c:pt>
                <c:pt idx="14">
                  <c:v>2014p</c:v>
                </c:pt>
                <c:pt idx="15">
                  <c:v>2015p</c:v>
                </c:pt>
                <c:pt idx="16">
                  <c:v>2016p</c:v>
                </c:pt>
                <c:pt idx="17">
                  <c:v>2017p</c:v>
                </c:pt>
                <c:pt idx="18">
                  <c:v>2018p</c:v>
                </c:pt>
                <c:pt idx="19">
                  <c:v>2019p</c:v>
                </c:pt>
                <c:pt idx="20">
                  <c:v>2020p</c:v>
                </c:pt>
              </c:strCache>
            </c:strRef>
          </c:cat>
          <c:val>
            <c:numRef>
              <c:f>'[1]TOTAL PROJECTIONS (BUDGETED)'!$B$17:$V$17</c:f>
              <c:numCache>
                <c:formatCode>General</c:formatCode>
                <c:ptCount val="21"/>
                <c:pt idx="0">
                  <c:v>0.81087800000000054</c:v>
                </c:pt>
                <c:pt idx="1">
                  <c:v>0.87283300000000053</c:v>
                </c:pt>
                <c:pt idx="2">
                  <c:v>0.90810599999999997</c:v>
                </c:pt>
                <c:pt idx="3">
                  <c:v>0.89162900000000056</c:v>
                </c:pt>
                <c:pt idx="4">
                  <c:v>0.8793300000000005</c:v>
                </c:pt>
                <c:pt idx="5">
                  <c:v>0.95503169000000054</c:v>
                </c:pt>
                <c:pt idx="6">
                  <c:v>1.0682862</c:v>
                </c:pt>
                <c:pt idx="7">
                  <c:v>1.0537848399999998</c:v>
                </c:pt>
                <c:pt idx="8">
                  <c:v>1.1678412299999998</c:v>
                </c:pt>
                <c:pt idx="9">
                  <c:v>1.0684029500000001</c:v>
                </c:pt>
                <c:pt idx="10">
                  <c:v>0.86000000000000054</c:v>
                </c:pt>
                <c:pt idx="11">
                  <c:v>0.78</c:v>
                </c:pt>
                <c:pt idx="12">
                  <c:v>1.27</c:v>
                </c:pt>
                <c:pt idx="13">
                  <c:v>1.3249996592796971</c:v>
                </c:pt>
                <c:pt idx="14">
                  <c:v>1.386287812724438</c:v>
                </c:pt>
                <c:pt idx="15">
                  <c:v>1.4504429611071501</c:v>
                </c:pt>
                <c:pt idx="16">
                  <c:v>1.5173215611046578</c:v>
                </c:pt>
                <c:pt idx="17">
                  <c:v>1.5873069436103031</c:v>
                </c:pt>
                <c:pt idx="18">
                  <c:v>1.66054442707807</c:v>
                </c:pt>
                <c:pt idx="19">
                  <c:v>1.7371861701086411</c:v>
                </c:pt>
                <c:pt idx="20">
                  <c:v>1.81739149526626</c:v>
                </c:pt>
              </c:numCache>
            </c:numRef>
          </c:val>
        </c:ser>
        <c:ser>
          <c:idx val="3"/>
          <c:order val="3"/>
          <c:tx>
            <c:v>New State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diamond"/>
            <c:size val="5"/>
            <c:spPr>
              <a:noFill/>
              <a:ln w="25400">
                <a:solidFill>
                  <a:srgbClr val="FF0000"/>
                </a:solidFill>
              </a:ln>
            </c:spPr>
          </c:marker>
          <c:cat>
            <c:strRef>
              <c:f>'[1]TOTAL PROJECTIONS (BUDGETED)'!$B$1:$V$1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2010b</c:v>
                </c:pt>
                <c:pt idx="11">
                  <c:v>2011b</c:v>
                </c:pt>
                <c:pt idx="12">
                  <c:v>2012b</c:v>
                </c:pt>
                <c:pt idx="13">
                  <c:v>2013p</c:v>
                </c:pt>
                <c:pt idx="14">
                  <c:v>2014p</c:v>
                </c:pt>
                <c:pt idx="15">
                  <c:v>2015p</c:v>
                </c:pt>
                <c:pt idx="16">
                  <c:v>2016p</c:v>
                </c:pt>
                <c:pt idx="17">
                  <c:v>2017p</c:v>
                </c:pt>
                <c:pt idx="18">
                  <c:v>2018p</c:v>
                </c:pt>
                <c:pt idx="19">
                  <c:v>2019p</c:v>
                </c:pt>
                <c:pt idx="20">
                  <c:v>2020p</c:v>
                </c:pt>
              </c:strCache>
            </c:strRef>
          </c:cat>
          <c:val>
            <c:numRef>
              <c:f>'[1]TOTAL PROJECTIONS (BUDGETED)'!$B$32:$V$32</c:f>
              <c:numCache>
                <c:formatCode>General</c:formatCode>
                <c:ptCount val="21"/>
                <c:pt idx="13">
                  <c:v>1.3249996592796971</c:v>
                </c:pt>
                <c:pt idx="14">
                  <c:v>1.4165788262457062</c:v>
                </c:pt>
                <c:pt idx="15">
                  <c:v>1.4819017515098603</c:v>
                </c:pt>
                <c:pt idx="16">
                  <c:v>1.5499931484355678</c:v>
                </c:pt>
                <c:pt idx="17">
                  <c:v>1.6526682803441108</c:v>
                </c:pt>
                <c:pt idx="18">
                  <c:v>1.734953947445335</c:v>
                </c:pt>
                <c:pt idx="19">
                  <c:v>1.8212443805560758</c:v>
                </c:pt>
                <c:pt idx="20">
                  <c:v>1.9258146441079358</c:v>
                </c:pt>
              </c:numCache>
            </c:numRef>
          </c:val>
        </c:ser>
        <c:marker val="1"/>
        <c:axId val="63591168"/>
        <c:axId val="63592704"/>
      </c:lineChart>
      <c:catAx>
        <c:axId val="63578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580800"/>
        <c:crosses val="autoZero"/>
        <c:auto val="1"/>
        <c:lblAlgn val="ctr"/>
        <c:lblOffset val="100"/>
      </c:catAx>
      <c:valAx>
        <c:axId val="63580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Cambria" pitchFamily="18" charset="0"/>
                  </a:defRPr>
                </a:pPr>
                <a:r>
                  <a:rPr lang="en-US" b="0">
                    <a:latin typeface="Cambria" pitchFamily="18" charset="0"/>
                  </a:rPr>
                  <a:t>Total Expenditures (Billions of Dollars)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578880"/>
        <c:crosses val="autoZero"/>
        <c:crossBetween val="between"/>
      </c:valAx>
      <c:catAx>
        <c:axId val="63591168"/>
        <c:scaling>
          <c:orientation val="minMax"/>
        </c:scaling>
        <c:delete val="1"/>
        <c:axPos val="b"/>
        <c:tickLblPos val="none"/>
        <c:crossAx val="63592704"/>
        <c:crosses val="autoZero"/>
        <c:auto val="1"/>
        <c:lblAlgn val="ctr"/>
        <c:lblOffset val="100"/>
      </c:catAx>
      <c:valAx>
        <c:axId val="63592704"/>
        <c:scaling>
          <c:orientation val="minMax"/>
          <c:max val="2.5"/>
          <c:min val="0.5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latin typeface="Cambria" pitchFamily="18" charset="0"/>
                  </a:defRPr>
                </a:pPr>
                <a:r>
                  <a:rPr lang="en-US" b="0">
                    <a:latin typeface="Cambria" pitchFamily="18" charset="0"/>
                  </a:rPr>
                  <a:t>State Expenditures</a:t>
                </a:r>
                <a:r>
                  <a:rPr lang="en-US" b="0" baseline="0">
                    <a:latin typeface="Cambria" pitchFamily="18" charset="0"/>
                  </a:rPr>
                  <a:t> (Billions of Dollars)</a:t>
                </a:r>
                <a:endParaRPr lang="en-US" b="0">
                  <a:latin typeface="Cambria" pitchFamily="18" charset="0"/>
                </a:endParaRP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en-US"/>
          </a:p>
        </c:txPr>
        <c:crossAx val="63591168"/>
        <c:crosses val="max"/>
        <c:crossBetween val="between"/>
        <c:majorUnit val="0.5"/>
      </c:valAx>
    </c:plotArea>
    <c:legend>
      <c:legendPos val="r"/>
      <c:layout/>
      <c:txPr>
        <a:bodyPr/>
        <a:lstStyle/>
        <a:p>
          <a:pPr>
            <a:defRPr>
              <a:latin typeface="Cambria" pitchFamily="18" charset="0"/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4F2D-E80C-5B44-ADC9-6027A2C454C8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3326E-990E-F04F-8899-ABA3F1121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6C86-3A52-1147-A894-911847E365E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E92F-0908-524C-A888-0AF2E335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E92F-0908-524C-A888-0AF2E33597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3247-47D4-4E39-BC99-505DBF2E9AC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34" y="752916"/>
            <a:ext cx="7772400" cy="3739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3200">
                <a:latin typeface="Arial"/>
                <a:cs typeface="Arial"/>
              </a:defRPr>
            </a:lvl1pPr>
          </a:lstStyle>
          <a:p>
            <a:r>
              <a:rPr lang="en-US" b="1" baseline="30000" dirty="0" smtClean="0"/>
              <a:t>TITLE 32pt font size/39pt line spacing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6268" y="164272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6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baseline="30000" dirty="0" smtClean="0">
                <a:solidFill>
                  <a:schemeClr val="tx1"/>
                </a:solidFill>
              </a:rPr>
              <a:t>Text 26pt font size 32pt line spacing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5523E-2BE6-41C0-A2AD-ADD983EFD59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47F7B-397D-43FA-8E93-4E0B250EA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df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5577" y="412325"/>
            <a:ext cx="8295296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r="29845"/>
              <a:stretch>
                <a:fillRect/>
              </a:stretch>
            </p:blipFill>
          </mc:Choice>
          <mc:Fallback>
            <p:blipFill>
              <a:blip r:embed="rId7"/>
              <a:srcRect r="29845"/>
              <a:stretch>
                <a:fillRect/>
              </a:stretch>
            </p:blipFill>
          </mc:Fallback>
        </mc:AlternateContent>
        <p:spPr>
          <a:xfrm>
            <a:off x="385577" y="6111026"/>
            <a:ext cx="4105474" cy="45719"/>
          </a:xfrm>
          <a:prstGeom prst="rect">
            <a:avLst/>
          </a:prstGeom>
        </p:spPr>
      </p:pic>
      <p:pic>
        <p:nvPicPr>
          <p:cNvPr id="5" name="Picture 4" descr="logo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18473" y="5782281"/>
            <a:ext cx="3944934" cy="657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34" y="591988"/>
            <a:ext cx="7772400" cy="1018448"/>
          </a:xfrm>
        </p:spPr>
        <p:txBody>
          <a:bodyPr/>
          <a:lstStyle/>
          <a:p>
            <a:r>
              <a:rPr lang="en-US" dirty="0" smtClean="0"/>
              <a:t>Medicaid:  An Overview and Assessment of Spending and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268" y="2210937"/>
            <a:ext cx="6400800" cy="2066498"/>
          </a:xfrm>
        </p:spPr>
        <p:txBody>
          <a:bodyPr/>
          <a:lstStyle/>
          <a:p>
            <a:r>
              <a:rPr lang="en-US" dirty="0" smtClean="0"/>
              <a:t>John Garen</a:t>
            </a:r>
          </a:p>
          <a:p>
            <a:r>
              <a:rPr lang="en-US" dirty="0" err="1" smtClean="0"/>
              <a:t>Gatton</a:t>
            </a:r>
            <a:r>
              <a:rPr lang="en-US" dirty="0" smtClean="0"/>
              <a:t> Endowed Professor of Economics, University of Kentucky </a:t>
            </a:r>
          </a:p>
          <a:p>
            <a:r>
              <a:rPr lang="en-US" dirty="0" smtClean="0"/>
              <a:t>Adjunct Scholar, Bluegrass Institute</a:t>
            </a:r>
          </a:p>
          <a:p>
            <a:r>
              <a:rPr lang="en-US" dirty="0" err="1" smtClean="0"/>
              <a:t>Mercatus</a:t>
            </a:r>
            <a:r>
              <a:rPr lang="en-US" dirty="0" smtClean="0"/>
              <a:t> Center Affiliate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76"/>
            <a:ext cx="8229600" cy="803535"/>
          </a:xfrm>
        </p:spPr>
        <p:txBody>
          <a:bodyPr/>
          <a:lstStyle/>
          <a:p>
            <a:r>
              <a:rPr lang="en-US" sz="2000" b="1" dirty="0" smtClean="0"/>
              <a:t>Figure 7:  Medicaid State Expenditures, as a Percent of Total General Fund Expenditures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53912"/>
          <a:ext cx="8018060" cy="428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013"/>
          </a:xfrm>
        </p:spPr>
        <p:txBody>
          <a:bodyPr/>
          <a:lstStyle/>
          <a:p>
            <a:r>
              <a:rPr lang="en-US" sz="3200" dirty="0" smtClean="0"/>
              <a:t>What Caused This Expansive Growth... and What Did It Accomplish?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229600" cy="4525963"/>
          </a:xfrm>
        </p:spPr>
        <p:txBody>
          <a:bodyPr/>
          <a:lstStyle/>
          <a:p>
            <a:r>
              <a:rPr lang="en-US" sz="3000" dirty="0" smtClean="0"/>
              <a:t>Late 1980s and 1990s expansions of eligibility to above poverty line pregnant women and children. </a:t>
            </a:r>
          </a:p>
          <a:p>
            <a:r>
              <a:rPr lang="en-US" sz="3000" dirty="0" smtClean="0"/>
              <a:t>Extensive “crowd out.” For every 10 additional participants in Medicaid, 5 to 6 would have had private insurance.  </a:t>
            </a:r>
          </a:p>
          <a:p>
            <a:r>
              <a:rPr lang="en-US" sz="3000" dirty="0" smtClean="0"/>
              <a:t>Minimal effects on prenatal care, hospitalizations, use of preventative care for children, incidence of low birth weight, and infant mortality.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240"/>
          </a:xfrm>
        </p:spPr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87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Low reimbursement rates which discourage physicians to accept patients.</a:t>
            </a:r>
          </a:p>
          <a:p>
            <a:r>
              <a:rPr lang="en-US" dirty="0" smtClean="0"/>
              <a:t>Minimal co-payments encourages patient healthcare services use.</a:t>
            </a:r>
          </a:p>
          <a:p>
            <a:r>
              <a:rPr lang="en-US" dirty="0" smtClean="0"/>
              <a:t>Federal matching grants is an incentive for states to grow Medicaid, perhaps through budget gamesmanship.</a:t>
            </a:r>
          </a:p>
          <a:p>
            <a:r>
              <a:rPr lang="en-US" dirty="0" smtClean="0"/>
              <a:t>Eligibility can reach well into the middle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2104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It Gets Worse:  Past and Projected Medicaid Spending in Kentucky, Total and State Share (2010 Dollars)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8600" y="1429304"/>
          <a:ext cx="8686800" cy="416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Importance of Fundamental Reform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Fundamental reform is called for due to:</a:t>
            </a:r>
          </a:p>
          <a:p>
            <a:pPr>
              <a:buNone/>
            </a:pPr>
            <a:r>
              <a:rPr lang="en-US" dirty="0" smtClean="0"/>
              <a:t>	- continuing budgetary crisis</a:t>
            </a:r>
          </a:p>
          <a:p>
            <a:pPr>
              <a:buNone/>
            </a:pPr>
            <a:r>
              <a:rPr lang="en-US" dirty="0" smtClean="0"/>
              <a:t>	- lack of targeting and efficacy</a:t>
            </a:r>
          </a:p>
          <a:p>
            <a:pPr>
              <a:buNone/>
            </a:pPr>
            <a:r>
              <a:rPr lang="en-US" dirty="0" smtClean="0"/>
              <a:t>	- perverse incentives</a:t>
            </a:r>
          </a:p>
          <a:p>
            <a:r>
              <a:rPr lang="en-US" dirty="0" smtClean="0"/>
              <a:t>Fundamental reform consists of:</a:t>
            </a:r>
          </a:p>
          <a:p>
            <a:pPr>
              <a:buNone/>
            </a:pPr>
            <a:r>
              <a:rPr lang="en-US" dirty="0" smtClean="0"/>
              <a:t>	- examine state policies and seek to remove impediments to competition in healthcare and health insurance</a:t>
            </a:r>
          </a:p>
          <a:p>
            <a:pPr>
              <a:buNone/>
            </a:pPr>
            <a:r>
              <a:rPr lang="en-US" dirty="0" smtClean="0"/>
              <a:t>	- health insurance vouchers based on income and health status</a:t>
            </a:r>
          </a:p>
          <a:p>
            <a:pPr>
              <a:buNone/>
            </a:pPr>
            <a:r>
              <a:rPr lang="en-US" dirty="0" smtClean="0"/>
              <a:t>	- block grants to states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Fundamental Reform – cont’d.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Competitive markets can provide low cost coverage for most, reducing the need for public assistance. Impediments include:  over-regulation of health insurance and healthcare providers;  tax treatment of individual policies.</a:t>
            </a:r>
          </a:p>
          <a:p>
            <a:r>
              <a:rPr lang="en-US" sz="2500" dirty="0" smtClean="0"/>
              <a:t>Health insurance vouchers to those remaining in true need.</a:t>
            </a:r>
          </a:p>
          <a:p>
            <a:pPr>
              <a:buNone/>
            </a:pPr>
            <a:r>
              <a:rPr lang="en-US" sz="2500" dirty="0" smtClean="0"/>
              <a:t>	-E.g., “Cash and Counseling” for the disabled in some states</a:t>
            </a:r>
          </a:p>
          <a:p>
            <a:pPr>
              <a:buNone/>
            </a:pPr>
            <a:r>
              <a:rPr lang="en-US" sz="2500" dirty="0" smtClean="0"/>
              <a:t>	- integrate the poor into the healthcare mainstream; enrollees become customers and shoppers; choice among plans and providers.</a:t>
            </a:r>
          </a:p>
          <a:p>
            <a:pPr>
              <a:buNone/>
            </a:pPr>
            <a:r>
              <a:rPr lang="en-US" sz="25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Fundamental Reform – cont’d.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Block grants to states.</a:t>
            </a:r>
          </a:p>
          <a:p>
            <a:pPr>
              <a:buNone/>
            </a:pPr>
            <a:r>
              <a:rPr lang="en-US" sz="2800" dirty="0" smtClean="0"/>
              <a:t>	- creates incentives for careful state budgeting</a:t>
            </a:r>
          </a:p>
          <a:p>
            <a:pPr>
              <a:buNone/>
            </a:pPr>
            <a:r>
              <a:rPr lang="en-US" sz="2800" dirty="0" smtClean="0"/>
              <a:t>	- allows states to design features that best suit them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069"/>
          </a:xfrm>
        </p:spPr>
        <p:txBody>
          <a:bodyPr/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Other, more modest reforms have been proposed (e.g., managed care, cost sharing,  HSAs) that can be helpful.  </a:t>
            </a:r>
          </a:p>
          <a:p>
            <a:r>
              <a:rPr lang="en-US" sz="2800" dirty="0" smtClean="0"/>
              <a:t>Fundamental reform is preferred.  </a:t>
            </a:r>
          </a:p>
          <a:p>
            <a:pPr>
              <a:buNone/>
            </a:pPr>
            <a:r>
              <a:rPr lang="en-US" sz="2800" dirty="0" smtClean="0"/>
              <a:t>	- It is difficult for healthcare planners to anticipate the ways in which cost savings, improved care, and better delivery methods and product might occur.</a:t>
            </a:r>
          </a:p>
          <a:p>
            <a:pPr>
              <a:buNone/>
            </a:pPr>
            <a:r>
              <a:rPr lang="en-US" sz="2800" dirty="0" smtClean="0"/>
              <a:t>	- Let patients become consumers and shoppers, thereby rewarding good service. </a:t>
            </a:r>
          </a:p>
          <a:p>
            <a:pPr>
              <a:buNone/>
            </a:pPr>
            <a:r>
              <a:rPr lang="en-US" sz="2800" dirty="0" smtClean="0"/>
              <a:t>	- Allow insurers and providers to compete by better serving patients.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34" y="601538"/>
            <a:ext cx="7772400" cy="5252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US" sz="2800" dirty="0" smtClean="0">
                <a:solidFill>
                  <a:srgbClr val="CD0921"/>
                </a:solidFill>
              </a:rPr>
              <a:t>Points of Discussion</a:t>
            </a:r>
            <a:endParaRPr lang="en-US" sz="2800" dirty="0">
              <a:solidFill>
                <a:srgbClr val="CD09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34" y="1126826"/>
            <a:ext cx="7962851" cy="4782655"/>
          </a:xfrm>
        </p:spPr>
        <p:txBody>
          <a:bodyPr/>
          <a:lstStyle/>
          <a:p>
            <a:pPr marL="514350" indent="-514350" algn="l"/>
            <a:r>
              <a:rPr lang="en-US" sz="2200" dirty="0" smtClean="0"/>
              <a:t>1.    Fiscal pressures have made sustaining Medicaid problematic.</a:t>
            </a:r>
          </a:p>
          <a:p>
            <a:pPr marL="514350" indent="-514350" algn="l"/>
            <a:r>
              <a:rPr lang="en-US" sz="2200" dirty="0" smtClean="0"/>
              <a:t>2.    The Medicaid program has many perverse incentives and rules that: </a:t>
            </a:r>
          </a:p>
          <a:p>
            <a:pPr marL="514350" indent="-514350" algn="l"/>
            <a:r>
              <a:rPr lang="en-US" sz="2200" dirty="0" smtClean="0"/>
              <a:t>	 - discourage good healthcare decision making and budgeting</a:t>
            </a:r>
          </a:p>
          <a:p>
            <a:pPr marL="514350" indent="-514350" algn="l"/>
            <a:r>
              <a:rPr lang="en-US" sz="2200" dirty="0" smtClean="0"/>
              <a:t>	- frustrate the focus of the program on the target group</a:t>
            </a:r>
          </a:p>
          <a:p>
            <a:pPr marL="514350" indent="-514350" algn="l">
              <a:buAutoNum type="arabicPeriod" startAt="3"/>
            </a:pPr>
            <a:r>
              <a:rPr lang="en-US" sz="2200" dirty="0" smtClean="0"/>
              <a:t>Projections for Kentucky for Medicaid add to the urgency.</a:t>
            </a:r>
          </a:p>
          <a:p>
            <a:pPr marL="514350" indent="-514350" algn="l">
              <a:buAutoNum type="arabicPeriod" startAt="3"/>
            </a:pPr>
            <a:r>
              <a:rPr lang="en-US" sz="2200" dirty="0" smtClean="0"/>
              <a:t>Fundamental reform that calls for:</a:t>
            </a:r>
          </a:p>
          <a:p>
            <a:pPr marL="514350" indent="-514350" algn="l"/>
            <a:r>
              <a:rPr lang="en-US" sz="2200" dirty="0" smtClean="0"/>
              <a:t>	- a competitive healthcare sector</a:t>
            </a:r>
          </a:p>
          <a:p>
            <a:pPr marL="514350" indent="-514350" algn="l"/>
            <a:r>
              <a:rPr lang="en-US" sz="2200" dirty="0" smtClean="0"/>
              <a:t>	- health insurance vouchers for the poor</a:t>
            </a:r>
          </a:p>
          <a:p>
            <a:pPr marL="514350" indent="-514350" algn="l"/>
            <a:r>
              <a:rPr lang="en-US" sz="2200" dirty="0" smtClean="0"/>
              <a:t>	- block grants to states</a:t>
            </a:r>
          </a:p>
          <a:p>
            <a:pPr algn="l">
              <a:lnSpc>
                <a:spcPts val="3200"/>
              </a:lnSpc>
              <a:spcAft>
                <a:spcPts val="12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871182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33500" y="31242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The Past and Future of Kentucky Medicaid Spending</a:t>
            </a:r>
            <a:endParaRPr lang="en-US" sz="3000" dirty="0"/>
          </a:p>
        </p:txBody>
      </p:sp>
      <p:pic>
        <p:nvPicPr>
          <p:cNvPr id="4" name="Picture 3" descr="Logo thumbnail.png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-1"/>
            <a:ext cx="9144000" cy="238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 smtClean="0"/>
              <a:t>Figure 1:  Medicaid Spending:  Total, Federal, and State, 2010 Dollars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36728" y="1126825"/>
          <a:ext cx="8478672" cy="445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 smtClean="0"/>
              <a:t>Figure 2:  Total Medicaid Spending as a Percent of GDP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64024" y="1143000"/>
          <a:ext cx="8451376" cy="438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707"/>
            <a:ext cx="8229600" cy="735296"/>
          </a:xfrm>
        </p:spPr>
        <p:txBody>
          <a:bodyPr/>
          <a:lstStyle/>
          <a:p>
            <a:r>
              <a:rPr lang="en-US" sz="2000" b="1" dirty="0" smtClean="0"/>
              <a:t>Figure 3:  Enrollment in Medicaid, Total and Percent of U.S. Population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628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34" y="565961"/>
            <a:ext cx="7772400" cy="373909"/>
          </a:xfrm>
        </p:spPr>
        <p:txBody>
          <a:bodyPr/>
          <a:lstStyle/>
          <a:p>
            <a:r>
              <a:rPr lang="en-US" sz="1800" b="1" dirty="0" smtClean="0"/>
              <a:t>Figure 4:  Total Medicaid Spending in Kentucky, Federal and State, 2010 Dollars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09433" y="1198484"/>
          <a:ext cx="8311486" cy="445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223"/>
            <a:ext cx="8229600" cy="585171"/>
          </a:xfrm>
        </p:spPr>
        <p:txBody>
          <a:bodyPr/>
          <a:lstStyle/>
          <a:p>
            <a:r>
              <a:rPr lang="en-US" sz="2000" b="1" dirty="0" smtClean="0"/>
              <a:t>Figure 5:  Kentucky Enrollment in Medicaid, Total and Percent of Population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5239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99"/>
            <a:ext cx="8229600" cy="571523"/>
          </a:xfrm>
        </p:spPr>
        <p:txBody>
          <a:bodyPr/>
          <a:lstStyle/>
          <a:p>
            <a:r>
              <a:rPr lang="en-US" sz="2000" b="1" dirty="0" smtClean="0"/>
              <a:t>Figure 6:  Kentucky General Fund Medicaid Expenditures, 2010 Dollars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319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470</Words>
  <Application>Microsoft Office PowerPoint</Application>
  <PresentationFormat>On-screen Show (4:3)</PresentationFormat>
  <Paragraphs>71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Medicaid:  An Overview and Assessment of Spending and Outcomes</vt:lpstr>
      <vt:lpstr>Points of Discussion</vt:lpstr>
      <vt:lpstr>Slide 3</vt:lpstr>
      <vt:lpstr>Figure 1:  Medicaid Spending:  Total, Federal, and State, 2010 Dollars</vt:lpstr>
      <vt:lpstr>Figure 2:  Total Medicaid Spending as a Percent of GDP</vt:lpstr>
      <vt:lpstr>Figure 3:  Enrollment in Medicaid, Total and Percent of U.S. Population</vt:lpstr>
      <vt:lpstr>Figure 4:  Total Medicaid Spending in Kentucky, Federal and State, 2010 Dollars</vt:lpstr>
      <vt:lpstr>Figure 5:  Kentucky Enrollment in Medicaid, Total and Percent of Population</vt:lpstr>
      <vt:lpstr>Figure 6:  Kentucky General Fund Medicaid Expenditures, 2010 Dollars</vt:lpstr>
      <vt:lpstr>Figure 7:  Medicaid State Expenditures, as a Percent of Total General Fund Expenditures</vt:lpstr>
      <vt:lpstr>What Caused This Expansive Growth... and What Did It Accomplish?</vt:lpstr>
      <vt:lpstr>Other Problems</vt:lpstr>
      <vt:lpstr>It Gets Worse:  Past and Projected Medicaid Spending in Kentucky, Total and State Share (2010 Dollars)</vt:lpstr>
      <vt:lpstr>The Importance of Fundamental Reform</vt:lpstr>
      <vt:lpstr>Fundamental Reform – cont’d.</vt:lpstr>
      <vt:lpstr>Fundamental Reform – cont’d.</vt:lpstr>
      <vt:lpstr>Conclusion</vt:lpstr>
    </vt:vector>
  </TitlesOfParts>
  <Company>Mercatus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TITLE32pt/39pt </dc:title>
  <dc:creator>Office 2004 Test Drive User</dc:creator>
  <cp:lastModifiedBy>garen</cp:lastModifiedBy>
  <cp:revision>25</cp:revision>
  <dcterms:created xsi:type="dcterms:W3CDTF">2010-10-14T16:22:11Z</dcterms:created>
  <dcterms:modified xsi:type="dcterms:W3CDTF">2012-02-08T21:15:29Z</dcterms:modified>
</cp:coreProperties>
</file>