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6.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7.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48.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9.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0.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1.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 id="2147483676" r:id="rId29"/>
    <p:sldMasterId id="2147483677" r:id="rId30"/>
    <p:sldMasterId id="2147483678" r:id="rId31"/>
    <p:sldMasterId id="2147483679" r:id="rId32"/>
    <p:sldMasterId id="2147483680" r:id="rId33"/>
    <p:sldMasterId id="2147483681" r:id="rId34"/>
    <p:sldMasterId id="2147483682" r:id="rId35"/>
    <p:sldMasterId id="2147483683" r:id="rId36"/>
    <p:sldMasterId id="2147483684" r:id="rId37"/>
    <p:sldMasterId id="2147483685" r:id="rId38"/>
    <p:sldMasterId id="2147483686" r:id="rId39"/>
    <p:sldMasterId id="2147483687" r:id="rId40"/>
    <p:sldMasterId id="2147483688" r:id="rId41"/>
    <p:sldMasterId id="2147483689" r:id="rId42"/>
    <p:sldMasterId id="2147483690" r:id="rId43"/>
    <p:sldMasterId id="2147483691" r:id="rId44"/>
    <p:sldMasterId id="2147483692" r:id="rId45"/>
    <p:sldMasterId id="2147483693" r:id="rId46"/>
    <p:sldMasterId id="2147483694" r:id="rId47"/>
    <p:sldMasterId id="2147483695" r:id="rId48"/>
    <p:sldMasterId id="2147483696" r:id="rId49"/>
    <p:sldMasterId id="2147483697" r:id="rId50"/>
    <p:sldMasterId id="2147483698" r:id="rId51"/>
    <p:sldMasterId id="2147484261" r:id="rId52"/>
  </p:sldMasterIdLst>
  <p:notesMasterIdLst>
    <p:notesMasterId r:id="rId128"/>
  </p:notesMasterIdLst>
  <p:sldIdLst>
    <p:sldId id="256" r:id="rId53"/>
    <p:sldId id="391" r:id="rId54"/>
    <p:sldId id="392" r:id="rId55"/>
    <p:sldId id="257" r:id="rId56"/>
    <p:sldId id="258" r:id="rId57"/>
    <p:sldId id="388" r:id="rId58"/>
    <p:sldId id="260" r:id="rId59"/>
    <p:sldId id="263" r:id="rId60"/>
    <p:sldId id="349" r:id="rId61"/>
    <p:sldId id="266" r:id="rId62"/>
    <p:sldId id="267" r:id="rId63"/>
    <p:sldId id="268" r:id="rId64"/>
    <p:sldId id="269" r:id="rId65"/>
    <p:sldId id="270" r:id="rId66"/>
    <p:sldId id="350" r:id="rId67"/>
    <p:sldId id="347" r:id="rId68"/>
    <p:sldId id="374" r:id="rId69"/>
    <p:sldId id="277" r:id="rId70"/>
    <p:sldId id="379" r:id="rId71"/>
    <p:sldId id="381" r:id="rId72"/>
    <p:sldId id="353" r:id="rId73"/>
    <p:sldId id="354" r:id="rId74"/>
    <p:sldId id="279" r:id="rId75"/>
    <p:sldId id="382" r:id="rId76"/>
    <p:sldId id="351" r:id="rId77"/>
    <p:sldId id="352" r:id="rId78"/>
    <p:sldId id="385" r:id="rId79"/>
    <p:sldId id="383" r:id="rId80"/>
    <p:sldId id="348" r:id="rId81"/>
    <p:sldId id="280" r:id="rId82"/>
    <p:sldId id="282" r:id="rId83"/>
    <p:sldId id="284" r:id="rId84"/>
    <p:sldId id="286" r:id="rId85"/>
    <p:sldId id="288" r:id="rId86"/>
    <p:sldId id="290" r:id="rId87"/>
    <p:sldId id="292" r:id="rId88"/>
    <p:sldId id="294" r:id="rId89"/>
    <p:sldId id="296" r:id="rId90"/>
    <p:sldId id="298" r:id="rId91"/>
    <p:sldId id="371" r:id="rId92"/>
    <p:sldId id="301" r:id="rId93"/>
    <p:sldId id="356" r:id="rId94"/>
    <p:sldId id="303" r:id="rId95"/>
    <p:sldId id="305" r:id="rId96"/>
    <p:sldId id="306" r:id="rId97"/>
    <p:sldId id="308" r:id="rId98"/>
    <p:sldId id="311" r:id="rId99"/>
    <p:sldId id="390" r:id="rId100"/>
    <p:sldId id="312" r:id="rId101"/>
    <p:sldId id="313" r:id="rId102"/>
    <p:sldId id="358" r:id="rId103"/>
    <p:sldId id="386" r:id="rId104"/>
    <p:sldId id="357" r:id="rId105"/>
    <p:sldId id="359" r:id="rId106"/>
    <p:sldId id="387" r:id="rId107"/>
    <p:sldId id="318" r:id="rId108"/>
    <p:sldId id="319" r:id="rId109"/>
    <p:sldId id="360" r:id="rId110"/>
    <p:sldId id="384" r:id="rId111"/>
    <p:sldId id="323" r:id="rId112"/>
    <p:sldId id="325" r:id="rId113"/>
    <p:sldId id="361" r:id="rId114"/>
    <p:sldId id="362" r:id="rId115"/>
    <p:sldId id="363" r:id="rId116"/>
    <p:sldId id="364" r:id="rId117"/>
    <p:sldId id="365" r:id="rId118"/>
    <p:sldId id="366" r:id="rId119"/>
    <p:sldId id="372" r:id="rId120"/>
    <p:sldId id="332" r:id="rId121"/>
    <p:sldId id="333" r:id="rId122"/>
    <p:sldId id="335" r:id="rId123"/>
    <p:sldId id="334" r:id="rId124"/>
    <p:sldId id="367" r:id="rId125"/>
    <p:sldId id="369" r:id="rId126"/>
    <p:sldId id="368" r:id="rId127"/>
  </p:sldIdLst>
  <p:sldSz cx="9144000" cy="6858000" type="screen4x3"/>
  <p:notesSz cx="6858000" cy="9144000"/>
  <p:defaultTextStyle>
    <a:defPPr>
      <a:defRPr lang="en-US"/>
    </a:defPPr>
    <a:lvl1pPr algn="l" rtl="0" fontAlgn="base">
      <a:lnSpc>
        <a:spcPct val="67000"/>
      </a:lnSpc>
      <a:spcBef>
        <a:spcPct val="0"/>
      </a:spcBef>
      <a:spcAft>
        <a:spcPct val="0"/>
      </a:spcAft>
      <a:defRPr sz="2400" kern="1200">
        <a:solidFill>
          <a:srgbClr val="3F3F3F"/>
        </a:solidFill>
        <a:latin typeface="Chalkboard" charset="0"/>
        <a:ea typeface="ヒラギノ角ゴ ProN W3" charset="0"/>
        <a:cs typeface="ヒラギノ角ゴ ProN W3" charset="0"/>
        <a:sym typeface="Chalkboard" charset="0"/>
      </a:defRPr>
    </a:lvl1pPr>
    <a:lvl2pPr marL="457200" algn="l" rtl="0" fontAlgn="base">
      <a:lnSpc>
        <a:spcPct val="67000"/>
      </a:lnSpc>
      <a:spcBef>
        <a:spcPct val="0"/>
      </a:spcBef>
      <a:spcAft>
        <a:spcPct val="0"/>
      </a:spcAft>
      <a:defRPr sz="2400" kern="1200">
        <a:solidFill>
          <a:srgbClr val="3F3F3F"/>
        </a:solidFill>
        <a:latin typeface="Chalkboard" charset="0"/>
        <a:ea typeface="ヒラギノ角ゴ ProN W3" charset="0"/>
        <a:cs typeface="ヒラギノ角ゴ ProN W3" charset="0"/>
        <a:sym typeface="Chalkboard" charset="0"/>
      </a:defRPr>
    </a:lvl2pPr>
    <a:lvl3pPr marL="914400" algn="l" rtl="0" fontAlgn="base">
      <a:lnSpc>
        <a:spcPct val="67000"/>
      </a:lnSpc>
      <a:spcBef>
        <a:spcPct val="0"/>
      </a:spcBef>
      <a:spcAft>
        <a:spcPct val="0"/>
      </a:spcAft>
      <a:defRPr sz="2400" kern="1200">
        <a:solidFill>
          <a:srgbClr val="3F3F3F"/>
        </a:solidFill>
        <a:latin typeface="Chalkboard" charset="0"/>
        <a:ea typeface="ヒラギノ角ゴ ProN W3" charset="0"/>
        <a:cs typeface="ヒラギノ角ゴ ProN W3" charset="0"/>
        <a:sym typeface="Chalkboard" charset="0"/>
      </a:defRPr>
    </a:lvl3pPr>
    <a:lvl4pPr marL="1371600" algn="l" rtl="0" fontAlgn="base">
      <a:lnSpc>
        <a:spcPct val="67000"/>
      </a:lnSpc>
      <a:spcBef>
        <a:spcPct val="0"/>
      </a:spcBef>
      <a:spcAft>
        <a:spcPct val="0"/>
      </a:spcAft>
      <a:defRPr sz="2400" kern="1200">
        <a:solidFill>
          <a:srgbClr val="3F3F3F"/>
        </a:solidFill>
        <a:latin typeface="Chalkboard" charset="0"/>
        <a:ea typeface="ヒラギノ角ゴ ProN W3" charset="0"/>
        <a:cs typeface="ヒラギノ角ゴ ProN W3" charset="0"/>
        <a:sym typeface="Chalkboard" charset="0"/>
      </a:defRPr>
    </a:lvl4pPr>
    <a:lvl5pPr marL="1828800" algn="l" rtl="0" fontAlgn="base">
      <a:lnSpc>
        <a:spcPct val="67000"/>
      </a:lnSpc>
      <a:spcBef>
        <a:spcPct val="0"/>
      </a:spcBef>
      <a:spcAft>
        <a:spcPct val="0"/>
      </a:spcAft>
      <a:defRPr sz="2400" kern="1200">
        <a:solidFill>
          <a:srgbClr val="3F3F3F"/>
        </a:solidFill>
        <a:latin typeface="Chalkboard" charset="0"/>
        <a:ea typeface="ヒラギノ角ゴ ProN W3" charset="0"/>
        <a:cs typeface="ヒラギノ角ゴ ProN W3" charset="0"/>
        <a:sym typeface="Chalkboard" charset="0"/>
      </a:defRPr>
    </a:lvl5pPr>
    <a:lvl6pPr marL="2286000" algn="l" defTabSz="457200" rtl="0" eaLnBrk="1" latinLnBrk="0" hangingPunct="1">
      <a:defRPr sz="2400" kern="1200">
        <a:solidFill>
          <a:srgbClr val="3F3F3F"/>
        </a:solidFill>
        <a:latin typeface="Chalkboard" charset="0"/>
        <a:ea typeface="ヒラギノ角ゴ ProN W3" charset="0"/>
        <a:cs typeface="ヒラギノ角ゴ ProN W3" charset="0"/>
        <a:sym typeface="Chalkboard" charset="0"/>
      </a:defRPr>
    </a:lvl6pPr>
    <a:lvl7pPr marL="2743200" algn="l" defTabSz="457200" rtl="0" eaLnBrk="1" latinLnBrk="0" hangingPunct="1">
      <a:defRPr sz="2400" kern="1200">
        <a:solidFill>
          <a:srgbClr val="3F3F3F"/>
        </a:solidFill>
        <a:latin typeface="Chalkboard" charset="0"/>
        <a:ea typeface="ヒラギノ角ゴ ProN W3" charset="0"/>
        <a:cs typeface="ヒラギノ角ゴ ProN W3" charset="0"/>
        <a:sym typeface="Chalkboard" charset="0"/>
      </a:defRPr>
    </a:lvl7pPr>
    <a:lvl8pPr marL="3200400" algn="l" defTabSz="457200" rtl="0" eaLnBrk="1" latinLnBrk="0" hangingPunct="1">
      <a:defRPr sz="2400" kern="1200">
        <a:solidFill>
          <a:srgbClr val="3F3F3F"/>
        </a:solidFill>
        <a:latin typeface="Chalkboard" charset="0"/>
        <a:ea typeface="ヒラギノ角ゴ ProN W3" charset="0"/>
        <a:cs typeface="ヒラギノ角ゴ ProN W3" charset="0"/>
        <a:sym typeface="Chalkboard" charset="0"/>
      </a:defRPr>
    </a:lvl8pPr>
    <a:lvl9pPr marL="3657600" algn="l" defTabSz="457200" rtl="0" eaLnBrk="1" latinLnBrk="0" hangingPunct="1">
      <a:defRPr sz="2400" kern="1200">
        <a:solidFill>
          <a:srgbClr val="3F3F3F"/>
        </a:solidFill>
        <a:latin typeface="Chalkboard" charset="0"/>
        <a:ea typeface="ヒラギノ角ゴ ProN W3" charset="0"/>
        <a:cs typeface="ヒラギノ角ゴ ProN W3" charset="0"/>
        <a:sym typeface="Chalkboard"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FCA"/>
    <a:srgbClr val="E5DC7F"/>
    <a:srgbClr val="48ACAB"/>
    <a:srgbClr val="15312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87" autoAdjust="0"/>
    <p:restoredTop sz="71512" autoAdjust="0"/>
  </p:normalViewPr>
  <p:slideViewPr>
    <p:cSldViewPr>
      <p:cViewPr>
        <p:scale>
          <a:sx n="56" d="100"/>
          <a:sy n="56" d="100"/>
        </p:scale>
        <p:origin x="-117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1.xml"/><Relationship Id="rId68" Type="http://schemas.openxmlformats.org/officeDocument/2006/relationships/slide" Target="slides/slide16.xml"/><Relationship Id="rId84" Type="http://schemas.openxmlformats.org/officeDocument/2006/relationships/slide" Target="slides/slide32.xml"/><Relationship Id="rId89" Type="http://schemas.openxmlformats.org/officeDocument/2006/relationships/slide" Target="slides/slide37.xml"/><Relationship Id="rId112" Type="http://schemas.openxmlformats.org/officeDocument/2006/relationships/slide" Target="slides/slide60.xml"/><Relationship Id="rId16" Type="http://schemas.openxmlformats.org/officeDocument/2006/relationships/slideMaster" Target="slideMasters/slideMaster16.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xml"/><Relationship Id="rId58" Type="http://schemas.openxmlformats.org/officeDocument/2006/relationships/slide" Target="slides/slide6.xml"/><Relationship Id="rId74" Type="http://schemas.openxmlformats.org/officeDocument/2006/relationships/slide" Target="slides/slide22.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38.xml"/><Relationship Id="rId95" Type="http://schemas.openxmlformats.org/officeDocument/2006/relationships/slide" Target="slides/slide4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4.xml"/><Relationship Id="rId64" Type="http://schemas.openxmlformats.org/officeDocument/2006/relationships/slide" Target="slides/slide12.xml"/><Relationship Id="rId69" Type="http://schemas.openxmlformats.org/officeDocument/2006/relationships/slide" Target="slides/slide17.xml"/><Relationship Id="rId77" Type="http://schemas.openxmlformats.org/officeDocument/2006/relationships/slide" Target="slides/slide25.xml"/><Relationship Id="rId100" Type="http://schemas.openxmlformats.org/officeDocument/2006/relationships/slide" Target="slides/slide48.xml"/><Relationship Id="rId105" Type="http://schemas.openxmlformats.org/officeDocument/2006/relationships/slide" Target="slides/slide53.xml"/><Relationship Id="rId113" Type="http://schemas.openxmlformats.org/officeDocument/2006/relationships/slide" Target="slides/slide61.xml"/><Relationship Id="rId118" Type="http://schemas.openxmlformats.org/officeDocument/2006/relationships/slide" Target="slides/slide66.xml"/><Relationship Id="rId126" Type="http://schemas.openxmlformats.org/officeDocument/2006/relationships/slide" Target="slides/slide7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0.xml"/><Relationship Id="rId80" Type="http://schemas.openxmlformats.org/officeDocument/2006/relationships/slide" Target="slides/slide28.xml"/><Relationship Id="rId85" Type="http://schemas.openxmlformats.org/officeDocument/2006/relationships/slide" Target="slides/slide33.xml"/><Relationship Id="rId93" Type="http://schemas.openxmlformats.org/officeDocument/2006/relationships/slide" Target="slides/slide41.xml"/><Relationship Id="rId98" Type="http://schemas.openxmlformats.org/officeDocument/2006/relationships/slide" Target="slides/slide46.xml"/><Relationship Id="rId121"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7.xml"/><Relationship Id="rId67" Type="http://schemas.openxmlformats.org/officeDocument/2006/relationships/slide" Target="slides/slide15.xml"/><Relationship Id="rId103" Type="http://schemas.openxmlformats.org/officeDocument/2006/relationships/slide" Target="slides/slide51.xml"/><Relationship Id="rId108" Type="http://schemas.openxmlformats.org/officeDocument/2006/relationships/slide" Target="slides/slide56.xml"/><Relationship Id="rId116" Type="http://schemas.openxmlformats.org/officeDocument/2006/relationships/slide" Target="slides/slide64.xml"/><Relationship Id="rId124" Type="http://schemas.openxmlformats.org/officeDocument/2006/relationships/slide" Target="slides/slide72.xml"/><Relationship Id="rId12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2.xml"/><Relationship Id="rId62" Type="http://schemas.openxmlformats.org/officeDocument/2006/relationships/slide" Target="slides/slide10.xml"/><Relationship Id="rId70" Type="http://schemas.openxmlformats.org/officeDocument/2006/relationships/slide" Target="slides/slide18.xml"/><Relationship Id="rId75" Type="http://schemas.openxmlformats.org/officeDocument/2006/relationships/slide" Target="slides/slide23.xml"/><Relationship Id="rId83" Type="http://schemas.openxmlformats.org/officeDocument/2006/relationships/slide" Target="slides/slide31.xml"/><Relationship Id="rId88" Type="http://schemas.openxmlformats.org/officeDocument/2006/relationships/slide" Target="slides/slide36.xml"/><Relationship Id="rId91" Type="http://schemas.openxmlformats.org/officeDocument/2006/relationships/slide" Target="slides/slide39.xml"/><Relationship Id="rId96" Type="http://schemas.openxmlformats.org/officeDocument/2006/relationships/slide" Target="slides/slide44.xml"/><Relationship Id="rId111" Type="http://schemas.openxmlformats.org/officeDocument/2006/relationships/slide" Target="slides/slide59.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5.xml"/><Relationship Id="rId106" Type="http://schemas.openxmlformats.org/officeDocument/2006/relationships/slide" Target="slides/slide54.xml"/><Relationship Id="rId114" Type="http://schemas.openxmlformats.org/officeDocument/2006/relationships/slide" Target="slides/slide62.xml"/><Relationship Id="rId119" Type="http://schemas.openxmlformats.org/officeDocument/2006/relationships/slide" Target="slides/slide67.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8.xml"/><Relationship Id="rId65" Type="http://schemas.openxmlformats.org/officeDocument/2006/relationships/slide" Target="slides/slide13.xml"/><Relationship Id="rId73" Type="http://schemas.openxmlformats.org/officeDocument/2006/relationships/slide" Target="slides/slide21.xml"/><Relationship Id="rId78" Type="http://schemas.openxmlformats.org/officeDocument/2006/relationships/slide" Target="slides/slide26.xml"/><Relationship Id="rId81" Type="http://schemas.openxmlformats.org/officeDocument/2006/relationships/slide" Target="slides/slide29.xml"/><Relationship Id="rId86" Type="http://schemas.openxmlformats.org/officeDocument/2006/relationships/slide" Target="slides/slide34.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7.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04" Type="http://schemas.openxmlformats.org/officeDocument/2006/relationships/slide" Target="slides/slide52.xml"/><Relationship Id="rId120" Type="http://schemas.openxmlformats.org/officeDocument/2006/relationships/slide" Target="slides/slide68.xml"/><Relationship Id="rId125" Type="http://schemas.openxmlformats.org/officeDocument/2006/relationships/slide" Target="slides/slide73.xml"/><Relationship Id="rId7" Type="http://schemas.openxmlformats.org/officeDocument/2006/relationships/slideMaster" Target="slideMasters/slideMaster7.xml"/><Relationship Id="rId71" Type="http://schemas.openxmlformats.org/officeDocument/2006/relationships/slide" Target="slides/slide19.xml"/><Relationship Id="rId92" Type="http://schemas.openxmlformats.org/officeDocument/2006/relationships/slide" Target="slides/slide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15" Type="http://schemas.openxmlformats.org/officeDocument/2006/relationships/slide" Target="slides/slide63.xml"/><Relationship Id="rId131" Type="http://schemas.openxmlformats.org/officeDocument/2006/relationships/theme" Target="theme/theme1.xml"/><Relationship Id="rId61" Type="http://schemas.openxmlformats.org/officeDocument/2006/relationships/slide" Target="slides/slide9.xml"/><Relationship Id="rId82"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News Gothic M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News Gothic MT"/>
              </a:defRPr>
            </a:lvl1pPr>
          </a:lstStyle>
          <a:p>
            <a:pPr>
              <a:defRPr/>
            </a:pPr>
            <a:fld id="{9C08D07C-11E9-9C4E-81B5-B4A9EA4A31BF}" type="datetimeFigureOut">
              <a:rPr lang="en-US" smtClean="0"/>
              <a:pPr>
                <a:defRPr/>
              </a:pPr>
              <a:t>5/14/2014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News Gothic M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News Gothic MT"/>
              </a:defRPr>
            </a:lvl1pPr>
          </a:lstStyle>
          <a:p>
            <a:pPr>
              <a:defRPr/>
            </a:pPr>
            <a:fld id="{828930DD-0524-454D-B667-C1E172120003}" type="slidenum">
              <a:rPr lang="en-US" smtClean="0"/>
              <a:pPr>
                <a:defRPr/>
              </a:pPr>
              <a:t>‹#›</a:t>
            </a:fld>
            <a:endParaRPr lang="en-US" dirty="0"/>
          </a:p>
        </p:txBody>
      </p:sp>
    </p:spTree>
    <p:extLst>
      <p:ext uri="{BB962C8B-B14F-4D97-AF65-F5344CB8AC3E}">
        <p14:creationId xmlns:p14="http://schemas.microsoft.com/office/powerpoint/2010/main" val="3414936184"/>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en.wikipedia.org/wiki/Comparison_of_Canadian_and_American_economies#cite_note-11" TargetMode="External"/><Relationship Id="rId3" Type="http://schemas.openxmlformats.org/officeDocument/2006/relationships/hyperlink" Target="http://en.wikipedia.org/wiki/GDP" TargetMode="External"/><Relationship Id="rId7" Type="http://schemas.openxmlformats.org/officeDocument/2006/relationships/hyperlink" Target="http://en.wikipedia.org/wiki/Comparison_of_Canadian_and_American_economies#cite_note-10"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n.wikipedia.org/wiki/Wikipedia:Manual_of_Style/Dates_and_numbers#Precise_language" TargetMode="External"/><Relationship Id="rId5" Type="http://schemas.openxmlformats.org/officeDocument/2006/relationships/hyperlink" Target="http://en.wikipedia.org/wiki/Comparison_of_Canadian_and_American_economies#cite_note-9" TargetMode="External"/><Relationship Id="rId4" Type="http://schemas.openxmlformats.org/officeDocument/2006/relationships/hyperlink" Target="http://en.wikipedia.org/wiki/Comparison_of_Canadian_and_American_economies#cite_note-8"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investopedia.com/terms/p/property_rights.asp"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investopedia.com/articles/economics/10/pitfalls-financial-regulation.asp"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www.doingbusiness.org/data/exploreeconomies/afghanistan#protecting-investors" TargetMode="External"/><Relationship Id="rId3" Type="http://schemas.openxmlformats.org/officeDocument/2006/relationships/hyperlink" Target="http://www.doingbusiness.org/data/exploreeconomies/afghanistan#starting-a-business" TargetMode="External"/><Relationship Id="rId7" Type="http://schemas.openxmlformats.org/officeDocument/2006/relationships/hyperlink" Target="http://www.doingbusiness.org/data/exploreeconomies/afghanistan#getting-credit" TargetMode="External"/><Relationship Id="rId12" Type="http://schemas.openxmlformats.org/officeDocument/2006/relationships/hyperlink" Target="http://www.doingbusiness.org/data/exploreeconomies/afghanistan#resolving-insolvency"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doingbusiness.org/data/exploreeconomies/afghanistan#registering-property" TargetMode="External"/><Relationship Id="rId11" Type="http://schemas.openxmlformats.org/officeDocument/2006/relationships/hyperlink" Target="http://www.doingbusiness.org/data/exploreeconomies/afghanistan#enforcing-contracts" TargetMode="External"/><Relationship Id="rId5" Type="http://schemas.openxmlformats.org/officeDocument/2006/relationships/hyperlink" Target="http://www.doingbusiness.org/data/exploreeconomies/afghanistan#getting-electricity" TargetMode="External"/><Relationship Id="rId10" Type="http://schemas.openxmlformats.org/officeDocument/2006/relationships/hyperlink" Target="http://www.doingbusiness.org/data/exploreeconomies/afghanistan#trading-across-borders" TargetMode="External"/><Relationship Id="rId4" Type="http://schemas.openxmlformats.org/officeDocument/2006/relationships/hyperlink" Target="http://www.doingbusiness.org/data/exploreeconomies/afghanistan#dealing-with-construction-permits" TargetMode="External"/><Relationship Id="rId9" Type="http://schemas.openxmlformats.org/officeDocument/2006/relationships/hyperlink" Target="http://www.doingbusiness.org/data/exploreeconomies/afghanistan#paying-taxe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huffingtonpost.com/2013/09/04/crazy-cab-law_n_3860964.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cnn.com/2012/06/29/us/new-law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Economic freedom on one foot</a:t>
            </a:r>
            <a:endParaRPr lang="en-US" dirty="0">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13068E84-2915-B94C-A940-51CF0FF48A63}" type="slidenum">
              <a:rPr lang="en-US" sz="1200">
                <a:latin typeface="News Gothic MT"/>
              </a:rPr>
              <a:pPr eaLnBrk="1" hangingPunct="1"/>
              <a:t>1</a:t>
            </a:fld>
            <a:endParaRPr lang="en-US" sz="1200" dirty="0">
              <a:latin typeface="News Gothic MT"/>
            </a:endParaRPr>
          </a:p>
        </p:txBody>
      </p:sp>
    </p:spTree>
    <p:extLst>
      <p:ext uri="{BB962C8B-B14F-4D97-AF65-F5344CB8AC3E}">
        <p14:creationId xmlns:p14="http://schemas.microsoft.com/office/powerpoint/2010/main" val="1248086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News Gothic MT"/>
                <a:cs typeface="News Gothic MT"/>
                <a:sym typeface="Arial" charset="0"/>
              </a:rPr>
              <a:t>The </a:t>
            </a:r>
            <a:r>
              <a:rPr lang="en-US" dirty="0">
                <a:latin typeface="News Gothic MT"/>
                <a:cs typeface="News Gothic MT"/>
                <a:sym typeface="Arial" charset="0"/>
              </a:rPr>
              <a:t>Economic Freedom of the World Map visually displays complex relationships within the EFW Index. </a:t>
            </a:r>
            <a:endParaRPr lang="en-US" dirty="0" smtClean="0">
              <a:latin typeface="News Gothic MT"/>
              <a:cs typeface="News Gothic MT"/>
              <a:sym typeface="Arial" charset="0"/>
            </a:endParaRPr>
          </a:p>
        </p:txBody>
      </p:sp>
      <p:sp>
        <p:nvSpPr>
          <p:cNvPr id="147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AD8B8A22-E48F-9F48-AD0C-D4B52E29E794}" type="slidenum">
              <a:rPr lang="en-US" sz="1200">
                <a:latin typeface="News Gothic MT"/>
              </a:rPr>
              <a:pPr eaLnBrk="1" hangingPunct="1"/>
              <a:t>11</a:t>
            </a:fld>
            <a:endParaRPr lang="en-US" sz="1200" dirty="0">
              <a:latin typeface="News Gothic MT"/>
            </a:endParaRPr>
          </a:p>
        </p:txBody>
      </p:sp>
    </p:spTree>
    <p:extLst>
      <p:ext uri="{BB962C8B-B14F-4D97-AF65-F5344CB8AC3E}">
        <p14:creationId xmlns:p14="http://schemas.microsoft.com/office/powerpoint/2010/main" val="4031384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Distribute</a:t>
            </a:r>
            <a:r>
              <a:rPr lang="en-US" baseline="0" dirty="0" smtClean="0">
                <a:latin typeface="Calibri" charset="0"/>
              </a:rPr>
              <a:t> Handout 2-1 </a:t>
            </a:r>
          </a:p>
          <a:p>
            <a:pPr>
              <a:spcBef>
                <a:spcPct val="0"/>
              </a:spcBef>
            </a:pPr>
            <a:endParaRPr lang="en-US" baseline="0" dirty="0" smtClean="0">
              <a:latin typeface="Calibri" charset="0"/>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C47D25C5-7185-3D46-83ED-A58F0D374BD3}" type="slidenum">
              <a:rPr lang="en-US" sz="1200">
                <a:latin typeface="News Gothic MT"/>
              </a:rPr>
              <a:pPr eaLnBrk="1" hangingPunct="1"/>
              <a:t>12</a:t>
            </a:fld>
            <a:endParaRPr lang="en-US" sz="1200" dirty="0">
              <a:latin typeface="News Gothic MT"/>
            </a:endParaRPr>
          </a:p>
        </p:txBody>
      </p:sp>
    </p:spTree>
    <p:extLst>
      <p:ext uri="{BB962C8B-B14F-4D97-AF65-F5344CB8AC3E}">
        <p14:creationId xmlns:p14="http://schemas.microsoft.com/office/powerpoint/2010/main" val="1457125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82588" algn="l" eaLnBrk="1" hangingPunct="1">
              <a:lnSpc>
                <a:spcPct val="130000"/>
              </a:lnSpc>
              <a:spcBef>
                <a:spcPts val="600"/>
              </a:spcBef>
              <a:tabLst>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Lst>
              <a:defRPr/>
            </a:pPr>
            <a:r>
              <a:rPr lang="en-US" sz="1200" dirty="0" smtClean="0">
                <a:solidFill>
                  <a:srgbClr val="3F3F3F"/>
                </a:solidFill>
                <a:latin typeface="Arial"/>
                <a:cs typeface="Arial"/>
                <a:sym typeface="Arial Bold" charset="0"/>
              </a:rPr>
              <a:t>1. Economic Freedom of the World</a:t>
            </a:r>
            <a:endParaRPr lang="en-US" sz="1200" dirty="0" smtClean="0">
              <a:solidFill>
                <a:srgbClr val="3F3F3F"/>
              </a:solidFill>
              <a:latin typeface="Arial"/>
              <a:ea typeface="ヒラギノ角ゴ ProN W6" charset="0"/>
              <a:cs typeface="Arial"/>
              <a:sym typeface="Arial Bold" charset="0"/>
            </a:endParaRPr>
          </a:p>
          <a:p>
            <a:pPr marL="382588" algn="l" eaLnBrk="1" hangingPunct="1">
              <a:lnSpc>
                <a:spcPct val="130000"/>
              </a:lnSpc>
              <a:spcBef>
                <a:spcPts val="600"/>
              </a:spcBef>
              <a:tabLst>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Lst>
              <a:defRPr/>
            </a:pPr>
            <a:r>
              <a:rPr lang="en-US" sz="1200" dirty="0" smtClean="0">
                <a:solidFill>
                  <a:srgbClr val="3F3F3F"/>
                </a:solidFill>
                <a:latin typeface="Arial"/>
                <a:cs typeface="Arial"/>
                <a:sym typeface="Arial Bold" charset="0"/>
              </a:rPr>
              <a:t>2</a:t>
            </a:r>
            <a:r>
              <a:rPr lang="en-US" sz="1200" dirty="0" smtClean="0">
                <a:solidFill>
                  <a:srgbClr val="3F3F3F"/>
                </a:solidFill>
                <a:latin typeface="Arial"/>
                <a:cs typeface="Arial"/>
                <a:sym typeface="Arial" charset="0"/>
              </a:rPr>
              <a:t>. </a:t>
            </a:r>
            <a:r>
              <a:rPr lang="en-US" sz="1200" dirty="0" smtClean="0">
                <a:solidFill>
                  <a:srgbClr val="3F3F3F"/>
                </a:solidFill>
                <a:latin typeface="Arial"/>
                <a:cs typeface="Arial"/>
                <a:sym typeface="Arial Bold" charset="0"/>
              </a:rPr>
              <a:t>Economic freedom means that people are free to trade </a:t>
            </a:r>
          </a:p>
          <a:p>
            <a:pPr marL="382588" algn="l" eaLnBrk="1" hangingPunct="1">
              <a:lnSpc>
                <a:spcPct val="130000"/>
              </a:lnSpc>
              <a:spcBef>
                <a:spcPts val="600"/>
              </a:spcBef>
              <a:tabLst>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Lst>
              <a:defRPr/>
            </a:pPr>
            <a:r>
              <a:rPr lang="en-US" sz="1200" dirty="0" smtClean="0">
                <a:solidFill>
                  <a:srgbClr val="3F3F3F"/>
                </a:solidFill>
                <a:latin typeface="Arial"/>
                <a:cs typeface="Arial"/>
                <a:sym typeface="Arial Bold" charset="0"/>
              </a:rPr>
              <a:t>    with others, compete in markets, buy what they want, </a:t>
            </a:r>
          </a:p>
          <a:p>
            <a:pPr marL="382588" algn="l" eaLnBrk="1" hangingPunct="1">
              <a:lnSpc>
                <a:spcPct val="130000"/>
              </a:lnSpc>
              <a:spcBef>
                <a:spcPts val="600"/>
              </a:spcBef>
              <a:tabLst>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Lst>
              <a:defRPr/>
            </a:pPr>
            <a:r>
              <a:rPr lang="en-US" sz="1200" dirty="0" smtClean="0">
                <a:solidFill>
                  <a:srgbClr val="3F3F3F"/>
                </a:solidFill>
                <a:latin typeface="Arial"/>
                <a:cs typeface="Arial"/>
                <a:sym typeface="Arial Bold" charset="0"/>
              </a:rPr>
              <a:t>    earn a living in a job they choose, keep what they earn, </a:t>
            </a:r>
          </a:p>
          <a:p>
            <a:pPr marL="382588" algn="l" eaLnBrk="1" hangingPunct="1">
              <a:lnSpc>
                <a:spcPct val="130000"/>
              </a:lnSpc>
              <a:spcBef>
                <a:spcPts val="600"/>
              </a:spcBef>
              <a:tabLst>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Lst>
              <a:defRPr/>
            </a:pPr>
            <a:r>
              <a:rPr lang="en-US" sz="1200" dirty="0" smtClean="0">
                <a:solidFill>
                  <a:srgbClr val="3F3F3F"/>
                </a:solidFill>
                <a:latin typeface="Arial"/>
                <a:cs typeface="Arial"/>
                <a:sym typeface="Arial Bold" charset="0"/>
              </a:rPr>
              <a:t>    and own things privately.</a:t>
            </a:r>
            <a:endParaRPr lang="en-US" sz="1200" dirty="0" smtClean="0">
              <a:solidFill>
                <a:srgbClr val="3F3F3F"/>
              </a:solidFill>
              <a:latin typeface="Arial"/>
              <a:ea typeface="ヒラギノ角ゴ ProN W6" charset="0"/>
              <a:cs typeface="Arial"/>
              <a:sym typeface="Arial Bold" charset="0"/>
            </a:endParaRPr>
          </a:p>
          <a:p>
            <a:pPr marL="382588" marR="0" indent="0" algn="l" defTabSz="457200" rtl="0" eaLnBrk="1" fontAlgn="base" latinLnBrk="0" hangingPunct="1">
              <a:lnSpc>
                <a:spcPct val="130000"/>
              </a:lnSpc>
              <a:spcBef>
                <a:spcPts val="600"/>
              </a:spcBef>
              <a:spcAft>
                <a:spcPct val="0"/>
              </a:spcAft>
              <a:buClrTx/>
              <a:buSzTx/>
              <a:buFontTx/>
              <a:buNone/>
              <a:tabLst>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Lst>
              <a:defRPr/>
            </a:pPr>
            <a:r>
              <a:rPr lang="en-US" sz="1200" dirty="0" smtClean="0">
                <a:solidFill>
                  <a:srgbClr val="3F3F3F"/>
                </a:solidFill>
                <a:latin typeface="Arial"/>
                <a:cs typeface="Arial"/>
                <a:sym typeface="Arial Bold" charset="0"/>
              </a:rPr>
              <a:t>3. Blue     4. Green      5. Yellow and orange   6. Red</a:t>
            </a:r>
            <a:endParaRPr lang="en-US" sz="1200" dirty="0" smtClean="0">
              <a:solidFill>
                <a:srgbClr val="3F3F3F"/>
              </a:solidFill>
              <a:latin typeface="Arial"/>
              <a:ea typeface="ヒラギノ角ゴ ProN W6" charset="0"/>
              <a:cs typeface="Arial"/>
              <a:sym typeface="Arial Bold" charset="0"/>
            </a:endParaRPr>
          </a:p>
          <a:p>
            <a:pPr marL="382588" algn="l" eaLnBrk="1" hangingPunct="1">
              <a:lnSpc>
                <a:spcPct val="130000"/>
              </a:lnSpc>
              <a:spcBef>
                <a:spcPts val="600"/>
              </a:spcBef>
              <a:tabLst>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 pos="8382000" algn="l"/>
                <a:tab pos="9182100" algn="l"/>
              </a:tabLst>
              <a:defRPr/>
            </a:pPr>
            <a:endParaRPr lang="en-US" dirty="0">
              <a:latin typeface="Calibri" charset="0"/>
            </a:endParaRPr>
          </a:p>
        </p:txBody>
      </p:sp>
      <p:sp>
        <p:nvSpPr>
          <p:cNvPr id="149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81234053-E41E-0644-A38E-837106D472C9}" type="slidenum">
              <a:rPr lang="en-US" sz="1200">
                <a:latin typeface="News Gothic MT"/>
              </a:rPr>
              <a:pPr eaLnBrk="1" hangingPunct="1"/>
              <a:t>13</a:t>
            </a:fld>
            <a:endParaRPr lang="en-US" sz="1200" dirty="0">
              <a:latin typeface="News Gothic MT"/>
            </a:endParaRPr>
          </a:p>
        </p:txBody>
      </p:sp>
    </p:spTree>
    <p:extLst>
      <p:ext uri="{BB962C8B-B14F-4D97-AF65-F5344CB8AC3E}">
        <p14:creationId xmlns:p14="http://schemas.microsoft.com/office/powerpoint/2010/main" val="4152932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2588" marR="0" indent="0" algn="l" defTabSz="457200" rtl="0" eaLnBrk="1" fontAlgn="base" latinLnBrk="0" hangingPunct="1">
              <a:lnSpc>
                <a:spcPct val="130000"/>
              </a:lnSpc>
              <a:spcBef>
                <a:spcPts val="600"/>
              </a:spcBef>
              <a:spcAft>
                <a:spcPct val="0"/>
              </a:spcAft>
              <a:buClrTx/>
              <a:buSzTx/>
              <a:buFontTx/>
              <a:buNone/>
              <a:tabLst>
                <a:tab pos="8382000" algn="l"/>
                <a:tab pos="9182100" algn="l"/>
              </a:tabLst>
              <a:defRPr/>
            </a:pPr>
            <a:r>
              <a:rPr lang="en-US" sz="1200" dirty="0" smtClean="0">
                <a:solidFill>
                  <a:srgbClr val="3F3F3F"/>
                </a:solidFill>
                <a:latin typeface="Arial"/>
                <a:cs typeface="Arial"/>
                <a:sym typeface="Arial Bold" charset="0"/>
              </a:rPr>
              <a:t>7. Light-blue</a:t>
            </a:r>
            <a:endParaRPr lang="en-US" sz="1200" dirty="0" smtClean="0">
              <a:solidFill>
                <a:srgbClr val="3F3F3F"/>
              </a:solidFill>
              <a:latin typeface="Arial"/>
              <a:ea typeface="ヒラギノ角ゴ ProN W6" charset="0"/>
              <a:cs typeface="Arial"/>
              <a:sym typeface="Arial Bold" charset="0"/>
            </a:endParaRPr>
          </a:p>
          <a:p>
            <a:pPr marL="382588" marR="0" indent="0" algn="l" defTabSz="457200" rtl="0" eaLnBrk="1" fontAlgn="base" latinLnBrk="0" hangingPunct="1">
              <a:lnSpc>
                <a:spcPct val="130000"/>
              </a:lnSpc>
              <a:spcBef>
                <a:spcPts val="600"/>
              </a:spcBef>
              <a:spcAft>
                <a:spcPct val="0"/>
              </a:spcAft>
              <a:buClrTx/>
              <a:buSzTx/>
              <a:buFontTx/>
              <a:buNone/>
              <a:tabLst>
                <a:tab pos="8382000" algn="l"/>
                <a:tab pos="9182100" algn="l"/>
              </a:tabLst>
              <a:defRPr/>
            </a:pPr>
            <a:r>
              <a:rPr lang="en-US" sz="1200" dirty="0" smtClean="0">
                <a:solidFill>
                  <a:srgbClr val="3F3F3F"/>
                </a:solidFill>
                <a:latin typeface="Arial"/>
                <a:cs typeface="Arial"/>
                <a:sym typeface="Arial Bold" charset="0"/>
              </a:rPr>
              <a:t>8. Grey</a:t>
            </a:r>
          </a:p>
          <a:p>
            <a:pPr marL="382588" algn="l" eaLnBrk="1" hangingPunct="1">
              <a:lnSpc>
                <a:spcPct val="130000"/>
              </a:lnSpc>
              <a:spcBef>
                <a:spcPts val="600"/>
              </a:spcBef>
              <a:tabLst>
                <a:tab pos="8382000" algn="l"/>
                <a:tab pos="9182100" algn="l"/>
              </a:tabLst>
            </a:pPr>
            <a:r>
              <a:rPr lang="en-US" sz="1200" dirty="0" smtClean="0">
                <a:solidFill>
                  <a:srgbClr val="2F2F2F"/>
                </a:solidFill>
                <a:latin typeface="Arial" charset="0"/>
                <a:ea typeface="ヒラギノ明朝 ProN W3" charset="0"/>
                <a:cs typeface="Arial" charset="0"/>
                <a:sym typeface="Arial Bold" charset="0"/>
              </a:rPr>
              <a:t>9. They are more likely to be mostly or relatively </a:t>
            </a:r>
            <a:r>
              <a:rPr lang="en-US" sz="1200" dirty="0" err="1" smtClean="0">
                <a:solidFill>
                  <a:srgbClr val="2F2F2F"/>
                </a:solidFill>
                <a:latin typeface="Arial" charset="0"/>
                <a:ea typeface="ヒラギノ明朝 ProN W3" charset="0"/>
                <a:cs typeface="Arial" charset="0"/>
                <a:sym typeface="Arial Bold" charset="0"/>
              </a:rPr>
              <a:t>unfree</a:t>
            </a:r>
            <a:r>
              <a:rPr lang="en-US" sz="1200" dirty="0" smtClean="0">
                <a:solidFill>
                  <a:srgbClr val="2F2F2F"/>
                </a:solidFill>
                <a:latin typeface="Arial" charset="0"/>
                <a:ea typeface="ヒラギノ明朝 ProN W3" charset="0"/>
                <a:cs typeface="Arial" charset="0"/>
                <a:sym typeface="Arial Bold" charset="0"/>
              </a:rPr>
              <a:t>. The fact that they are unmeasured means their governments refused to provide the data or did not keep accurate data. Economically </a:t>
            </a:r>
            <a:r>
              <a:rPr lang="en-US" sz="1200" dirty="0" err="1" smtClean="0">
                <a:solidFill>
                  <a:srgbClr val="2F2F2F"/>
                </a:solidFill>
                <a:latin typeface="Arial" charset="0"/>
                <a:ea typeface="ヒラギノ明朝 ProN W3" charset="0"/>
                <a:cs typeface="Arial" charset="0"/>
                <a:sym typeface="Arial Bold" charset="0"/>
              </a:rPr>
              <a:t>unfree</a:t>
            </a:r>
            <a:r>
              <a:rPr lang="en-US" sz="1200" dirty="0" smtClean="0">
                <a:solidFill>
                  <a:srgbClr val="2F2F2F"/>
                </a:solidFill>
                <a:latin typeface="Arial" charset="0"/>
                <a:ea typeface="ヒラギノ明朝 ProN W3" charset="0"/>
                <a:cs typeface="Arial" charset="0"/>
                <a:sym typeface="Arial Bold" charset="0"/>
              </a:rPr>
              <a:t> nations are not as open as economically free nations</a:t>
            </a:r>
          </a:p>
          <a:p>
            <a:pPr marL="382588" algn="l" eaLnBrk="1" hangingPunct="1">
              <a:lnSpc>
                <a:spcPct val="130000"/>
              </a:lnSpc>
              <a:spcBef>
                <a:spcPts val="600"/>
              </a:spcBef>
              <a:tabLst>
                <a:tab pos="8382000" algn="l"/>
                <a:tab pos="9182100" algn="l"/>
              </a:tabLst>
            </a:pPr>
            <a:r>
              <a:rPr lang="en-US" sz="1200" u="sng" dirty="0" smtClean="0">
                <a:solidFill>
                  <a:srgbClr val="FFFF00"/>
                </a:solidFill>
                <a:latin typeface="Arial" charset="0"/>
                <a:ea typeface="ヒラギノ明朝 ProN W3" charset="0"/>
                <a:cs typeface="Arial" charset="0"/>
                <a:sym typeface="Arial Bold" charset="0"/>
              </a:rPr>
              <a:t>10.</a:t>
            </a:r>
            <a:r>
              <a:rPr lang="en-US" sz="1200" u="sng" dirty="0" smtClean="0">
                <a:solidFill>
                  <a:srgbClr val="FFFF00"/>
                </a:solidFill>
                <a:latin typeface="Arial" charset="0"/>
                <a:ea typeface="ヒラギノ明朝 ProN W3" charset="0"/>
                <a:cs typeface="Arial" charset="0"/>
                <a:sym typeface="Arial" charset="0"/>
              </a:rPr>
              <a:t> </a:t>
            </a:r>
            <a:r>
              <a:rPr lang="en-US" sz="1200" u="sng" dirty="0" smtClean="0">
                <a:solidFill>
                  <a:srgbClr val="FFFF00"/>
                </a:solidFill>
                <a:latin typeface="Arial" charset="0"/>
                <a:ea typeface="ヒラギノ明朝 ProN W3" charset="0"/>
                <a:cs typeface="Arial" charset="0"/>
                <a:sym typeface="Arial Bold" charset="0"/>
              </a:rPr>
              <a:t>Canada</a:t>
            </a:r>
            <a:r>
              <a:rPr lang="ja-JP" altLang="en-US" sz="1200" u="sng" dirty="0" smtClean="0">
                <a:solidFill>
                  <a:srgbClr val="FFFF00"/>
                </a:solidFill>
                <a:latin typeface="Arial" charset="0"/>
                <a:ea typeface="ヒラギノ明朝 ProN W3" charset="0"/>
                <a:cs typeface="Arial" charset="0"/>
                <a:sym typeface="Arial Bold" charset="0"/>
              </a:rPr>
              <a:t>’</a:t>
            </a:r>
            <a:r>
              <a:rPr lang="en-US" altLang="ja-JP" sz="1200" u="sng" dirty="0" smtClean="0">
                <a:solidFill>
                  <a:srgbClr val="FFFF00"/>
                </a:solidFill>
                <a:latin typeface="Arial" charset="0"/>
                <a:ea typeface="ヒラギノ明朝 ProN W3" charset="0"/>
                <a:cs typeface="Arial" charset="0"/>
                <a:sym typeface="Arial Bold" charset="0"/>
              </a:rPr>
              <a:t>s economic freedom rating is 7.81 (7.93). The U.S. is 7.60 (7.73).   </a:t>
            </a:r>
          </a:p>
          <a:p>
            <a:pPr marL="382588" algn="l" eaLnBrk="1" hangingPunct="1">
              <a:lnSpc>
                <a:spcPct val="130000"/>
              </a:lnSpc>
              <a:spcBef>
                <a:spcPts val="600"/>
              </a:spcBef>
              <a:tabLst>
                <a:tab pos="8382000" algn="l"/>
                <a:tab pos="9182100" algn="l"/>
              </a:tabLst>
            </a:pPr>
            <a:r>
              <a:rPr lang="en-US" sz="1200" u="sng" dirty="0" smtClean="0">
                <a:solidFill>
                  <a:srgbClr val="FFFF00"/>
                </a:solidFill>
                <a:latin typeface="Arial" charset="0"/>
                <a:ea typeface="ヒラギノ明朝 ProN W3" charset="0"/>
                <a:cs typeface="Arial" charset="0"/>
                <a:sym typeface="Arial Bold" charset="0"/>
              </a:rPr>
              <a:t>      Canada is ranked 6</a:t>
            </a:r>
            <a:r>
              <a:rPr lang="en-US" sz="1200" u="sng" baseline="30000" dirty="0" smtClean="0">
                <a:solidFill>
                  <a:srgbClr val="FFFF00"/>
                </a:solidFill>
                <a:latin typeface="Arial" charset="0"/>
                <a:ea typeface="ヒラギノ明朝 ProN W3" charset="0"/>
                <a:cs typeface="Arial" charset="0"/>
                <a:sym typeface="Arial Bold" charset="0"/>
              </a:rPr>
              <a:t>th</a:t>
            </a:r>
            <a:r>
              <a:rPr lang="en-US" sz="1200" u="sng" baseline="0" dirty="0" smtClean="0">
                <a:solidFill>
                  <a:srgbClr val="FFFF00"/>
                </a:solidFill>
                <a:latin typeface="Arial" charset="0"/>
                <a:ea typeface="ヒラギノ明朝 ProN W3" charset="0"/>
                <a:cs typeface="Arial" charset="0"/>
                <a:sym typeface="Arial Bold" charset="0"/>
              </a:rPr>
              <a:t> in 09 </a:t>
            </a:r>
            <a:r>
              <a:rPr lang="en-US" sz="1200" u="sng" dirty="0" smtClean="0">
                <a:solidFill>
                  <a:srgbClr val="FFFF00"/>
                </a:solidFill>
                <a:latin typeface="Arial" charset="0"/>
                <a:ea typeface="ヒラギノ明朝 ProN W3" charset="0"/>
                <a:cs typeface="Arial" charset="0"/>
                <a:sym typeface="Arial Bold" charset="0"/>
              </a:rPr>
              <a:t> (8</a:t>
            </a:r>
            <a:r>
              <a:rPr lang="en-US" sz="1200" u="sng" baseline="30000" dirty="0" smtClean="0">
                <a:solidFill>
                  <a:srgbClr val="FFFF00"/>
                </a:solidFill>
                <a:latin typeface="Arial" charset="0"/>
                <a:ea typeface="ヒラギノ明朝 ProN W3" charset="0"/>
                <a:cs typeface="Arial" charset="0"/>
                <a:sym typeface="Arial Bold" charset="0"/>
              </a:rPr>
              <a:t>th</a:t>
            </a:r>
            <a:r>
              <a:rPr lang="en-US" sz="1200" u="sng" dirty="0" smtClean="0">
                <a:solidFill>
                  <a:srgbClr val="FFFF00"/>
                </a:solidFill>
                <a:latin typeface="Arial" charset="0"/>
                <a:ea typeface="ヒラギノ明朝 ProN W3" charset="0"/>
                <a:cs typeface="Arial" charset="0"/>
                <a:sym typeface="Arial Bold" charset="0"/>
              </a:rPr>
              <a:t> in 2011); the U.S .is ranked 10</a:t>
            </a:r>
            <a:r>
              <a:rPr lang="en-US" sz="1200" u="sng" baseline="30000" dirty="0" smtClean="0">
                <a:solidFill>
                  <a:srgbClr val="FFFF00"/>
                </a:solidFill>
                <a:latin typeface="Arial" charset="0"/>
                <a:ea typeface="ヒラギノ明朝 ProN W3" charset="0"/>
                <a:cs typeface="Arial" charset="0"/>
                <a:sym typeface="Arial Bold" charset="0"/>
              </a:rPr>
              <a:t>th</a:t>
            </a:r>
            <a:r>
              <a:rPr lang="en-US" sz="1200" u="sng" dirty="0" smtClean="0">
                <a:solidFill>
                  <a:srgbClr val="FFFF00"/>
                </a:solidFill>
                <a:latin typeface="Arial" charset="0"/>
                <a:ea typeface="ヒラギノ明朝 ProN W3" charset="0"/>
                <a:cs typeface="Arial" charset="0"/>
                <a:sym typeface="Arial Bold" charset="0"/>
              </a:rPr>
              <a:t> in 09 (17</a:t>
            </a:r>
            <a:r>
              <a:rPr lang="en-US" sz="1200" u="sng" baseline="30000" dirty="0" smtClean="0">
                <a:solidFill>
                  <a:srgbClr val="FFFF00"/>
                </a:solidFill>
                <a:latin typeface="Arial" charset="0"/>
                <a:ea typeface="ヒラギノ明朝 ProN W3" charset="0"/>
                <a:cs typeface="Arial" charset="0"/>
                <a:sym typeface="Arial Bold" charset="0"/>
              </a:rPr>
              <a:t>th</a:t>
            </a:r>
            <a:r>
              <a:rPr lang="en-US" sz="1200" u="sng" dirty="0" smtClean="0">
                <a:solidFill>
                  <a:srgbClr val="FFFF00"/>
                </a:solidFill>
                <a:latin typeface="Arial" charset="0"/>
                <a:ea typeface="ヒラギノ明朝 ProN W3" charset="0"/>
                <a:cs typeface="Arial" charset="0"/>
                <a:sym typeface="Arial Bold" charset="0"/>
              </a:rPr>
              <a:t> in 2011).</a:t>
            </a:r>
            <a:endParaRPr lang="en-US" sz="1200" u="sng" dirty="0" smtClean="0">
              <a:solidFill>
                <a:srgbClr val="FFFF00"/>
              </a:solidFill>
              <a:latin typeface="Arial" charset="0"/>
              <a:ea typeface="Arial" charset="0"/>
              <a:cs typeface="Arial" charset="0"/>
              <a:sym typeface="Arial Bold" charset="0"/>
            </a:endParaRPr>
          </a:p>
          <a:p>
            <a:pPr marL="382588" algn="l" eaLnBrk="1" hangingPunct="1">
              <a:lnSpc>
                <a:spcPct val="130000"/>
              </a:lnSpc>
              <a:spcBef>
                <a:spcPts val="600"/>
              </a:spcBef>
              <a:tabLst>
                <a:tab pos="8382000" algn="l"/>
                <a:tab pos="9182100" algn="l"/>
              </a:tabLst>
            </a:pPr>
            <a:r>
              <a:rPr lang="en-US" sz="1200" dirty="0" smtClean="0">
                <a:solidFill>
                  <a:srgbClr val="2F2F2F"/>
                </a:solidFill>
                <a:latin typeface="Arial" charset="0"/>
                <a:ea typeface="Arial" charset="0"/>
                <a:cs typeface="Arial" charset="0"/>
                <a:sym typeface="Arial Bold" charset="0"/>
              </a:rPr>
              <a:t>11. Five countries have more economic freedom than Canada.</a:t>
            </a:r>
            <a:endParaRPr lang="en-US" sz="1200" dirty="0" smtClean="0">
              <a:solidFill>
                <a:srgbClr val="2F2F2F"/>
              </a:solidFill>
              <a:latin typeface="Arial" charset="0"/>
              <a:ea typeface="ヒラギノ明朝 ProN W3" charset="0"/>
              <a:cs typeface="Arial" charset="0"/>
              <a:sym typeface="Arial Bold" charset="0"/>
            </a:endParaRPr>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14</a:t>
            </a:fld>
            <a:endParaRPr lang="en-US"/>
          </a:p>
        </p:txBody>
      </p:sp>
    </p:spTree>
    <p:extLst>
      <p:ext uri="{BB962C8B-B14F-4D97-AF65-F5344CB8AC3E}">
        <p14:creationId xmlns:p14="http://schemas.microsoft.com/office/powerpoint/2010/main" val="74579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2588" algn="l" eaLnBrk="1" hangingPunct="1">
              <a:lnSpc>
                <a:spcPct val="130000"/>
              </a:lnSpc>
              <a:spcBef>
                <a:spcPts val="600"/>
              </a:spcBef>
              <a:tabLst>
                <a:tab pos="8382000" algn="l"/>
                <a:tab pos="9182100" algn="l"/>
              </a:tabLst>
            </a:pPr>
            <a:r>
              <a:rPr lang="en-US" sz="1200" dirty="0" smtClean="0">
                <a:solidFill>
                  <a:srgbClr val="2F2F2F"/>
                </a:solidFill>
                <a:latin typeface="Arial" charset="0"/>
                <a:ea typeface="ヒラギノ明朝 ProN W3" charset="0"/>
                <a:cs typeface="Arial" charset="0"/>
                <a:sym typeface="Arial Bold" charset="0"/>
              </a:rPr>
              <a:t>12. Chile</a:t>
            </a:r>
          </a:p>
          <a:p>
            <a:pPr marL="382588" algn="l" eaLnBrk="1" hangingPunct="1">
              <a:lnSpc>
                <a:spcPct val="130000"/>
              </a:lnSpc>
              <a:spcBef>
                <a:spcPts val="600"/>
              </a:spcBef>
              <a:tabLst>
                <a:tab pos="8382000" algn="l"/>
                <a:tab pos="9182100" algn="l"/>
              </a:tabLst>
            </a:pPr>
            <a:r>
              <a:rPr lang="en-US" sz="1200" dirty="0" smtClean="0">
                <a:solidFill>
                  <a:srgbClr val="2F2F2F"/>
                </a:solidFill>
                <a:latin typeface="Arial" charset="0"/>
                <a:ea typeface="ヒラギノ明朝 ProN W3" charset="0"/>
                <a:cs typeface="Arial" charset="0"/>
                <a:sym typeface="Arial Bold" charset="0"/>
              </a:rPr>
              <a:t>13. China (they switched</a:t>
            </a:r>
            <a:r>
              <a:rPr lang="en-US" sz="1200" baseline="0" dirty="0" smtClean="0">
                <a:solidFill>
                  <a:srgbClr val="2F2F2F"/>
                </a:solidFill>
                <a:latin typeface="Arial" charset="0"/>
                <a:ea typeface="ヒラギノ明朝 ProN W3" charset="0"/>
                <a:cs typeface="Arial" charset="0"/>
                <a:sym typeface="Arial Bold" charset="0"/>
              </a:rPr>
              <a:t> in 2011!!)</a:t>
            </a:r>
            <a:endParaRPr lang="en-US" sz="1200" dirty="0" smtClean="0">
              <a:solidFill>
                <a:srgbClr val="FFFF66"/>
              </a:solidFill>
              <a:latin typeface="Arial" charset="0"/>
              <a:ea typeface="ヒラギノ明朝 ProN W3" charset="0"/>
              <a:cs typeface="Arial" charset="0"/>
              <a:sym typeface="Arial Bold" charset="0"/>
            </a:endParaRPr>
          </a:p>
          <a:p>
            <a:pPr marL="382588" algn="l" eaLnBrk="1" hangingPunct="1">
              <a:lnSpc>
                <a:spcPct val="130000"/>
              </a:lnSpc>
              <a:spcBef>
                <a:spcPts val="600"/>
              </a:spcBef>
              <a:tabLst>
                <a:tab pos="8382000" algn="l"/>
                <a:tab pos="9182100" algn="l"/>
              </a:tabLst>
            </a:pPr>
            <a:r>
              <a:rPr lang="en-US" sz="1200" dirty="0" smtClean="0">
                <a:solidFill>
                  <a:srgbClr val="2F2F2F"/>
                </a:solidFill>
                <a:latin typeface="Arial" charset="0"/>
                <a:ea typeface="ヒラギノ明朝 ProN W3" charset="0"/>
                <a:cs typeface="Arial" charset="0"/>
                <a:sym typeface="Arial Bold" charset="0"/>
              </a:rPr>
              <a:t>14. Europe (with about 18 </a:t>
            </a:r>
            <a:r>
              <a:rPr lang="ja-JP" altLang="en-US" sz="1200" dirty="0" smtClean="0">
                <a:solidFill>
                  <a:srgbClr val="2F2F2F"/>
                </a:solidFill>
                <a:latin typeface="Arial" charset="0"/>
                <a:ea typeface="ヒラギノ明朝 ProN W3" charset="0"/>
                <a:cs typeface="Arial" charset="0"/>
                <a:sym typeface="Arial Bold" charset="0"/>
              </a:rPr>
              <a:t>“</a:t>
            </a:r>
            <a:r>
              <a:rPr lang="en-US" altLang="ja-JP" sz="1200" dirty="0" smtClean="0">
                <a:solidFill>
                  <a:srgbClr val="2F2F2F"/>
                </a:solidFill>
                <a:latin typeface="Arial" charset="0"/>
                <a:ea typeface="ヒラギノ明朝 ProN W3" charset="0"/>
                <a:cs typeface="Arial" charset="0"/>
                <a:sym typeface="Arial Bold" charset="0"/>
              </a:rPr>
              <a:t>mostly free</a:t>
            </a:r>
            <a:r>
              <a:rPr lang="ja-JP" altLang="en-US" sz="1200" dirty="0" smtClean="0">
                <a:solidFill>
                  <a:srgbClr val="2F2F2F"/>
                </a:solidFill>
                <a:latin typeface="Arial" charset="0"/>
                <a:ea typeface="ヒラギノ明朝 ProN W3" charset="0"/>
                <a:cs typeface="Arial" charset="0"/>
                <a:sym typeface="Arial Bold" charset="0"/>
              </a:rPr>
              <a:t>”</a:t>
            </a:r>
            <a:r>
              <a:rPr lang="en-US" altLang="ja-JP" sz="1200" dirty="0" smtClean="0">
                <a:solidFill>
                  <a:srgbClr val="2F2F2F"/>
                </a:solidFill>
                <a:latin typeface="Arial" charset="0"/>
                <a:ea typeface="ヒラギノ明朝 ProN W3" charset="0"/>
                <a:cs typeface="Arial" charset="0"/>
                <a:sym typeface="Arial Bold" charset="0"/>
              </a:rPr>
              <a:t> countries – 17 in 2011).</a:t>
            </a:r>
          </a:p>
          <a:p>
            <a:endParaRPr lang="en-US" dirty="0" smtClean="0"/>
          </a:p>
          <a:p>
            <a:pPr marL="382588" eaLnBrk="1" hangingPunct="1">
              <a:lnSpc>
                <a:spcPct val="80000"/>
              </a:lnSpc>
              <a:tabLst>
                <a:tab pos="863600" algn="l"/>
                <a:tab pos="863600" algn="l"/>
                <a:tab pos="863600" algn="l"/>
                <a:tab pos="863600" algn="l"/>
                <a:tab pos="863600" algn="l"/>
              </a:tabLst>
              <a:defRPr/>
            </a:pPr>
            <a:r>
              <a:rPr lang="en-US" sz="1200" dirty="0" smtClean="0">
                <a:latin typeface="Arial"/>
                <a:cs typeface="Arial"/>
                <a:sym typeface="Arial Bold" charset="0"/>
              </a:rPr>
              <a:t>15. </a:t>
            </a:r>
            <a:r>
              <a:rPr lang="en-US" sz="1200" dirty="0" smtClean="0">
                <a:solidFill>
                  <a:srgbClr val="000000"/>
                </a:solidFill>
                <a:latin typeface="Arial"/>
                <a:cs typeface="Arial"/>
                <a:sym typeface="Arial Bold" charset="0"/>
              </a:rPr>
              <a:t>Africa (with about 19 </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mostly </a:t>
            </a:r>
            <a:r>
              <a:rPr lang="en-US" sz="1200" dirty="0" err="1" smtClean="0">
                <a:solidFill>
                  <a:srgbClr val="000000"/>
                </a:solidFill>
                <a:latin typeface="Arial"/>
                <a:cs typeface="Arial"/>
                <a:sym typeface="Arial Bold" charset="0"/>
              </a:rPr>
              <a:t>unfree</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 countries plus several </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unmeasured</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 countries which means they are more likely to be </a:t>
            </a:r>
            <a:r>
              <a:rPr lang="en-US" sz="1200" dirty="0" err="1" smtClean="0">
                <a:solidFill>
                  <a:srgbClr val="000000"/>
                </a:solidFill>
                <a:latin typeface="Arial"/>
                <a:cs typeface="Arial"/>
                <a:sym typeface="Arial Bold" charset="0"/>
              </a:rPr>
              <a:t>unfree</a:t>
            </a:r>
            <a:r>
              <a:rPr lang="en-US" sz="1200" dirty="0" smtClean="0">
                <a:solidFill>
                  <a:srgbClr val="000000"/>
                </a:solidFill>
                <a:latin typeface="Arial"/>
                <a:cs typeface="Arial"/>
                <a:sym typeface="Arial Bold" charset="0"/>
              </a:rPr>
              <a:t> – 25 in the 2011</a:t>
            </a:r>
            <a:r>
              <a:rPr lang="en-US" sz="1200" baseline="0" dirty="0" smtClean="0">
                <a:solidFill>
                  <a:srgbClr val="000000"/>
                </a:solidFill>
                <a:latin typeface="Arial"/>
                <a:cs typeface="Arial"/>
                <a:sym typeface="Arial Bold" charset="0"/>
              </a:rPr>
              <a:t> index!</a:t>
            </a:r>
            <a:r>
              <a:rPr lang="en-US" sz="1200" dirty="0" smtClean="0">
                <a:solidFill>
                  <a:srgbClr val="000000"/>
                </a:solidFill>
                <a:latin typeface="Arial"/>
                <a:cs typeface="Arial"/>
                <a:sym typeface="Arial Bold" charset="0"/>
              </a:rPr>
              <a:t>).</a:t>
            </a:r>
            <a:endParaRPr lang="en-US" sz="1200" dirty="0" smtClean="0">
              <a:solidFill>
                <a:srgbClr val="000000"/>
              </a:solidFill>
              <a:latin typeface="Arial"/>
              <a:ea typeface="ヒラギノ角ゴ ProN W6" charset="0"/>
              <a:cs typeface="Arial"/>
              <a:sym typeface="Arial Bold" charset="0"/>
            </a:endParaRPr>
          </a:p>
          <a:p>
            <a:pPr marL="382588" eaLnBrk="1" hangingPunct="1">
              <a:lnSpc>
                <a:spcPct val="80000"/>
              </a:lnSpc>
              <a:tabLst>
                <a:tab pos="863600" algn="l"/>
                <a:tab pos="863600" algn="l"/>
                <a:tab pos="863600" algn="l"/>
                <a:tab pos="863600" algn="l"/>
                <a:tab pos="863600" algn="l"/>
              </a:tabLst>
              <a:defRPr/>
            </a:pPr>
            <a:endParaRPr lang="en-US" sz="1200" dirty="0" smtClean="0">
              <a:solidFill>
                <a:srgbClr val="FFFF66"/>
              </a:solidFill>
              <a:latin typeface="Arial"/>
              <a:ea typeface="ヒラギノ角ゴ ProN W6" charset="0"/>
              <a:cs typeface="Arial"/>
              <a:sym typeface="Arial Bold" charset="0"/>
            </a:endParaRPr>
          </a:p>
          <a:p>
            <a:pPr marL="382588" eaLnBrk="1" hangingPunct="1">
              <a:lnSpc>
                <a:spcPct val="80000"/>
              </a:lnSpc>
              <a:tabLst>
                <a:tab pos="863600" algn="l"/>
                <a:tab pos="863600" algn="l"/>
                <a:tab pos="863600" algn="l"/>
                <a:tab pos="863600" algn="l"/>
                <a:tab pos="863600" algn="l"/>
              </a:tabLst>
              <a:defRPr/>
            </a:pPr>
            <a:r>
              <a:rPr lang="en-US" sz="1200" dirty="0" smtClean="0">
                <a:latin typeface="Arial"/>
                <a:cs typeface="Arial"/>
                <a:sym typeface="Arial Bold" charset="0"/>
              </a:rPr>
              <a:t>16. </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Mostly free</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 countries: 79.4 years compared to 60.7 years in </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mostly </a:t>
            </a:r>
            <a:r>
              <a:rPr lang="en-US" sz="1200" dirty="0" err="1" smtClean="0">
                <a:solidFill>
                  <a:srgbClr val="000000"/>
                </a:solidFill>
                <a:latin typeface="Arial"/>
                <a:cs typeface="Arial"/>
                <a:sym typeface="Arial Bold" charset="0"/>
              </a:rPr>
              <a:t>unfree</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 countries.</a:t>
            </a:r>
            <a:endParaRPr lang="en-US" sz="1200" dirty="0" smtClean="0">
              <a:solidFill>
                <a:srgbClr val="000000"/>
              </a:solidFill>
              <a:latin typeface="Arial"/>
              <a:ea typeface="ヒラギノ角ゴ ProN W6" charset="0"/>
              <a:cs typeface="Arial"/>
              <a:sym typeface="Arial Bold" charset="0"/>
            </a:endParaRPr>
          </a:p>
          <a:p>
            <a:pPr marL="382588" eaLnBrk="1" hangingPunct="1">
              <a:lnSpc>
                <a:spcPct val="80000"/>
              </a:lnSpc>
              <a:tabLst>
                <a:tab pos="863600" algn="l"/>
                <a:tab pos="863600" algn="l"/>
                <a:tab pos="863600" algn="l"/>
                <a:tab pos="863600" algn="l"/>
                <a:tab pos="863600" algn="l"/>
              </a:tabLst>
              <a:defRPr/>
            </a:pPr>
            <a:endParaRPr lang="en-US" sz="1200" dirty="0" smtClean="0">
              <a:solidFill>
                <a:srgbClr val="FFFF66"/>
              </a:solidFill>
              <a:latin typeface="Arial"/>
              <a:ea typeface="ヒラギノ角ゴ ProN W6" charset="0"/>
              <a:cs typeface="Arial"/>
              <a:sym typeface="Arial Bold" charset="0"/>
            </a:endParaRPr>
          </a:p>
          <a:p>
            <a:pPr marL="382588" eaLnBrk="1" hangingPunct="1">
              <a:lnSpc>
                <a:spcPct val="80000"/>
              </a:lnSpc>
              <a:tabLst>
                <a:tab pos="863600" algn="l"/>
                <a:tab pos="863600" algn="l"/>
                <a:tab pos="863600" algn="l"/>
                <a:tab pos="863600" algn="l"/>
                <a:tab pos="863600" algn="l"/>
              </a:tabLst>
              <a:defRPr/>
            </a:pPr>
            <a:r>
              <a:rPr lang="en-US" sz="1200" dirty="0" smtClean="0">
                <a:latin typeface="Arial"/>
                <a:cs typeface="Arial"/>
                <a:sym typeface="Arial Bold" charset="0"/>
              </a:rPr>
              <a:t>17. </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Mostly free</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 countries: Annual per capita GDP of US$31,501 compared to US$4,545 in </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mostly </a:t>
            </a:r>
            <a:r>
              <a:rPr lang="en-US" sz="1200" dirty="0" err="1" smtClean="0">
                <a:solidFill>
                  <a:srgbClr val="000000"/>
                </a:solidFill>
                <a:latin typeface="Arial"/>
                <a:cs typeface="Arial"/>
                <a:sym typeface="Arial Bold" charset="0"/>
              </a:rPr>
              <a:t>unfree</a:t>
            </a:r>
            <a:r>
              <a:rPr lang="ja-JP" altLang="en-US" sz="1200" dirty="0" smtClean="0">
                <a:solidFill>
                  <a:srgbClr val="000000"/>
                </a:solidFill>
                <a:latin typeface="Arial"/>
                <a:cs typeface="Arial"/>
                <a:sym typeface="Arial Bold" charset="0"/>
              </a:rPr>
              <a:t>’</a:t>
            </a:r>
            <a:r>
              <a:rPr lang="en-US" sz="1200" dirty="0" smtClean="0">
                <a:solidFill>
                  <a:srgbClr val="000000"/>
                </a:solidFill>
                <a:latin typeface="Arial"/>
                <a:cs typeface="Arial"/>
                <a:sym typeface="Arial Bold" charset="0"/>
              </a:rPr>
              <a:t> countries.</a:t>
            </a:r>
            <a:r>
              <a:rPr lang="ja-JP" altLang="en-US" sz="1200" dirty="0" smtClean="0">
                <a:solidFill>
                  <a:srgbClr val="000000"/>
                </a:solidFill>
                <a:latin typeface="Arial"/>
                <a:cs typeface="Arial"/>
                <a:sym typeface="Arial Bold" charset="0"/>
              </a:rPr>
              <a:t>”</a:t>
            </a:r>
            <a:endParaRPr lang="en-US" sz="1200" dirty="0" smtClean="0">
              <a:solidFill>
                <a:srgbClr val="000000"/>
              </a:solidFill>
              <a:latin typeface="Arial"/>
              <a:ea typeface="ヒラギノ角ゴ ProN W6" charset="0"/>
              <a:cs typeface="Arial"/>
              <a:sym typeface="Arial Bold"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15</a:t>
            </a:fld>
            <a:endParaRPr lang="en-US"/>
          </a:p>
        </p:txBody>
      </p:sp>
    </p:spTree>
    <p:extLst>
      <p:ext uri="{BB962C8B-B14F-4D97-AF65-F5344CB8AC3E}">
        <p14:creationId xmlns:p14="http://schemas.microsoft.com/office/powerpoint/2010/main" val="2808779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382588" eaLnBrk="1" hangingPunct="1">
              <a:lnSpc>
                <a:spcPct val="80000"/>
              </a:lnSpc>
              <a:tabLst>
                <a:tab pos="863600" algn="l"/>
              </a:tabLst>
            </a:pPr>
            <a:r>
              <a:rPr lang="en-US" sz="1200" dirty="0" smtClean="0">
                <a:latin typeface="Arial" charset="0"/>
                <a:ea typeface="ヒラギノ明朝 ProN W3" charset="0"/>
                <a:cs typeface="Arial" charset="0"/>
                <a:sym typeface="Arial Bold" charset="0"/>
              </a:rPr>
              <a:t>18. </a:t>
            </a:r>
            <a:r>
              <a:rPr lang="ja-JP" altLang="en-US" sz="1200" dirty="0" smtClean="0">
                <a:solidFill>
                  <a:srgbClr val="000000"/>
                </a:solidFill>
                <a:latin typeface="Arial" charset="0"/>
                <a:ea typeface="ヒラギノ明朝 ProN W3" charset="0"/>
                <a:cs typeface="Arial" charset="0"/>
                <a:sym typeface="Arial Bold" charset="0"/>
              </a:rPr>
              <a:t>“</a:t>
            </a:r>
            <a:r>
              <a:rPr lang="en-US" altLang="ja-JP" sz="1200" dirty="0" smtClean="0">
                <a:solidFill>
                  <a:srgbClr val="000000"/>
                </a:solidFill>
                <a:latin typeface="Arial" charset="0"/>
                <a:ea typeface="ヒラギノ明朝 ProN W3" charset="0"/>
                <a:cs typeface="Arial" charset="0"/>
                <a:sym typeface="Arial Bold" charset="0"/>
              </a:rPr>
              <a:t>Mostly free</a:t>
            </a:r>
            <a:r>
              <a:rPr lang="en-US" sz="1200" dirty="0" smtClean="0">
                <a:solidFill>
                  <a:srgbClr val="000000"/>
                </a:solidFill>
                <a:latin typeface="Arial" charset="0"/>
                <a:ea typeface="ヒラギノ明朝 ProN W3" charset="0"/>
                <a:cs typeface="Arial" charset="0"/>
                <a:sym typeface="Arial Bold" charset="0"/>
              </a:rPr>
              <a:t>”</a:t>
            </a:r>
            <a:r>
              <a:rPr lang="en-US" altLang="ja-JP" sz="1200" dirty="0" smtClean="0">
                <a:solidFill>
                  <a:srgbClr val="000000"/>
                </a:solidFill>
                <a:latin typeface="Arial" charset="0"/>
                <a:ea typeface="ヒラギノ明朝 ProN W3" charset="0"/>
                <a:cs typeface="Arial" charset="0"/>
                <a:sym typeface="Arial Bold" charset="0"/>
              </a:rPr>
              <a:t> countries: For the period from 1990 to 2009, the annual growth rate in per capita GDP was 3.07 percent compared to 1.18 in </a:t>
            </a:r>
            <a:r>
              <a:rPr lang="ja-JP" altLang="en-US" sz="1200" dirty="0" smtClean="0">
                <a:solidFill>
                  <a:srgbClr val="000000"/>
                </a:solidFill>
                <a:latin typeface="Arial" charset="0"/>
                <a:ea typeface="ヒラギノ明朝 ProN W3" charset="0"/>
                <a:cs typeface="Arial" charset="0"/>
                <a:sym typeface="Arial Bold" charset="0"/>
              </a:rPr>
              <a:t>‘</a:t>
            </a:r>
            <a:r>
              <a:rPr lang="en-US" altLang="ja-JP" sz="1200" dirty="0" smtClean="0">
                <a:solidFill>
                  <a:srgbClr val="000000"/>
                </a:solidFill>
                <a:latin typeface="Arial" charset="0"/>
                <a:ea typeface="ヒラギノ明朝 ProN W3" charset="0"/>
                <a:cs typeface="Arial" charset="0"/>
                <a:sym typeface="Arial Bold" charset="0"/>
              </a:rPr>
              <a:t>mostly </a:t>
            </a:r>
            <a:r>
              <a:rPr lang="en-US" altLang="ja-JP" sz="1200" dirty="0" err="1" smtClean="0">
                <a:solidFill>
                  <a:srgbClr val="000000"/>
                </a:solidFill>
                <a:latin typeface="Arial" charset="0"/>
                <a:ea typeface="ヒラギノ明朝 ProN W3" charset="0"/>
                <a:cs typeface="Arial" charset="0"/>
                <a:sym typeface="Arial Bold" charset="0"/>
              </a:rPr>
              <a:t>unfree</a:t>
            </a:r>
            <a:r>
              <a:rPr lang="ja-JP" altLang="en-US" sz="1200" dirty="0" smtClean="0">
                <a:solidFill>
                  <a:srgbClr val="000000"/>
                </a:solidFill>
                <a:latin typeface="Arial" charset="0"/>
                <a:ea typeface="ヒラギノ明朝 ProN W3" charset="0"/>
                <a:cs typeface="Arial" charset="0"/>
                <a:sym typeface="Arial Bold" charset="0"/>
              </a:rPr>
              <a:t>’</a:t>
            </a:r>
            <a:r>
              <a:rPr lang="en-US" altLang="ja-JP" sz="1200" dirty="0" smtClean="0">
                <a:solidFill>
                  <a:srgbClr val="000000"/>
                </a:solidFill>
                <a:latin typeface="Arial" charset="0"/>
                <a:ea typeface="ヒラギノ明朝 ProN W3" charset="0"/>
                <a:cs typeface="Arial" charset="0"/>
                <a:sym typeface="Arial Bold" charset="0"/>
              </a:rPr>
              <a:t> countries.</a:t>
            </a:r>
            <a:r>
              <a:rPr lang="ja-JP" altLang="en-US" sz="1200" dirty="0" smtClean="0">
                <a:solidFill>
                  <a:srgbClr val="000000"/>
                </a:solidFill>
                <a:latin typeface="Arial" charset="0"/>
                <a:ea typeface="ヒラギノ明朝 ProN W3" charset="0"/>
                <a:cs typeface="Arial" charset="0"/>
                <a:sym typeface="Arial Bold" charset="0"/>
              </a:rPr>
              <a:t>”</a:t>
            </a:r>
            <a:r>
              <a:rPr lang="en-US" altLang="ja-JP" sz="1200" dirty="0" smtClean="0">
                <a:solidFill>
                  <a:srgbClr val="FFFF66"/>
                </a:solidFill>
                <a:latin typeface="Arial" charset="0"/>
                <a:ea typeface="Arial" charset="0"/>
                <a:cs typeface="Arial" charset="0"/>
                <a:sym typeface="Arial Bold" charset="0"/>
              </a:rPr>
              <a:t/>
            </a:r>
            <a:br>
              <a:rPr lang="en-US" altLang="ja-JP" sz="1200" dirty="0" smtClean="0">
                <a:solidFill>
                  <a:srgbClr val="FFFF66"/>
                </a:solidFill>
                <a:latin typeface="Arial" charset="0"/>
                <a:ea typeface="Arial" charset="0"/>
                <a:cs typeface="Arial" charset="0"/>
                <a:sym typeface="Arial Bold" charset="0"/>
              </a:rPr>
            </a:br>
            <a:endParaRPr lang="en-US" altLang="ja-JP" sz="1200" dirty="0" smtClean="0">
              <a:solidFill>
                <a:srgbClr val="FFFF66"/>
              </a:solidFill>
              <a:latin typeface="Arial" charset="0"/>
              <a:ea typeface="Arial" charset="0"/>
              <a:cs typeface="Arial" charset="0"/>
              <a:sym typeface="Arial Bold" charset="0"/>
            </a:endParaRPr>
          </a:p>
          <a:p>
            <a:pPr marL="382588" eaLnBrk="1" hangingPunct="1">
              <a:lnSpc>
                <a:spcPct val="80000"/>
              </a:lnSpc>
              <a:tabLst>
                <a:tab pos="863600" algn="l"/>
              </a:tabLst>
            </a:pPr>
            <a:r>
              <a:rPr lang="en-US" sz="1200" dirty="0" smtClean="0">
                <a:latin typeface="Arial" charset="0"/>
                <a:ea typeface="ヒラギノ明朝 ProN W3" charset="0"/>
                <a:cs typeface="Arial" charset="0"/>
                <a:sym typeface="Arial Bold" charset="0"/>
              </a:rPr>
              <a:t>19. </a:t>
            </a:r>
            <a:r>
              <a:rPr lang="ja-JP" altLang="en-US" sz="1200" dirty="0" smtClean="0">
                <a:solidFill>
                  <a:srgbClr val="000000"/>
                </a:solidFill>
                <a:latin typeface="Arial" charset="0"/>
                <a:ea typeface="ヒラギノ明朝 ProN W3" charset="0"/>
                <a:cs typeface="Arial" charset="0"/>
                <a:sym typeface="Arial Bold" charset="0"/>
              </a:rPr>
              <a:t>“</a:t>
            </a:r>
            <a:r>
              <a:rPr lang="en-US" altLang="ja-JP" sz="1200" dirty="0" smtClean="0">
                <a:solidFill>
                  <a:srgbClr val="000000"/>
                </a:solidFill>
                <a:latin typeface="Arial" charset="0"/>
                <a:ea typeface="ヒラギノ明朝 ProN W3" charset="0"/>
                <a:cs typeface="Arial" charset="0"/>
                <a:sym typeface="Arial Bold" charset="0"/>
              </a:rPr>
              <a:t>Mostly free</a:t>
            </a:r>
            <a:r>
              <a:rPr lang="ja-JP" altLang="en-US" sz="1200" dirty="0" smtClean="0">
                <a:solidFill>
                  <a:srgbClr val="000000"/>
                </a:solidFill>
                <a:latin typeface="Arial" charset="0"/>
                <a:ea typeface="ヒラギノ明朝 ProN W3" charset="0"/>
                <a:cs typeface="Arial" charset="0"/>
                <a:sym typeface="Arial Bold" charset="0"/>
              </a:rPr>
              <a:t>”</a:t>
            </a:r>
            <a:r>
              <a:rPr lang="en-US" altLang="ja-JP" sz="1200" dirty="0" smtClean="0">
                <a:solidFill>
                  <a:srgbClr val="000000"/>
                </a:solidFill>
                <a:latin typeface="Arial" charset="0"/>
                <a:ea typeface="ヒラギノ明朝 ProN W3" charset="0"/>
                <a:cs typeface="Arial" charset="0"/>
                <a:sym typeface="Arial Bold" charset="0"/>
              </a:rPr>
              <a:t> countries (In this graph the lower number is the better number).</a:t>
            </a:r>
          </a:p>
          <a:p>
            <a:pPr marL="382588" eaLnBrk="1" hangingPunct="1">
              <a:lnSpc>
                <a:spcPct val="80000"/>
              </a:lnSpc>
              <a:tabLst>
                <a:tab pos="863600" algn="l"/>
              </a:tabLst>
            </a:pPr>
            <a:endParaRPr lang="en-US" sz="1200" dirty="0" smtClean="0">
              <a:solidFill>
                <a:srgbClr val="FFFF66"/>
              </a:solidFill>
              <a:latin typeface="Arial" charset="0"/>
              <a:ea typeface="ヒラギノ明朝 ProN W3" charset="0"/>
              <a:cs typeface="Arial" charset="0"/>
              <a:sym typeface="Arial Bold" charset="0"/>
            </a:endParaRPr>
          </a:p>
          <a:p>
            <a:pPr marL="382588" eaLnBrk="1" hangingPunct="1">
              <a:lnSpc>
                <a:spcPct val="80000"/>
              </a:lnSpc>
              <a:tabLst>
                <a:tab pos="863600" algn="l"/>
              </a:tabLst>
            </a:pPr>
            <a:r>
              <a:rPr lang="en-US" sz="1200" dirty="0" smtClean="0">
                <a:latin typeface="Arial" charset="0"/>
                <a:ea typeface="ヒラギノ明朝 ProN W3" charset="0"/>
                <a:cs typeface="Arial" charset="0"/>
                <a:sym typeface="Arial Bold" charset="0"/>
              </a:rPr>
              <a:t>20. </a:t>
            </a:r>
            <a:r>
              <a:rPr lang="en-US" sz="1200" dirty="0" smtClean="0">
                <a:solidFill>
                  <a:srgbClr val="000000"/>
                </a:solidFill>
                <a:latin typeface="Arial" charset="0"/>
                <a:ea typeface="ヒラギノ明朝 ProN W3" charset="0"/>
                <a:cs typeface="Arial" charset="0"/>
                <a:sym typeface="Arial Bold" charset="0"/>
              </a:rPr>
              <a:t>The map indicates the degree to which economic freedom is present in different countries. At a glance, a person can see how economically free a country is compared to other countries.</a:t>
            </a: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16</a:t>
            </a:fld>
            <a:endParaRPr lang="en-US"/>
          </a:p>
        </p:txBody>
      </p:sp>
    </p:spTree>
    <p:extLst>
      <p:ext uri="{BB962C8B-B14F-4D97-AF65-F5344CB8AC3E}">
        <p14:creationId xmlns:p14="http://schemas.microsoft.com/office/powerpoint/2010/main" val="1178630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latin typeface="News Gothic MT"/>
                <a:cs typeface="News Gothic MT"/>
                <a:sym typeface="Arial" charset="0"/>
              </a:rPr>
              <a:t>The index is important because it clearly shows how nations can improve the well-being of their citizens. Nations that are economically free outperform nations that are not economically free in such indicators of economic well-being as average income per person, average economic growth rate per person and life expectancy. The index and map make it clear what a nation</a:t>
            </a:r>
            <a:r>
              <a:rPr lang="ja-JP" altLang="en-US" dirty="0" smtClean="0">
                <a:latin typeface="News Gothic MT"/>
                <a:cs typeface="News Gothic MT"/>
                <a:sym typeface="Arial" charset="0"/>
              </a:rPr>
              <a:t>’</a:t>
            </a:r>
            <a:r>
              <a:rPr lang="en-US" altLang="ja-JP" dirty="0" smtClean="0">
                <a:latin typeface="News Gothic MT"/>
                <a:cs typeface="News Gothic MT"/>
                <a:sym typeface="Arial" charset="0"/>
              </a:rPr>
              <a:t>s level of economic freedom is and which policies a nation should follow to improve the lives of its citizens. The average economic freedom score rose from 5.53 (out of 10) to 6.74 in 2007, but fell back to 6.67 in 2008 and to 6.64 in 2009. The 2011 Annual Report uses data from 2009</a:t>
            </a:r>
            <a:endParaRPr lang="en-US" altLang="ja-JP" dirty="0" smtClean="0">
              <a:latin typeface="News Gothic MT"/>
              <a:ea typeface="ヒラギノ角ゴ ProN W3" charset="0"/>
              <a:cs typeface="ヒラギノ角ゴ ProN W3" charset="0"/>
              <a:sym typeface="Arial" charset="0"/>
            </a:endParaRPr>
          </a:p>
          <a:p>
            <a:pPr>
              <a:spcBef>
                <a:spcPct val="0"/>
              </a:spcBef>
            </a:pP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17</a:t>
            </a:fld>
            <a:endParaRPr lang="en-US"/>
          </a:p>
        </p:txBody>
      </p:sp>
    </p:spTree>
    <p:extLst>
      <p:ext uri="{BB962C8B-B14F-4D97-AF65-F5344CB8AC3E}">
        <p14:creationId xmlns:p14="http://schemas.microsoft.com/office/powerpoint/2010/main" val="414432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Economic freedom creates wealth and improves standard of living, not the other way around.</a:t>
            </a:r>
            <a:endParaRPr lang="en-US" dirty="0">
              <a:latin typeface="Calibri" charset="0"/>
            </a:endParaRPr>
          </a:p>
        </p:txBody>
      </p:sp>
      <p:sp>
        <p:nvSpPr>
          <p:cNvPr id="151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3BD8E3FA-8490-BE4B-ADEE-4CD491943CBD}" type="slidenum">
              <a:rPr lang="en-US" sz="1200">
                <a:latin typeface="News Gothic MT"/>
              </a:rPr>
              <a:pPr eaLnBrk="1" hangingPunct="1"/>
              <a:t>18</a:t>
            </a:fld>
            <a:endParaRPr lang="en-US" sz="1200" dirty="0">
              <a:latin typeface="News Gothic MT"/>
            </a:endParaRPr>
          </a:p>
        </p:txBody>
      </p:sp>
    </p:spTree>
    <p:extLst>
      <p:ext uri="{BB962C8B-B14F-4D97-AF65-F5344CB8AC3E}">
        <p14:creationId xmlns:p14="http://schemas.microsoft.com/office/powerpoint/2010/main" val="1308216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88" indent="0" eaLnBrk="1" hangingPunct="1">
              <a:buClr>
                <a:srgbClr val="FF0000"/>
              </a:buClr>
              <a:buSzPct val="100000"/>
              <a:tabLst>
                <a:tab pos="863600" algn="l"/>
                <a:tab pos="863600" algn="l"/>
              </a:tabLst>
              <a:defRPr/>
            </a:pPr>
            <a:r>
              <a:rPr lang="en-US" dirty="0" smtClean="0">
                <a:latin typeface="News Gothic MT"/>
                <a:cs typeface="News Gothic MT"/>
                <a:sym typeface="Arial" charset="0"/>
              </a:rPr>
              <a:t>Define Economic Freedom</a:t>
            </a:r>
          </a:p>
          <a:p>
            <a:pPr marL="39688" indent="0" eaLnBrk="1" hangingPunct="1">
              <a:buClr>
                <a:srgbClr val="FF0000"/>
              </a:buClr>
              <a:buSzPct val="100000"/>
              <a:tabLst>
                <a:tab pos="863600" algn="l"/>
                <a:tab pos="863600" algn="l"/>
              </a:tabLst>
              <a:defRPr/>
            </a:pPr>
            <a:endParaRPr lang="en-US" dirty="0" smtClean="0">
              <a:latin typeface="News Gothic MT"/>
              <a:ea typeface="ヒラギノ角ゴ ProN W3" charset="0"/>
              <a:cs typeface="ヒラギノ角ゴ ProN W3" charset="0"/>
              <a:sym typeface="Arial" charset="0"/>
            </a:endParaRPr>
          </a:p>
          <a:p>
            <a:pPr marL="39688" indent="0" eaLnBrk="1" hangingPunct="1">
              <a:buClr>
                <a:srgbClr val="FF0000"/>
              </a:buClr>
              <a:buSzPct val="100000"/>
              <a:tabLst>
                <a:tab pos="863600" algn="l"/>
                <a:tab pos="863600" algn="l"/>
              </a:tabLst>
              <a:defRPr/>
            </a:pPr>
            <a:r>
              <a:rPr lang="en-US" dirty="0" smtClean="0">
                <a:latin typeface="News Gothic MT"/>
                <a:cs typeface="News Gothic MT"/>
                <a:sym typeface="Arial" charset="0"/>
              </a:rPr>
              <a:t>Illustrate the correlation between </a:t>
            </a:r>
          </a:p>
          <a:p>
            <a:pPr marL="39688" indent="0" eaLnBrk="1" hangingPunct="1">
              <a:buClr>
                <a:srgbClr val="FF0000"/>
              </a:buClr>
              <a:buSzPct val="100000"/>
              <a:tabLst>
                <a:tab pos="863600" algn="l"/>
                <a:tab pos="863600" algn="l"/>
              </a:tabLst>
              <a:defRPr/>
            </a:pPr>
            <a:r>
              <a:rPr lang="en-US" dirty="0" smtClean="0">
                <a:latin typeface="News Gothic MT"/>
                <a:cs typeface="News Gothic MT"/>
                <a:sym typeface="Arial" charset="0"/>
              </a:rPr>
              <a:t>     economic freedom and prosperity</a:t>
            </a:r>
            <a:endParaRPr lang="en-US" dirty="0" smtClean="0">
              <a:latin typeface="News Gothic MT"/>
              <a:ea typeface="ヒラギノ角ゴ ProN W3" charset="0"/>
              <a:cs typeface="ヒラギノ角ゴ ProN W3" charset="0"/>
              <a:sym typeface="Arial" charset="0"/>
            </a:endParaRPr>
          </a:p>
          <a:p>
            <a:pPr fontAlgn="auto">
              <a:spcBef>
                <a:spcPts val="0"/>
              </a:spcBef>
              <a:spcAft>
                <a:spcPts val="0"/>
              </a:spcAft>
              <a:defRPr/>
            </a:pPr>
            <a:endParaRPr lang="en-US" sz="1200" kern="1200" dirty="0" smtClean="0">
              <a:solidFill>
                <a:schemeClr val="tx1"/>
              </a:solidFill>
              <a:latin typeface="News Gothic MT"/>
              <a:ea typeface="ＭＳ Ｐゴシック" charset="0"/>
              <a:cs typeface="News Gothic MT"/>
              <a:sym typeface="Arial" charset="0"/>
            </a:endParaRPr>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19</a:t>
            </a:fld>
            <a:endParaRPr lang="en-US"/>
          </a:p>
        </p:txBody>
      </p:sp>
    </p:spTree>
    <p:extLst>
      <p:ext uri="{BB962C8B-B14F-4D97-AF65-F5344CB8AC3E}">
        <p14:creationId xmlns:p14="http://schemas.microsoft.com/office/powerpoint/2010/main" val="509935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www.youtube.com</a:t>
            </a:r>
            <a:r>
              <a:rPr lang="en-US" dirty="0" smtClean="0"/>
              <a:t>/</a:t>
            </a:r>
            <a:r>
              <a:rPr lang="en-US" dirty="0" err="1" smtClean="0"/>
              <a:t>watch?v</a:t>
            </a:r>
            <a:r>
              <a:rPr lang="en-US" dirty="0" smtClean="0"/>
              <a:t>=v1U1Jzdghjk  Stop at 1:53</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20</a:t>
            </a:fld>
            <a:endParaRPr lang="en-US"/>
          </a:p>
        </p:txBody>
      </p:sp>
    </p:spTree>
    <p:extLst>
      <p:ext uri="{BB962C8B-B14F-4D97-AF65-F5344CB8AC3E}">
        <p14:creationId xmlns:p14="http://schemas.microsoft.com/office/powerpoint/2010/main" val="351788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2</a:t>
            </a:fld>
            <a:endParaRPr lang="en-US" dirty="0"/>
          </a:p>
        </p:txBody>
      </p:sp>
    </p:spTree>
    <p:extLst>
      <p:ext uri="{BB962C8B-B14F-4D97-AF65-F5344CB8AC3E}">
        <p14:creationId xmlns:p14="http://schemas.microsoft.com/office/powerpoint/2010/main" val="2280115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News Gothic MT"/>
                <a:cs typeface="News Gothic MT"/>
                <a:sym typeface="Arial" charset="0"/>
              </a:rPr>
              <a:t>Read Handout 3.1</a:t>
            </a:r>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smtClean="0"/>
          </a:p>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t>http://</a:t>
            </a:r>
            <a:r>
              <a:rPr lang="en-US" dirty="0" err="1" smtClean="0"/>
              <a:t>www.cato.org</a:t>
            </a:r>
            <a:r>
              <a:rPr lang="en-US" dirty="0" smtClean="0"/>
              <a:t>/policy-report/mayjune-2012/we-can-cut-government-</a:t>
            </a:r>
            <a:r>
              <a:rPr lang="en-US" dirty="0" err="1" smtClean="0"/>
              <a:t>canada</a:t>
            </a:r>
            <a:r>
              <a:rPr lang="en-US" dirty="0" smtClean="0"/>
              <a:t>-did </a:t>
            </a:r>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smtClean="0">
              <a:latin typeface="News Gothic MT"/>
              <a:cs typeface="News Gothic MT"/>
              <a:sym typeface="Arial" charset="0"/>
            </a:endParaRPr>
          </a:p>
          <a:p>
            <a:r>
              <a:rPr lang="en-US" b="1" dirty="0" smtClean="0"/>
              <a:t>Government Spending</a:t>
            </a:r>
          </a:p>
          <a:p>
            <a:r>
              <a:rPr lang="en-US" dirty="0" smtClean="0"/>
              <a:t>Government spending at all levels (federal, state/provincial and local) has traditionally been higher in Canada than the United States. In Canada, government spending as a percentage of </a:t>
            </a:r>
            <a:r>
              <a:rPr lang="en-US" dirty="0" smtClean="0">
                <a:hlinkClick r:id="rId3" tooltip="GDP"/>
              </a:rPr>
              <a:t>GDP</a:t>
            </a:r>
            <a:r>
              <a:rPr lang="en-US" dirty="0" smtClean="0"/>
              <a:t> peaked at 53% in 1992. Since 1992 spending has steadily declined in Canada to just below 40 percent in 2008.</a:t>
            </a:r>
            <a:r>
              <a:rPr lang="en-US" baseline="30000" dirty="0" smtClean="0">
                <a:hlinkClick r:id="rId4"/>
              </a:rPr>
              <a:t>[8]</a:t>
            </a:r>
            <a:endParaRPr lang="en-US" dirty="0" smtClean="0"/>
          </a:p>
          <a:p>
            <a:r>
              <a:rPr lang="en-US" dirty="0" smtClean="0"/>
              <a:t>Spending in the United States fluctuated narrowly around 34-38 percent of GDP over the same period.</a:t>
            </a:r>
            <a:r>
              <a:rPr lang="en-US" baseline="30000" dirty="0" smtClean="0">
                <a:hlinkClick r:id="rId5"/>
              </a:rPr>
              <a:t>[9]</a:t>
            </a:r>
            <a:r>
              <a:rPr lang="en-US" dirty="0" smtClean="0"/>
              <a:t> However, starting in 2008 US spending has turned sharply upwards to reach an estimated 42.7% of GDP in 2009</a:t>
            </a:r>
            <a:r>
              <a:rPr lang="en-US" baseline="30000" dirty="0" smtClean="0">
                <a:effectLst/>
              </a:rPr>
              <a:t>[</a:t>
            </a:r>
            <a:r>
              <a:rPr lang="en-US" i="1" baseline="30000" dirty="0" smtClean="0">
                <a:effectLst/>
                <a:hlinkClick r:id="rId6" tooltip="Wikipedia:Manual of Style/Dates and numbers"/>
              </a:rPr>
              <a:t>dated info</a:t>
            </a:r>
            <a:r>
              <a:rPr lang="en-US" baseline="30000" dirty="0" smtClean="0">
                <a:effectLst/>
              </a:rPr>
              <a:t>]</a:t>
            </a:r>
            <a:r>
              <a:rPr lang="en-US" dirty="0" smtClean="0"/>
              <a:t> </a:t>
            </a:r>
            <a:r>
              <a:rPr lang="en-US" baseline="30000" dirty="0" smtClean="0">
                <a:hlinkClick r:id="rId7"/>
              </a:rPr>
              <a:t>[10]</a:t>
            </a:r>
            <a:r>
              <a:rPr lang="en-US" dirty="0" smtClean="0"/>
              <a:t> from 39% in 2008. Spending is expected to reach 45% of GDP in 2011</a:t>
            </a:r>
            <a:r>
              <a:rPr lang="en-US" baseline="30000" dirty="0" smtClean="0">
                <a:effectLst/>
              </a:rPr>
              <a:t>[</a:t>
            </a:r>
            <a:r>
              <a:rPr lang="en-US" i="1" baseline="30000" dirty="0" smtClean="0">
                <a:effectLst/>
                <a:hlinkClick r:id="rId6" tooltip="Wikipedia:Manual of Style/Dates and numbers"/>
              </a:rPr>
              <a:t>dated info</a:t>
            </a:r>
            <a:r>
              <a:rPr lang="en-US" baseline="30000" dirty="0" smtClean="0">
                <a:effectLst/>
              </a:rPr>
              <a:t>]</a:t>
            </a:r>
            <a:r>
              <a:rPr lang="en-US" dirty="0" smtClean="0"/>
              <a:t>,</a:t>
            </a:r>
            <a:r>
              <a:rPr lang="en-US" baseline="30000" dirty="0" smtClean="0">
                <a:hlinkClick r:id="rId8"/>
              </a:rPr>
              <a:t>[11]</a:t>
            </a:r>
            <a:r>
              <a:rPr lang="en-US" dirty="0" smtClean="0"/>
              <a:t> and stabilize at that level.</a:t>
            </a:r>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smtClean="0">
              <a:latin typeface="News Gothic MT"/>
              <a:cs typeface="News Gothic MT"/>
              <a:sym typeface="Arial" charset="0"/>
            </a:endParaRPr>
          </a:p>
        </p:txBody>
      </p:sp>
      <p:sp>
        <p:nvSpPr>
          <p:cNvPr id="153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376F81B8-1D12-C948-8961-BE329478CEDF}" type="slidenum">
              <a:rPr lang="en-US" sz="1200">
                <a:latin typeface="News Gothic MT"/>
              </a:rPr>
              <a:pPr eaLnBrk="1" hangingPunct="1"/>
              <a:t>21</a:t>
            </a:fld>
            <a:endParaRPr lang="en-US" sz="1200" dirty="0">
              <a:latin typeface="News Gothic MT"/>
            </a:endParaRPr>
          </a:p>
        </p:txBody>
      </p:sp>
    </p:spTree>
    <p:extLst>
      <p:ext uri="{BB962C8B-B14F-4D97-AF65-F5344CB8AC3E}">
        <p14:creationId xmlns:p14="http://schemas.microsoft.com/office/powerpoint/2010/main" val="1194793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News Gothic MT"/>
                <a:cs typeface="News Gothic MT"/>
                <a:sym typeface="Arial" charset="0"/>
              </a:rPr>
              <a:t>http://</a:t>
            </a:r>
            <a:r>
              <a:rPr lang="en-US" dirty="0" err="1" smtClean="0">
                <a:latin typeface="News Gothic MT"/>
                <a:cs typeface="News Gothic MT"/>
                <a:sym typeface="Arial" charset="0"/>
              </a:rPr>
              <a:t>www.youtube.com</a:t>
            </a:r>
            <a:r>
              <a:rPr lang="en-US" dirty="0" smtClean="0">
                <a:latin typeface="News Gothic MT"/>
                <a:cs typeface="News Gothic MT"/>
                <a:sym typeface="Arial" charset="0"/>
              </a:rPr>
              <a:t>/</a:t>
            </a:r>
            <a:r>
              <a:rPr lang="en-US" dirty="0" err="1" smtClean="0">
                <a:latin typeface="News Gothic MT"/>
                <a:cs typeface="News Gothic MT"/>
                <a:sym typeface="Arial" charset="0"/>
              </a:rPr>
              <a:t>watch?v</a:t>
            </a:r>
            <a:r>
              <a:rPr lang="en-US" dirty="0" smtClean="0">
                <a:latin typeface="News Gothic MT"/>
                <a:cs typeface="News Gothic MT"/>
                <a:sym typeface="Arial" charset="0"/>
              </a:rPr>
              <a:t>=wYnrUkKR1lo  Cue to 1:20</a:t>
            </a:r>
          </a:p>
        </p:txBody>
      </p:sp>
      <p:sp>
        <p:nvSpPr>
          <p:cNvPr id="153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376F81B8-1D12-C948-8961-BE329478CEDF}" type="slidenum">
              <a:rPr lang="en-US" sz="1200">
                <a:latin typeface="News Gothic MT"/>
              </a:rPr>
              <a:pPr eaLnBrk="1" hangingPunct="1"/>
              <a:t>22</a:t>
            </a:fld>
            <a:endParaRPr lang="en-US" sz="1200" dirty="0">
              <a:latin typeface="News Gothic MT"/>
            </a:endParaRPr>
          </a:p>
        </p:txBody>
      </p:sp>
    </p:spTree>
    <p:extLst>
      <p:ext uri="{BB962C8B-B14F-4D97-AF65-F5344CB8AC3E}">
        <p14:creationId xmlns:p14="http://schemas.microsoft.com/office/powerpoint/2010/main" val="948723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How might your consumer</a:t>
            </a:r>
            <a:r>
              <a:rPr lang="en-US" baseline="0" dirty="0" smtClean="0">
                <a:latin typeface="Calibri" charset="0"/>
              </a:rPr>
              <a:t> </a:t>
            </a:r>
            <a:r>
              <a:rPr lang="en-US" baseline="0" dirty="0" err="1" smtClean="0">
                <a:latin typeface="Calibri" charset="0"/>
              </a:rPr>
              <a:t>behaviour</a:t>
            </a:r>
            <a:r>
              <a:rPr lang="en-US" baseline="0" dirty="0" smtClean="0">
                <a:latin typeface="Calibri" charset="0"/>
              </a:rPr>
              <a:t> change in an environment of hyper-inflation?</a:t>
            </a:r>
          </a:p>
          <a:p>
            <a:pPr>
              <a:spcBef>
                <a:spcPct val="0"/>
              </a:spcBef>
            </a:pPr>
            <a:r>
              <a:rPr lang="en-US" baseline="0" dirty="0" smtClean="0">
                <a:latin typeface="Calibri" charset="0"/>
              </a:rPr>
              <a:t>How would credit/loans change?</a:t>
            </a:r>
            <a:endParaRPr lang="en-US" dirty="0">
              <a:latin typeface="Calibri" charset="0"/>
            </a:endParaRPr>
          </a:p>
        </p:txBody>
      </p:sp>
      <p:sp>
        <p:nvSpPr>
          <p:cNvPr id="153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376F81B8-1D12-C948-8961-BE329478CEDF}" type="slidenum">
              <a:rPr lang="en-US" sz="1200">
                <a:latin typeface="News Gothic MT"/>
              </a:rPr>
              <a:pPr eaLnBrk="1" hangingPunct="1"/>
              <a:t>23</a:t>
            </a:fld>
            <a:endParaRPr lang="en-US" sz="1200" dirty="0">
              <a:latin typeface="News Gothic MT"/>
            </a:endParaRPr>
          </a:p>
        </p:txBody>
      </p:sp>
    </p:spTree>
    <p:extLst>
      <p:ext uri="{BB962C8B-B14F-4D97-AF65-F5344CB8AC3E}">
        <p14:creationId xmlns:p14="http://schemas.microsoft.com/office/powerpoint/2010/main" val="82160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Singapore</a:t>
            </a:r>
          </a:p>
          <a:p>
            <a:r>
              <a:rPr lang="en-US" dirty="0" smtClean="0"/>
              <a:t>Singapore attained a total score of 8.72</a:t>
            </a:r>
            <a:r>
              <a:rPr lang="en-US" baseline="0" dirty="0" smtClean="0"/>
              <a:t> (2011)</a:t>
            </a:r>
            <a:r>
              <a:rPr lang="en-US" dirty="0" smtClean="0"/>
              <a:t>, placing it second, just behind Hong Kong. As will become evident among the top countries and was also noted in Hong Kong, Singapore stands out from the rest of the world for its strong </a:t>
            </a:r>
            <a:r>
              <a:rPr lang="en-US" dirty="0" smtClean="0">
                <a:hlinkClick r:id="rId3"/>
              </a:rPr>
              <a:t>property rights</a:t>
            </a:r>
            <a:r>
              <a:rPr lang="en-US" dirty="0" smtClean="0"/>
              <a:t> and fighting against corruption. The study also cited Singapore's efficient government, which keeps costs low as well as low taxes for the companies residing inside its borders. The country encourages open trade and also ranks highly in terms of offering investment and financial freedom. The government is highly involved in "guiding economic development," which could be </a:t>
            </a:r>
            <a:r>
              <a:rPr lang="en-US" dirty="0" smtClean="0">
                <a:hlinkClick r:id="rId4"/>
              </a:rPr>
              <a:t>considered excessive regulation</a:t>
            </a:r>
            <a:r>
              <a:rPr lang="en-US" dirty="0" smtClean="0"/>
              <a:t> but appears to only encourage a free market economy at this point in time. http://</a:t>
            </a:r>
            <a:r>
              <a:rPr lang="en-US" dirty="0" err="1" smtClean="0"/>
              <a:t>www.investopedia.com</a:t>
            </a:r>
            <a:r>
              <a:rPr lang="en-US" dirty="0" smtClean="0"/>
              <a:t>/financial-edge/1212/the-5-most-economically-free-countries-in-the-world.aspx</a:t>
            </a:r>
            <a:endParaRPr lang="en-US" dirty="0"/>
          </a:p>
        </p:txBody>
      </p:sp>
      <p:sp>
        <p:nvSpPr>
          <p:cNvPr id="4" name="Slide Number Placeholder 3"/>
          <p:cNvSpPr>
            <a:spLocks noGrp="1"/>
          </p:cNvSpPr>
          <p:nvPr>
            <p:ph type="sldNum" sz="quarter" idx="10"/>
          </p:nvPr>
        </p:nvSpPr>
        <p:spPr/>
        <p:txBody>
          <a:bodyPr/>
          <a:lstStyle/>
          <a:p>
            <a:fld id="{101E8DB1-2532-4975-BCAF-9ED2E8061A14}" type="slidenum">
              <a:rPr lang="en-US" smtClean="0"/>
              <a:t>24</a:t>
            </a:fld>
            <a:endParaRPr lang="en-US"/>
          </a:p>
        </p:txBody>
      </p:sp>
    </p:spTree>
    <p:extLst>
      <p:ext uri="{BB962C8B-B14F-4D97-AF65-F5344CB8AC3E}">
        <p14:creationId xmlns:p14="http://schemas.microsoft.com/office/powerpoint/2010/main" val="1322597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Simple trading game?</a:t>
            </a:r>
          </a:p>
          <a:p>
            <a:pPr>
              <a:spcBef>
                <a:spcPct val="0"/>
              </a:spcBef>
            </a:pPr>
            <a:endParaRPr lang="en-US" dirty="0" smtClean="0">
              <a:latin typeface="Calibri" charset="0"/>
            </a:endParaRPr>
          </a:p>
          <a:p>
            <a:pPr>
              <a:spcBef>
                <a:spcPct val="0"/>
              </a:spcBef>
            </a:pPr>
            <a:r>
              <a:rPr lang="en-US" dirty="0" smtClean="0">
                <a:latin typeface="Calibri" charset="0"/>
              </a:rPr>
              <a:t>Picture of Singapore</a:t>
            </a:r>
          </a:p>
          <a:p>
            <a:pPr>
              <a:spcBef>
                <a:spcPct val="0"/>
              </a:spcBef>
            </a:pPr>
            <a:endParaRPr lang="en-US" dirty="0" smtClean="0">
              <a:latin typeface="Calibri" charset="0"/>
            </a:endParaRPr>
          </a:p>
          <a:p>
            <a:pPr>
              <a:spcBef>
                <a:spcPct val="0"/>
              </a:spcBef>
            </a:pPr>
            <a:r>
              <a:rPr lang="en-US" dirty="0" smtClean="0">
                <a:latin typeface="Calibri" charset="0"/>
              </a:rPr>
              <a:t>Additional</a:t>
            </a:r>
            <a:r>
              <a:rPr lang="en-US" baseline="0" dirty="0" smtClean="0">
                <a:latin typeface="Calibri" charset="0"/>
              </a:rPr>
              <a:t> resource:</a:t>
            </a:r>
            <a:endParaRPr lang="en-US" dirty="0" smtClean="0">
              <a:latin typeface="Calibri" charset="0"/>
            </a:endParaRPr>
          </a:p>
          <a:p>
            <a:pPr>
              <a:spcBef>
                <a:spcPct val="0"/>
              </a:spcBef>
            </a:pPr>
            <a:r>
              <a:rPr lang="en-US" dirty="0" smtClean="0">
                <a:latin typeface="Calibri" charset="0"/>
              </a:rPr>
              <a:t>http://</a:t>
            </a:r>
            <a:r>
              <a:rPr lang="en-US" dirty="0" err="1" smtClean="0">
                <a:latin typeface="Calibri" charset="0"/>
              </a:rPr>
              <a:t>www.learnliberty.org</a:t>
            </a:r>
            <a:r>
              <a:rPr lang="en-US" dirty="0" smtClean="0">
                <a:latin typeface="Calibri" charset="0"/>
              </a:rPr>
              <a:t>/content/free-trade-v-protectionism</a:t>
            </a:r>
            <a:endParaRPr lang="en-US" dirty="0">
              <a:latin typeface="Calibri" charset="0"/>
            </a:endParaRPr>
          </a:p>
        </p:txBody>
      </p:sp>
      <p:sp>
        <p:nvSpPr>
          <p:cNvPr id="153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376F81B8-1D12-C948-8961-BE329478CEDF}" type="slidenum">
              <a:rPr lang="en-US" sz="1200">
                <a:latin typeface="News Gothic MT"/>
              </a:rPr>
              <a:pPr eaLnBrk="1" hangingPunct="1"/>
              <a:t>25</a:t>
            </a:fld>
            <a:endParaRPr lang="en-US" sz="1200" dirty="0">
              <a:latin typeface="News Gothic MT"/>
            </a:endParaRPr>
          </a:p>
        </p:txBody>
      </p:sp>
    </p:spTree>
    <p:extLst>
      <p:ext uri="{BB962C8B-B14F-4D97-AF65-F5344CB8AC3E}">
        <p14:creationId xmlns:p14="http://schemas.microsoft.com/office/powerpoint/2010/main" val="1091663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Cuba</a:t>
            </a:r>
          </a:p>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smtClean="0"/>
              <a:t>Cuba made it easier to start small businesses in 2011 – this has led to a surge in entrepreneurship in the predominately Socialist country</a:t>
            </a:r>
            <a:r>
              <a:rPr lang="en-US" dirty="0" smtClean="0"/>
              <a:t>. </a:t>
            </a:r>
          </a:p>
          <a:p>
            <a:endParaRPr lang="en-US" dirty="0" smtClean="0"/>
          </a:p>
          <a:p>
            <a:r>
              <a:rPr lang="en-US" dirty="0" smtClean="0"/>
              <a:t>http://</a:t>
            </a:r>
            <a:r>
              <a:rPr lang="en-US" dirty="0" err="1" smtClean="0"/>
              <a:t>iwpr.net</a:t>
            </a:r>
            <a:r>
              <a:rPr lang="en-US" dirty="0" smtClean="0"/>
              <a:t>/report-news/cuba%E2%80%99s-entrepreneurs-flourish-against-odds</a:t>
            </a:r>
          </a:p>
          <a:p>
            <a:r>
              <a:rPr lang="en-US" dirty="0" smtClean="0"/>
              <a:t>http://</a:t>
            </a:r>
            <a:r>
              <a:rPr lang="en-US" dirty="0" err="1" smtClean="0"/>
              <a:t>www.theguardian.com</a:t>
            </a:r>
            <a:r>
              <a:rPr lang="en-US" dirty="0" smtClean="0"/>
              <a:t>/travel/2012/</a:t>
            </a:r>
            <a:r>
              <a:rPr lang="en-US" dirty="0" err="1" smtClean="0"/>
              <a:t>dec</a:t>
            </a:r>
            <a:r>
              <a:rPr lang="en-US" dirty="0" smtClean="0"/>
              <a:t>/07/</a:t>
            </a:r>
            <a:r>
              <a:rPr lang="en-US" dirty="0" err="1" smtClean="0"/>
              <a:t>cuba</a:t>
            </a:r>
            <a:r>
              <a:rPr lang="en-US" dirty="0" smtClean="0"/>
              <a:t>-entrepreneurs-spas-drag-nights</a:t>
            </a:r>
          </a:p>
          <a:p>
            <a:endParaRPr lang="en-US" dirty="0" smtClean="0"/>
          </a:p>
          <a:p>
            <a:r>
              <a:rPr lang="en-US" dirty="0" smtClean="0"/>
              <a:t>http://</a:t>
            </a:r>
            <a:r>
              <a:rPr lang="en-US" dirty="0" err="1" smtClean="0"/>
              <a:t>www.cubaabsolutely.com</a:t>
            </a:r>
            <a:r>
              <a:rPr lang="en-US" dirty="0" smtClean="0"/>
              <a:t>/</a:t>
            </a:r>
            <a:r>
              <a:rPr lang="en-US" dirty="0" err="1" smtClean="0"/>
              <a:t>AboutCuba</a:t>
            </a:r>
            <a:r>
              <a:rPr lang="en-US" dirty="0" smtClean="0"/>
              <a:t>/</a:t>
            </a:r>
            <a:r>
              <a:rPr lang="en-US" dirty="0" err="1" smtClean="0"/>
              <a:t>article_economic.php?id</a:t>
            </a:r>
            <a:r>
              <a:rPr lang="en-US" dirty="0" smtClean="0"/>
              <a:t>=Cuban-Entrepreneurs-From-Necessary-Evil-to-Strategic-Necessity</a:t>
            </a:r>
          </a:p>
          <a:p>
            <a:pPr>
              <a:spcBef>
                <a:spcPct val="0"/>
              </a:spcBef>
            </a:pPr>
            <a:endParaRPr lang="en-US" dirty="0">
              <a:latin typeface="Calibri" charset="0"/>
            </a:endParaRPr>
          </a:p>
        </p:txBody>
      </p:sp>
      <p:sp>
        <p:nvSpPr>
          <p:cNvPr id="153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376F81B8-1D12-C948-8961-BE329478CEDF}" type="slidenum">
              <a:rPr lang="en-US" sz="1200">
                <a:latin typeface="News Gothic MT"/>
              </a:rPr>
              <a:pPr eaLnBrk="1" hangingPunct="1"/>
              <a:t>26</a:t>
            </a:fld>
            <a:endParaRPr lang="en-US" sz="1200" dirty="0">
              <a:latin typeface="News Gothic MT"/>
            </a:endParaRPr>
          </a:p>
        </p:txBody>
      </p:sp>
    </p:spTree>
    <p:extLst>
      <p:ext uri="{BB962C8B-B14F-4D97-AF65-F5344CB8AC3E}">
        <p14:creationId xmlns:p14="http://schemas.microsoft.com/office/powerpoint/2010/main" val="1373137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data.worldbank.org</a:t>
            </a:r>
            <a:r>
              <a:rPr lang="en-US" dirty="0" smtClean="0"/>
              <a:t>/indicator/IC.BUS.EASE.XQ/</a:t>
            </a:r>
          </a:p>
          <a:p>
            <a:r>
              <a:rPr lang="en-US" dirty="0" smtClean="0">
                <a:hlinkClick r:id="rId3"/>
              </a:rPr>
              <a:t>Starting a Business</a:t>
            </a:r>
            <a:r>
              <a:rPr lang="en-US" dirty="0" smtClean="0"/>
              <a:t>    </a:t>
            </a:r>
          </a:p>
          <a:p>
            <a:r>
              <a:rPr lang="en-US" dirty="0" smtClean="0">
                <a:hlinkClick r:id="rId4"/>
              </a:rPr>
              <a:t>Dealing with Construction Permits</a:t>
            </a:r>
            <a:r>
              <a:rPr lang="en-US" dirty="0" smtClean="0"/>
              <a:t>    </a:t>
            </a:r>
          </a:p>
          <a:p>
            <a:r>
              <a:rPr lang="en-US" dirty="0" smtClean="0">
                <a:hlinkClick r:id="rId5"/>
              </a:rPr>
              <a:t>Getting Electricity</a:t>
            </a:r>
            <a:r>
              <a:rPr lang="en-US" dirty="0" smtClean="0"/>
              <a:t>  </a:t>
            </a:r>
          </a:p>
          <a:p>
            <a:r>
              <a:rPr lang="en-US" dirty="0" smtClean="0">
                <a:hlinkClick r:id="rId6"/>
              </a:rPr>
              <a:t>Registering Property</a:t>
            </a:r>
            <a:r>
              <a:rPr lang="en-US" dirty="0" smtClean="0"/>
              <a:t>    </a:t>
            </a:r>
          </a:p>
          <a:p>
            <a:r>
              <a:rPr lang="en-US" dirty="0" smtClean="0">
                <a:hlinkClick r:id="rId7"/>
              </a:rPr>
              <a:t>Getting Credit</a:t>
            </a:r>
            <a:r>
              <a:rPr lang="en-US" dirty="0" smtClean="0"/>
              <a:t>    </a:t>
            </a:r>
          </a:p>
          <a:p>
            <a:r>
              <a:rPr lang="en-US" dirty="0" smtClean="0">
                <a:hlinkClick r:id="rId8"/>
              </a:rPr>
              <a:t>Protecting Investors</a:t>
            </a:r>
            <a:r>
              <a:rPr lang="en-US" dirty="0" smtClean="0"/>
              <a:t>    </a:t>
            </a:r>
          </a:p>
          <a:p>
            <a:r>
              <a:rPr lang="en-US" dirty="0" smtClean="0">
                <a:hlinkClick r:id="rId9"/>
              </a:rPr>
              <a:t>Paying Taxes</a:t>
            </a:r>
            <a:r>
              <a:rPr lang="en-US" dirty="0" smtClean="0"/>
              <a:t>    </a:t>
            </a:r>
          </a:p>
          <a:p>
            <a:r>
              <a:rPr lang="en-US" dirty="0" smtClean="0">
                <a:hlinkClick r:id="rId10"/>
              </a:rPr>
              <a:t>Trading Across Borders</a:t>
            </a:r>
            <a:r>
              <a:rPr lang="en-US" dirty="0" smtClean="0"/>
              <a:t>    </a:t>
            </a:r>
          </a:p>
          <a:p>
            <a:r>
              <a:rPr lang="en-US" dirty="0" smtClean="0">
                <a:hlinkClick r:id="rId11"/>
              </a:rPr>
              <a:t>Enforcing Contracts</a:t>
            </a:r>
            <a:r>
              <a:rPr lang="en-US" dirty="0" smtClean="0"/>
              <a:t>   </a:t>
            </a:r>
          </a:p>
          <a:p>
            <a:r>
              <a:rPr lang="en-US" dirty="0" smtClean="0">
                <a:hlinkClick r:id="rId12"/>
              </a:rPr>
              <a:t>Resolving Insolvency</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27</a:t>
            </a:fld>
            <a:endParaRPr lang="en-US"/>
          </a:p>
        </p:txBody>
      </p:sp>
    </p:spTree>
    <p:extLst>
      <p:ext uri="{BB962C8B-B14F-4D97-AF65-F5344CB8AC3E}">
        <p14:creationId xmlns:p14="http://schemas.microsoft.com/office/powerpoint/2010/main" val="3191787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History on the EFF</a:t>
            </a:r>
          </a:p>
          <a:p>
            <a:r>
              <a:rPr lang="en-US" dirty="0" smtClean="0"/>
              <a:t>Timely</a:t>
            </a:r>
            <a:r>
              <a:rPr lang="en-US" baseline="0" dirty="0" smtClean="0"/>
              <a:t> change to the game!</a:t>
            </a:r>
            <a:endParaRPr lang="en-US" dirty="0" smtClean="0"/>
          </a:p>
        </p:txBody>
      </p:sp>
      <p:sp>
        <p:nvSpPr>
          <p:cNvPr id="4" name="Slide Number Placeholder 3"/>
          <p:cNvSpPr>
            <a:spLocks noGrp="1"/>
          </p:cNvSpPr>
          <p:nvPr>
            <p:ph type="sldNum" sz="quarter" idx="10"/>
          </p:nvPr>
        </p:nvSpPr>
        <p:spPr/>
        <p:txBody>
          <a:bodyPr/>
          <a:lstStyle/>
          <a:p>
            <a:fld id="{101E8DB1-2532-4975-BCAF-9ED2E8061A14}"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405224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517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9688" eaLnBrk="1" hangingPunct="1">
              <a:spcBef>
                <a:spcPts val="413"/>
              </a:spcBef>
            </a:pPr>
            <a:r>
              <a:rPr lang="en-US">
                <a:solidFill>
                  <a:srgbClr val="000000"/>
                </a:solidFill>
                <a:latin typeface="Arial" charset="0"/>
                <a:ea typeface="MS PGothic" charset="0"/>
                <a:cs typeface="Arial" charset="0"/>
                <a:sym typeface="Arial" charset="0"/>
              </a:rPr>
              <a:t>For this in-class activity, read each situation out loud, and then have the students cheer or boo on your command.</a:t>
            </a:r>
          </a:p>
        </p:txBody>
      </p:sp>
    </p:spTree>
    <p:extLst>
      <p:ext uri="{BB962C8B-B14F-4D97-AF65-F5344CB8AC3E}">
        <p14:creationId xmlns:p14="http://schemas.microsoft.com/office/powerpoint/2010/main" val="2834232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Add true/false directions</a:t>
            </a:r>
          </a:p>
          <a:p>
            <a:pPr>
              <a:spcBef>
                <a:spcPct val="0"/>
              </a:spcBef>
            </a:pPr>
            <a:endParaRPr lang="en-US" dirty="0">
              <a:latin typeface="Calibri" charset="0"/>
            </a:endParaRPr>
          </a:p>
          <a:p>
            <a:pPr>
              <a:spcBef>
                <a:spcPct val="0"/>
              </a:spcBef>
            </a:pPr>
            <a:endParaRPr lang="en-US" dirty="0" smtClean="0">
              <a:latin typeface="Calibri"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0" dirty="0" smtClean="0">
                <a:solidFill>
                  <a:srgbClr val="4D4D4D"/>
                </a:solidFill>
                <a:latin typeface="News Gothic MT"/>
                <a:ea typeface="ヒラギノ明朝 ProN W3"/>
                <a:cs typeface="Arial Italic" charset="0"/>
                <a:sym typeface="Arial Italic" charset="0"/>
              </a:rPr>
              <a:t>(Governments that promote economic freedom have laws that even-handedly enforce contracts and protect individuals and their property from people who might use violence, force, or coercion to take what does not belong to them.)</a:t>
            </a:r>
            <a:endParaRPr lang="en-US" sz="1200" kern="0" dirty="0" smtClean="0">
              <a:solidFill>
                <a:srgbClr val="4D4D4D"/>
              </a:solidFill>
              <a:latin typeface="News Gothic MT"/>
              <a:sym typeface="Arial Italic" charset="0"/>
            </a:endParaRPr>
          </a:p>
          <a:p>
            <a:pPr>
              <a:spcBef>
                <a:spcPct val="0"/>
              </a:spcBef>
            </a:pPr>
            <a:endParaRPr lang="en-US" dirty="0">
              <a:latin typeface="Calibri" charset="0"/>
            </a:endParaRPr>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6D9217D0-034D-7441-86BB-A442D501A70D}" type="slidenum">
              <a:rPr lang="en-US" sz="1200">
                <a:latin typeface="News Gothic MT"/>
              </a:rPr>
              <a:pPr eaLnBrk="1" hangingPunct="1"/>
              <a:t>30</a:t>
            </a:fld>
            <a:endParaRPr lang="en-US" sz="1200" dirty="0">
              <a:latin typeface="News Gothic MT"/>
            </a:endParaRPr>
          </a:p>
        </p:txBody>
      </p:sp>
    </p:spTree>
    <p:extLst>
      <p:ext uri="{BB962C8B-B14F-4D97-AF65-F5344CB8AC3E}">
        <p14:creationId xmlns:p14="http://schemas.microsoft.com/office/powerpoint/2010/main" val="1362535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latin typeface="News Gothic MT"/>
                <a:ea typeface="ＭＳ Ｐゴシック" charset="0"/>
                <a:cs typeface="News Gothic MT"/>
                <a:sym typeface="Arial" charset="0"/>
              </a:rPr>
              <a:t>Students should consider the correlation between economic freedom and prosperity by studying the information contained on the Economic Freedom Map.</a:t>
            </a:r>
            <a:endParaRPr lang="en-US" dirty="0" smtClean="0">
              <a:latin typeface="News Gothic MT"/>
              <a:ea typeface="ヒラギノ角ゴ ProN W3" charset="0"/>
              <a:cs typeface="ヒラギノ角ゴ ProN W3" charset="0"/>
              <a:sym typeface="Arial" charset="0"/>
            </a:endParaRPr>
          </a:p>
          <a:p>
            <a:pPr>
              <a:spcBef>
                <a:spcPct val="0"/>
              </a:spcBef>
            </a:pPr>
            <a:endParaRPr lang="en-US" dirty="0">
              <a:latin typeface="Calibri" charset="0"/>
            </a:endParaRPr>
          </a:p>
        </p:txBody>
      </p:sp>
      <p:sp>
        <p:nvSpPr>
          <p:cNvPr id="139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091E3E94-37B2-3945-9D06-FD7CB3D19A94}" type="slidenum">
              <a:rPr lang="en-US" sz="1200">
                <a:latin typeface="News Gothic MT"/>
              </a:rPr>
              <a:pPr eaLnBrk="1" hangingPunct="1"/>
              <a:t>4</a:t>
            </a:fld>
            <a:endParaRPr lang="en-US" sz="1200" dirty="0">
              <a:latin typeface="News Gothic MT"/>
            </a:endParaRPr>
          </a:p>
        </p:txBody>
      </p:sp>
    </p:spTree>
    <p:extLst>
      <p:ext uri="{BB962C8B-B14F-4D97-AF65-F5344CB8AC3E}">
        <p14:creationId xmlns:p14="http://schemas.microsoft.com/office/powerpoint/2010/main" val="2437998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Arial Italic" charset="0"/>
                <a:cs typeface="Arial Italic" charset="0"/>
                <a:sym typeface="Arial Italic" charset="0"/>
              </a:rPr>
              <a:t>(When governments use force to allocate resources, economic freedom is reduced. Countries that rely more on markets, prices and voluntary exchange increase personal choices and allow people the freedom to buy and sell goods and services based on mutual benefit. In nations with high economic freedom, people can buy what they want, earn a living in the job they choose, and keep what they earn in that job.)</a:t>
            </a:r>
            <a:endParaRPr lang="en-US" sz="1200" dirty="0" smtClean="0">
              <a:latin typeface="Arial Italic" charset="0"/>
              <a:ea typeface="ヒラギノ角ゴ ProN W3" charset="0"/>
              <a:cs typeface="ヒラギノ角ゴ ProN W3" charset="0"/>
              <a:sym typeface="Arial Italic"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31</a:t>
            </a:fld>
            <a:endParaRPr lang="en-US"/>
          </a:p>
        </p:txBody>
      </p:sp>
    </p:spTree>
    <p:extLst>
      <p:ext uri="{BB962C8B-B14F-4D97-AF65-F5344CB8AC3E}">
        <p14:creationId xmlns:p14="http://schemas.microsoft.com/office/powerpoint/2010/main" val="1695452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Arial Italic" charset="0"/>
                <a:cs typeface="Arial Italic" charset="0"/>
                <a:sym typeface="Arial Italic" charset="0"/>
              </a:rPr>
              <a:t>(When taxes and government spending are increased, political choice replaces private choice. Higher taxes limit people</a:t>
            </a:r>
            <a:r>
              <a:rPr lang="ja-JP" altLang="en-US" dirty="0" smtClean="0">
                <a:latin typeface="News Gothic MT"/>
                <a:cs typeface="Arial Italic" charset="0"/>
                <a:sym typeface="Arial Italic" charset="0"/>
              </a:rPr>
              <a:t>’</a:t>
            </a:r>
            <a:r>
              <a:rPr lang="en-US" dirty="0" smtClean="0">
                <a:latin typeface="Arial Italic" charset="0"/>
                <a:cs typeface="Arial Italic" charset="0"/>
                <a:sym typeface="Arial Italic" charset="0"/>
              </a:rPr>
              <a:t>s ability to spend their income as they please. By taking income from some people and giving it to others, governments use force rather than choice. This decreases economic freedom.)</a:t>
            </a:r>
            <a:endParaRPr lang="en-US" dirty="0" smtClean="0">
              <a:latin typeface="Arial Italic" charset="0"/>
              <a:ea typeface="ヒラギノ角ゴ ProN W3" charset="0"/>
              <a:cs typeface="ヒラギノ角ゴ ProN W3" charset="0"/>
              <a:sym typeface="Arial Italic"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32</a:t>
            </a:fld>
            <a:endParaRPr lang="en-US"/>
          </a:p>
        </p:txBody>
      </p:sp>
    </p:spTree>
    <p:extLst>
      <p:ext uri="{BB962C8B-B14F-4D97-AF65-F5344CB8AC3E}">
        <p14:creationId xmlns:p14="http://schemas.microsoft.com/office/powerpoint/2010/main" val="1528969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Arial Italic" charset="0"/>
                <a:cs typeface="Arial Italic" charset="0"/>
                <a:sym typeface="Arial Italic" charset="0"/>
              </a:rPr>
              <a:t>(Economic freedom means people can make their own decisions based on the expected costs and benefits to themselves. If an individual did not think he or she would benefit from a voluntary exchange, the trade would not take place. There is no evidence that if governments force people to make different choices, society would benefit. Governments cannot respond to changing conditions as quickly as markets can. Because of this, the </a:t>
            </a:r>
            <a:r>
              <a:rPr lang="ja-JP" altLang="en-US" sz="1200" dirty="0" smtClean="0">
                <a:latin typeface="News Gothic MT"/>
                <a:cs typeface="Arial Italic" charset="0"/>
                <a:sym typeface="Arial Italic" charset="0"/>
              </a:rPr>
              <a:t>“</a:t>
            </a:r>
            <a:r>
              <a:rPr lang="en-US" sz="1200" dirty="0" smtClean="0">
                <a:latin typeface="Arial Italic" charset="0"/>
                <a:cs typeface="Arial Italic" charset="0"/>
                <a:sym typeface="Arial Italic" charset="0"/>
              </a:rPr>
              <a:t>invisible hand</a:t>
            </a:r>
            <a:r>
              <a:rPr lang="ja-JP" altLang="en-US" sz="1200" dirty="0" smtClean="0">
                <a:latin typeface="News Gothic MT"/>
                <a:cs typeface="Arial Italic" charset="0"/>
                <a:sym typeface="Arial Italic" charset="0"/>
              </a:rPr>
              <a:t>”</a:t>
            </a:r>
            <a:r>
              <a:rPr lang="en-US" sz="1200" dirty="0" smtClean="0">
                <a:latin typeface="Arial Italic" charset="0"/>
                <a:cs typeface="Arial Italic" charset="0"/>
                <a:sym typeface="Arial Italic" charset="0"/>
              </a:rPr>
              <a:t> of the marketplace works more effectively than the </a:t>
            </a:r>
            <a:r>
              <a:rPr lang="ja-JP" altLang="en-US" sz="1200" dirty="0" smtClean="0">
                <a:latin typeface="News Gothic MT"/>
                <a:cs typeface="Arial Italic" charset="0"/>
                <a:sym typeface="Arial Italic" charset="0"/>
              </a:rPr>
              <a:t>“</a:t>
            </a:r>
            <a:r>
              <a:rPr lang="en-US" sz="1200" dirty="0" smtClean="0">
                <a:latin typeface="Arial Italic" charset="0"/>
                <a:cs typeface="Arial Italic" charset="0"/>
                <a:sym typeface="Arial Italic" charset="0"/>
              </a:rPr>
              <a:t>visible boot</a:t>
            </a:r>
            <a:r>
              <a:rPr lang="ja-JP" altLang="en-US" sz="1200" dirty="0" smtClean="0">
                <a:latin typeface="News Gothic MT"/>
                <a:cs typeface="Arial Italic" charset="0"/>
                <a:sym typeface="Arial Italic" charset="0"/>
              </a:rPr>
              <a:t>”</a:t>
            </a:r>
            <a:r>
              <a:rPr lang="en-US" sz="1200" dirty="0" smtClean="0">
                <a:latin typeface="Arial Italic" charset="0"/>
                <a:cs typeface="Arial Italic" charset="0"/>
                <a:sym typeface="Arial Italic" charset="0"/>
              </a:rPr>
              <a:t> of the government in improving a nation</a:t>
            </a:r>
            <a:r>
              <a:rPr lang="ja-JP" altLang="en-US" sz="1200" dirty="0" smtClean="0">
                <a:latin typeface="News Gothic MT"/>
                <a:cs typeface="Arial Italic" charset="0"/>
                <a:sym typeface="Arial Italic" charset="0"/>
              </a:rPr>
              <a:t>’</a:t>
            </a:r>
            <a:r>
              <a:rPr lang="en-US" sz="1200" dirty="0" smtClean="0">
                <a:latin typeface="Arial Italic" charset="0"/>
                <a:cs typeface="Arial Italic" charset="0"/>
                <a:sym typeface="Arial Italic" charset="0"/>
              </a:rPr>
              <a:t>s standard of living.)</a:t>
            </a:r>
            <a:endParaRPr lang="en-US" sz="1200" dirty="0" smtClean="0">
              <a:latin typeface="Arial Italic" charset="0"/>
              <a:ea typeface="ヒラギノ角ゴ ProN W3" charset="0"/>
              <a:cs typeface="ヒラギノ角ゴ ProN W3" charset="0"/>
              <a:sym typeface="Arial Italic"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33</a:t>
            </a:fld>
            <a:endParaRPr lang="en-US"/>
          </a:p>
        </p:txBody>
      </p:sp>
    </p:spTree>
    <p:extLst>
      <p:ext uri="{BB962C8B-B14F-4D97-AF65-F5344CB8AC3E}">
        <p14:creationId xmlns:p14="http://schemas.microsoft.com/office/powerpoint/2010/main" val="1460932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Arial Italic" charset="0"/>
                <a:cs typeface="Arial Italic" charset="0"/>
                <a:sym typeface="Arial Italic" charset="0"/>
              </a:rPr>
              <a:t>(In a modern economy, money is important to exchange. If money loses its value, it is more difficult to make the long-term decisions necessary to plan wisely for the future. Inflation also decreases the value of property held in monetary form. Sound money increases people</a:t>
            </a:r>
            <a:r>
              <a:rPr lang="ja-JP" altLang="en-US" dirty="0" smtClean="0">
                <a:latin typeface="News Gothic MT"/>
                <a:cs typeface="Arial Italic" charset="0"/>
                <a:sym typeface="Arial Italic" charset="0"/>
              </a:rPr>
              <a:t>’</a:t>
            </a:r>
            <a:r>
              <a:rPr lang="en-US" dirty="0" smtClean="0">
                <a:latin typeface="Arial Italic" charset="0"/>
                <a:cs typeface="Arial Italic" charset="0"/>
                <a:sym typeface="Arial Italic" charset="0"/>
              </a:rPr>
              <a:t>s ability to invest, save and borrow. This expands economic freedom.)</a:t>
            </a:r>
            <a:endParaRPr lang="en-US" dirty="0" smtClean="0">
              <a:latin typeface="Arial Italic" charset="0"/>
              <a:ea typeface="ヒラギノ角ゴ ProN W3" charset="0"/>
              <a:cs typeface="ヒラギノ角ゴ ProN W3" charset="0"/>
              <a:sym typeface="Arial Italic"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34</a:t>
            </a:fld>
            <a:endParaRPr lang="en-US"/>
          </a:p>
        </p:txBody>
      </p:sp>
    </p:spTree>
    <p:extLst>
      <p:ext uri="{BB962C8B-B14F-4D97-AF65-F5344CB8AC3E}">
        <p14:creationId xmlns:p14="http://schemas.microsoft.com/office/powerpoint/2010/main" val="2088794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Arial Italic" charset="0"/>
                <a:cs typeface="Arial Italic" charset="0"/>
                <a:sym typeface="Arial Italic" charset="0"/>
              </a:rPr>
              <a:t>(Voluntary exchange provides gains for buyers and sellers. Lowering tariffs and reducing other restrictions on international trade increases the number of trades in the world. This increases specialization, which increases economic efficiency. Expanded economic freedom means people can buy or sell based on mutual gain, regardless of where they live.)</a:t>
            </a:r>
            <a:endParaRPr lang="en-US" dirty="0" smtClean="0">
              <a:latin typeface="Arial Italic" charset="0"/>
              <a:ea typeface="ヒラギノ角ゴ ProN W3" charset="0"/>
              <a:cs typeface="ヒラギノ角ゴ ProN W3" charset="0"/>
              <a:sym typeface="Arial Italic"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35</a:t>
            </a:fld>
            <a:endParaRPr lang="en-US"/>
          </a:p>
        </p:txBody>
      </p:sp>
    </p:spTree>
    <p:extLst>
      <p:ext uri="{BB962C8B-B14F-4D97-AF65-F5344CB8AC3E}">
        <p14:creationId xmlns:p14="http://schemas.microsoft.com/office/powerpoint/2010/main" val="2234366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2588" eaLnBrk="1" hangingPunct="1">
              <a:tabLst>
                <a:tab pos="863600" algn="l"/>
              </a:tabLst>
              <a:defRPr/>
            </a:pPr>
            <a:r>
              <a:rPr lang="en-US" dirty="0" smtClean="0">
                <a:latin typeface="Arial Italic" charset="0"/>
                <a:cs typeface="Arial Italic" charset="0"/>
                <a:sym typeface="Arial Italic" charset="0"/>
              </a:rPr>
              <a:t>(When governments control banking, people have less freedom to save and borrow. Government-controlled banking limits competition in the credit markets. Governments can use force to reward some individuals and businesses at the expense of others.)</a:t>
            </a:r>
            <a:endParaRPr lang="en-US" dirty="0" smtClean="0">
              <a:latin typeface="Arial Italic" charset="0"/>
              <a:ea typeface="ヒラギノ角ゴ ProN W3" charset="0"/>
              <a:cs typeface="ヒラギノ角ゴ ProN W3" charset="0"/>
              <a:sym typeface="Arial Italic" charset="0"/>
            </a:endParaRPr>
          </a:p>
          <a:p>
            <a:pPr marL="382588" eaLnBrk="1" hangingPunct="1">
              <a:tabLst>
                <a:tab pos="863600" algn="l"/>
              </a:tabLst>
              <a:defRPr/>
            </a:pPr>
            <a:endParaRPr lang="en-US"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36</a:t>
            </a:fld>
            <a:endParaRPr lang="en-US"/>
          </a:p>
        </p:txBody>
      </p:sp>
    </p:spTree>
    <p:extLst>
      <p:ext uri="{BB962C8B-B14F-4D97-AF65-F5344CB8AC3E}">
        <p14:creationId xmlns:p14="http://schemas.microsoft.com/office/powerpoint/2010/main" val="3097389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t>(When</a:t>
            </a:r>
            <a:r>
              <a:rPr lang="en-US" baseline="0" dirty="0" smtClean="0"/>
              <a:t> </a:t>
            </a:r>
            <a:r>
              <a:rPr lang="en-US" dirty="0" smtClean="0">
                <a:latin typeface="Arial Italic" charset="0"/>
                <a:cs typeface="Arial Italic" charset="0"/>
                <a:sym typeface="Arial Italic" charset="0"/>
              </a:rPr>
              <a:t>governments interfere with markets, they interfere with personal choices. When they do not interfere, people</a:t>
            </a:r>
            <a:r>
              <a:rPr lang="ja-JP" altLang="en-US" dirty="0" smtClean="0">
                <a:latin typeface="News Gothic MT"/>
                <a:cs typeface="Arial Italic" charset="0"/>
                <a:sym typeface="Arial Italic" charset="0"/>
              </a:rPr>
              <a:t>’</a:t>
            </a:r>
            <a:r>
              <a:rPr lang="en-US" dirty="0" smtClean="0">
                <a:latin typeface="Arial Italic" charset="0"/>
                <a:cs typeface="Arial Italic" charset="0"/>
                <a:sym typeface="Arial Italic" charset="0"/>
              </a:rPr>
              <a:t>s choices to use their time, talents and money as they wish are expanded.)</a:t>
            </a:r>
            <a:endParaRPr lang="en-US"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37</a:t>
            </a:fld>
            <a:endParaRPr lang="en-US"/>
          </a:p>
        </p:txBody>
      </p:sp>
    </p:spTree>
    <p:extLst>
      <p:ext uri="{BB962C8B-B14F-4D97-AF65-F5344CB8AC3E}">
        <p14:creationId xmlns:p14="http://schemas.microsoft.com/office/powerpoint/2010/main" val="1503767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Arial Italic" charset="0"/>
                <a:cs typeface="Arial Italic" charset="0"/>
                <a:sym typeface="Arial Italic" charset="0"/>
              </a:rPr>
              <a:t>(Economic freedom allows people to make choices based on voluntary exchange and mutual gain. The voluntary exchanges of market activities take place only when there are benefits to both the buyers and the sellers. Markets promote activities that are productive. In contrast, even democratic majority rule can create winners and losers based on political gains. There is no assurance that the gains for the winners will be greater than the costs imposed on the losers. Special interest groups can exert power at the expense of ordinary citizens. Policies with highly visible immediate benefits can be adopted at the expense of future costs in order to assure re-election. Nevertheless, most of the nations that are economically free are also politically free; that is, they are more likely to protect political rights and civil liberties.)</a:t>
            </a:r>
            <a:endParaRPr lang="en-US" sz="1200" dirty="0" smtClean="0">
              <a:latin typeface="Arial Italic" charset="0"/>
              <a:ea typeface="ヒラギノ角ゴ ProN W3" charset="0"/>
              <a:cs typeface="ヒラギノ角ゴ ProN W3" charset="0"/>
              <a:sym typeface="Arial Italic"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38</a:t>
            </a:fld>
            <a:endParaRPr lang="en-US"/>
          </a:p>
        </p:txBody>
      </p:sp>
    </p:spTree>
    <p:extLst>
      <p:ext uri="{BB962C8B-B14F-4D97-AF65-F5344CB8AC3E}">
        <p14:creationId xmlns:p14="http://schemas.microsoft.com/office/powerpoint/2010/main" val="3414335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Arial Italic" charset="0"/>
                <a:cs typeface="Arial Italic" charset="0"/>
                <a:sym typeface="Arial Italic" charset="0"/>
              </a:rPr>
              <a:t>(Use the charts below the map to show that economically free countries have higher real incomes per person [higher per capita GDP], higher annual growth in real income per person and longer life expectancy.)</a:t>
            </a:r>
            <a:r>
              <a:rPr lang="en-US" dirty="0" smtClean="0">
                <a:latin typeface="News Gothic MT"/>
                <a:cs typeface="News Gothic MT"/>
                <a:sym typeface="Arial" charset="0"/>
              </a:rPr>
              <a:t> </a:t>
            </a:r>
            <a:endParaRPr lang="en-US"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39</a:t>
            </a:fld>
            <a:endParaRPr lang="en-US"/>
          </a:p>
        </p:txBody>
      </p:sp>
    </p:spTree>
    <p:extLst>
      <p:ext uri="{BB962C8B-B14F-4D97-AF65-F5344CB8AC3E}">
        <p14:creationId xmlns:p14="http://schemas.microsoft.com/office/powerpoint/2010/main" val="2083703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When communism squelched popular music in Cuba, Jamaica took over as cultural capital of the Caribbean</a:t>
            </a:r>
            <a:endParaRPr lang="en-US" dirty="0" smtClean="0"/>
          </a:p>
          <a:p>
            <a:endParaRPr lang="en-US" dirty="0" smtClean="0"/>
          </a:p>
          <a:p>
            <a:r>
              <a:rPr lang="en-US" dirty="0" smtClean="0"/>
              <a:t>Havana in the 1950s was Las Vegas with beaches. Affluent North Americans escaped to Cuba to indulge in cigars, sex, rum, and affordable luxury. Leading hotels and casinos boasted of dance halls and large orchestras. Modeled after popular New York orchestral combos, these tourism-generated bands infused popular music from the United States with the instruments and rhythms of Cuba, Africa, and the Caribbean. </a:t>
            </a:r>
          </a:p>
          <a:p>
            <a:r>
              <a:rPr lang="en-US" dirty="0" smtClean="0"/>
              <a:t>The result was explosive. The mambo quickly busted out of the glitzy cabarets and into the buzzing streets of Havana. Small, private social clubs, of the type immortalized in the 1999 documentary </a:t>
            </a:r>
            <a:r>
              <a:rPr lang="en-US" i="1" dirty="0" smtClean="0"/>
              <a:t>Buena Vista Social Club</a:t>
            </a:r>
            <a:r>
              <a:rPr lang="en-US" dirty="0" smtClean="0"/>
              <a:t>, began springing up on every street corner. Organized by neighborhood, by occupation, and by social status, these clubs helped nurture a strong community-based sense of the new Cuban music.</a:t>
            </a:r>
          </a:p>
          <a:p>
            <a:r>
              <a:rPr lang="en-US" dirty="0" smtClean="0"/>
              <a:t>Like so much Cuban-American culture before the two countries became bitter adversaries, Havana’s mambo craze leapt back across the Florida Straits to a willing United States. New York Jazz musicians began incorporating Cuban elements into their music. Pop singers such as Nat “King” Cole began recording with musicians in Cuba and singing in Spanish. Cuban artists such as </a:t>
            </a:r>
            <a:r>
              <a:rPr lang="en-US" dirty="0" err="1" smtClean="0"/>
              <a:t>Beny</a:t>
            </a:r>
            <a:r>
              <a:rPr lang="en-US" dirty="0" smtClean="0"/>
              <a:t> </a:t>
            </a:r>
            <a:r>
              <a:rPr lang="en-US" dirty="0" err="1" smtClean="0"/>
              <a:t>Moré</a:t>
            </a:r>
            <a:r>
              <a:rPr lang="en-US" dirty="0" smtClean="0"/>
              <a:t> and Celia Cruz found themselves at the fore of a new, syncretic movement in </a:t>
            </a:r>
            <a:r>
              <a:rPr lang="en-US" dirty="0" err="1" smtClean="0"/>
              <a:t>pan-American</a:t>
            </a:r>
            <a:r>
              <a:rPr lang="en-US" dirty="0" smtClean="0"/>
              <a:t> popular music. </a:t>
            </a:r>
          </a:p>
          <a:p>
            <a:r>
              <a:rPr lang="en-US" dirty="0" smtClean="0"/>
              <a:t>And decades before cultural observers would enthuse over the “crossover” appeal of Jennifer Lopez and Shakira, Yankee audiences threw their arms around Cuban percussionist </a:t>
            </a:r>
            <a:r>
              <a:rPr lang="en-US" dirty="0" err="1" smtClean="0"/>
              <a:t>Desi</a:t>
            </a:r>
            <a:r>
              <a:rPr lang="en-US" dirty="0" smtClean="0"/>
              <a:t> </a:t>
            </a:r>
            <a:r>
              <a:rPr lang="en-US" dirty="0" err="1" smtClean="0"/>
              <a:t>Arnaz</a:t>
            </a:r>
            <a:r>
              <a:rPr lang="en-US" dirty="0" smtClean="0"/>
              <a:t>, whose mambo band-leader character Ricky Ricardo co-anchored the most popular show on American television, </a:t>
            </a:r>
            <a:r>
              <a:rPr lang="en-US" i="1" dirty="0" smtClean="0"/>
              <a:t>I Love Lucy. </a:t>
            </a:r>
            <a:endParaRPr lang="en-US" dirty="0" smtClean="0"/>
          </a:p>
          <a:p>
            <a:r>
              <a:rPr lang="en-US" dirty="0" smtClean="0"/>
              <a:t>At the height of ’50s mambo fever, you would have been laughed out of the room had you predicted that comparatively tiny and impoverished Jamaica would soon become a dominant force in global music, while the Caribbean’s longstanding cultural capital of Havana fell into irrelevance and decay. But the rise of communism and its attendant cultural protectionism soon choked off mambo and Cuban creativity at the source, while Jamaica’s economic boom and unfettered recording industry uncorked a revolutionary new music called reggae.</a:t>
            </a:r>
          </a:p>
          <a:p>
            <a:r>
              <a:rPr lang="en-US" dirty="0" smtClean="0"/>
              <a:t>The glossy exterior of Havana’s nightlife concealed something much darker. Dictator </a:t>
            </a:r>
            <a:r>
              <a:rPr lang="en-US" dirty="0" err="1" smtClean="0"/>
              <a:t>Fulgencio</a:t>
            </a:r>
            <a:r>
              <a:rPr lang="en-US" dirty="0" smtClean="0"/>
              <a:t> Batista demonstrated little regard for the constitution he had created more than a decade earlier. Racial and social divides ran deep, free speech and assembly were severely curtailed, and the wealth brought in by the booming tourist trade was seen as benefitting only the well connected. </a:t>
            </a:r>
          </a:p>
          <a:p>
            <a:r>
              <a:rPr lang="en-US" dirty="0" smtClean="0"/>
              <a:t>On July 23, 1953, a group of revolutionaries led by Fidel Castro attacked the </a:t>
            </a:r>
            <a:r>
              <a:rPr lang="en-US" dirty="0" err="1" smtClean="0"/>
              <a:t>Moncada</a:t>
            </a:r>
            <a:r>
              <a:rPr lang="en-US" dirty="0" smtClean="0"/>
              <a:t> Barracks in Havana. While easily thwarted, the attack marked the beginning of what would be the Cuban Revolution. After a brief prison stint, the bearded revolutionary fled to Mexico, then returned in December of 1956 with Argentinean physician and military strategist </a:t>
            </a:r>
            <a:r>
              <a:rPr lang="en-US" dirty="0" err="1" smtClean="0"/>
              <a:t>Che</a:t>
            </a:r>
            <a:r>
              <a:rPr lang="en-US" dirty="0" smtClean="0"/>
              <a:t> Guevara and 80 men. Taking to the Sierra </a:t>
            </a:r>
            <a:r>
              <a:rPr lang="en-US" dirty="0" err="1" smtClean="0"/>
              <a:t>Maestra</a:t>
            </a:r>
            <a:r>
              <a:rPr lang="en-US" dirty="0" smtClean="0"/>
              <a:t> Mountains, and shoring up support from rural workers and farmers, Castro and company began what would be a two-year war against the Batista regime. On New Year’s Day 1959, Batista fled to the Dominican Republic, and Fidel Castro began his long victory march to Havana.</a:t>
            </a:r>
          </a:p>
          <a:p>
            <a:r>
              <a:rPr lang="en-US" dirty="0" smtClean="0"/>
              <a:t>Initially, many musicians were optimistic about the new Cuba. At last they would be able to explore their craft free from the constraints of the market. Class and race would no longer divide people, and artists would now be able to freely connect with all Cubans instead of merely catering to visiting Americans. Most non-headlining musicians saw an initial increase in income, and composers were afforded the security of a regular salary. Cultural education programs strove to valorize domestic music and raise the musical literacy of all Cubans.</a:t>
            </a:r>
          </a:p>
          <a:p>
            <a:r>
              <a:rPr lang="en-US" dirty="0" smtClean="0"/>
              <a:t>But this new musical economy was unsustainable. The casinos were looted and shuttered within days of the revolution. Hotels were commandeered, and tourists stopped coming. With the engine of the economy cut, more and more clubs found it impossible to stay open. By January 1960, the government had taken over most performance venues. And by the summer of 1960, Cuba’s numerous radio and television networks were nationalized. </a:t>
            </a:r>
          </a:p>
          <a:p>
            <a:r>
              <a:rPr lang="en-US" dirty="0" smtClean="0"/>
              <a:t>A musician wishing to be heard in Cuba now required government approval. Opportunities to perform abroad were limited to state-sponsored tours, and formal approval was required even to travel anywhere on the island. Cuban musicians, who once roamed as far as their talents could take them, now found their ability to share their works dependent upon the state’s assessment of their loyalty to the Revolution. And it was not only professional musicians who were silenced: The Social Clubs, so vital to the musical soul of the island, were declared un-egalitarian and abolished.</a:t>
            </a:r>
          </a:p>
          <a:p>
            <a:r>
              <a:rPr lang="en-US" dirty="0" smtClean="0"/>
              <a:t>By 1961, all production facilities had been nationalized. State approval was required for any new recording. Censorship and bureaucratic red tape frustrated artists. Reduced tourism and trade cut Cuba off from its most lucrative markets, and the lack of profit motive meant that no one stood to make money by pushing new music or reissuing perennially popular recordings. Meanwhile, the deteriorating economy (exacerbated by the U.S. embargo) made money still more scarce. By 1966, Cuba, which used to press millions of records a year, only managed to eke out 184,000.</a:t>
            </a:r>
          </a:p>
          <a:p>
            <a:r>
              <a:rPr lang="en-US" dirty="0" smtClean="0"/>
              <a:t>As his country moved much closer to the Soviet Union, Castro soon adopted Moscow’s model of arts production. To be a musician in socialist Cuba, one had to audition for a panel of conservatory-trained professionals who assigned the would-be performer a letter grade of A, B, or C. Given the background of the panel, it was only natural that those most proficient in classical European styles were assigned to the highest class, while those proficient in folk or popular styles would be diverted into lesser pools. </a:t>
            </a:r>
          </a:p>
          <a:p>
            <a:r>
              <a:rPr lang="en-US" dirty="0" smtClean="0"/>
              <a:t>Popular styles of music such as jazz and early rock ’n’ roll were tolerated in the early days of the Revolution, but later years saw them labeled as imperialist, and effectively banned. (Even the Beatles were banned for several years on grounds of cultural imperialism.) Artists attempting the Cuban tradition of incorporating new rhythms and instruments into their styles were blacklisted from state radio and TV. </a:t>
            </a:r>
          </a:p>
          <a:p>
            <a:r>
              <a:rPr lang="en-US" dirty="0" smtClean="0"/>
              <a:t>In 1968, a prohibitionist “Dry Law” closed Cuban clubs, leaving 40 percent of Cuban club musicians with no place to perform. In 1970, most were forced into the sugar fields as part of the communist state’s </a:t>
            </a:r>
            <a:r>
              <a:rPr lang="en-US" i="1" dirty="0" err="1" smtClean="0"/>
              <a:t>zafra</a:t>
            </a:r>
            <a:r>
              <a:rPr lang="en-US" i="1" dirty="0" smtClean="0"/>
              <a:t> de los 10 </a:t>
            </a:r>
            <a:r>
              <a:rPr lang="en-US" i="1" dirty="0" err="1" smtClean="0"/>
              <a:t>milliones</a:t>
            </a:r>
            <a:r>
              <a:rPr lang="en-US" dirty="0" smtClean="0"/>
              <a:t>, a desperate plot to save the Cuban economy with a massive, one-time sugar haul. Musicians had their instruments ripped from their hands and replaced with machetes. In just one decade, Havana went from being the wellspring of popular </a:t>
            </a:r>
            <a:r>
              <a:rPr lang="en-US" dirty="0" err="1" smtClean="0"/>
              <a:t>pan-American</a:t>
            </a:r>
            <a:r>
              <a:rPr lang="en-US" dirty="0" smtClean="0"/>
              <a:t> music to a desert of rigid, top-down culture. </a:t>
            </a:r>
          </a:p>
          <a:p>
            <a:r>
              <a:rPr lang="en-US" dirty="0" smtClean="0"/>
              <a:t>The colonial island 90 miles south of Cuba had a much more modest musical pedigree at the time of the mambo boom. The first popular music documented in Jamaica was </a:t>
            </a:r>
            <a:r>
              <a:rPr lang="en-US" i="1" dirty="0" err="1" smtClean="0"/>
              <a:t>mento</a:t>
            </a:r>
            <a:r>
              <a:rPr lang="en-US" dirty="0" smtClean="0"/>
              <a:t>. Played on homemade string, wind, and percussion instruments in rural parts of the country as early as the 19th century, </a:t>
            </a:r>
            <a:r>
              <a:rPr lang="en-US" dirty="0" err="1" smtClean="0"/>
              <a:t>mento</a:t>
            </a:r>
            <a:r>
              <a:rPr lang="en-US" dirty="0" smtClean="0"/>
              <a:t> featured an even, playful gait and cheeky lyrics about daily life. Sounding similar to Trinidadian calypsos, </a:t>
            </a:r>
            <a:r>
              <a:rPr lang="en-US" dirty="0" err="1" smtClean="0"/>
              <a:t>mento</a:t>
            </a:r>
            <a:r>
              <a:rPr lang="en-US" dirty="0" smtClean="0"/>
              <a:t> did not start appearing on record until the 1950s, when entrepreneurs such as Ken </a:t>
            </a:r>
            <a:r>
              <a:rPr lang="en-US" dirty="0" err="1" smtClean="0"/>
              <a:t>Khouri</a:t>
            </a:r>
            <a:r>
              <a:rPr lang="en-US" dirty="0" smtClean="0"/>
              <a:t> and Ivan Chin sought to jump-start a domestic recording industry. </a:t>
            </a:r>
          </a:p>
          <a:p>
            <a:r>
              <a:rPr lang="en-US" dirty="0" smtClean="0"/>
              <a:t>These early </a:t>
            </a:r>
            <a:r>
              <a:rPr lang="en-US" dirty="0" err="1" smtClean="0"/>
              <a:t>mento</a:t>
            </a:r>
            <a:r>
              <a:rPr lang="en-US" dirty="0" smtClean="0"/>
              <a:t> recordings did not sell particularly well in the face of regional competition from Cuba and Trinidad. The biggest hit of the era, </a:t>
            </a:r>
            <a:r>
              <a:rPr lang="en-US" dirty="0" err="1" smtClean="0"/>
              <a:t>Alerth</a:t>
            </a:r>
            <a:r>
              <a:rPr lang="en-US" dirty="0" smtClean="0"/>
              <a:t> </a:t>
            </a:r>
            <a:r>
              <a:rPr lang="en-US" dirty="0" err="1" smtClean="0"/>
              <a:t>Bedasse’s</a:t>
            </a:r>
            <a:r>
              <a:rPr lang="en-US" dirty="0" smtClean="0"/>
              <a:t> “Night Food,” caught the attention of the colonial government (Jamaica was ruled by Great Britain for three centuries until its independence in 1962) due to its provocative lyrics about a young man who is confused when an older woman invites him to sample the warm sweet night food, even though the room they are in is pitch black and he has no utensils. Trade and Industry minister Willis O. Isaacs personally attacked the song in an address to parliament, raising concerns about censorship, further discouraging investment in domestic recording. </a:t>
            </a:r>
          </a:p>
          <a:p>
            <a:r>
              <a:rPr lang="en-US" dirty="0" smtClean="0"/>
              <a:t>But the 1950s would be a time of economic and political change in Jamaica. Global demand for aluminum was growing; the miracle metal was being used in everything from airplanes to TV dinner trays. By the end of the decade Jamaica would be the world’s leading producer of aluminum’s raw material of bauxite. Less labor intensive than farming, bauxite mining created a labor surplus and young Jamaicans poured in from the countryside in search of better opportunities. </a:t>
            </a:r>
          </a:p>
          <a:p>
            <a:r>
              <a:rPr lang="en-US" dirty="0" smtClean="0"/>
              <a:t>Jamaicans began leaving the island to work on sugar and cotton plantations in the United States, replacing southern blacks who had left during the Great Migration. An estimated 174,000 Jamaicans also moved to the United Kingdom between 1953 and 1962, after which the British government abruptly cut off immigration from the newly independent state. Millions of pounds in remittances were sent to Jamaica every year.</a:t>
            </a:r>
          </a:p>
          <a:p>
            <a:r>
              <a:rPr lang="en-US" dirty="0" smtClean="0"/>
              <a:t>Limited transportation and infrastructure had long handcuffed the country’s tourist industry. But after World War II, commercial travel and newly built hotels helped spur three decades of consistent economic growth. Jamaican GNP nearly doubled between 1952 and 1962. The years between 1940 and 1960 saw significant reductions in illiteracy and infant mortality, and a 10-year jump in life expectancy.</a:t>
            </a:r>
          </a:p>
          <a:p>
            <a:r>
              <a:rPr lang="en-US" dirty="0" smtClean="0"/>
              <a:t>Jamaica was in the process of becoming urban and modern, and the young people who found themselves in the capital of Kingston were no longer interested in the “country” music of their past. Retailers began setting up speakers in front of their business in hopes of luring customers inside. Entrepreneurs such as hardware store owner Thomas Chin started renting out mobile sound systems for parties. </a:t>
            </a:r>
          </a:p>
          <a:p>
            <a:r>
              <a:rPr lang="en-US" dirty="0" smtClean="0"/>
              <a:t>By the mid-1950s the sound system was the center of Kingston nightlife. Hotels and tourist clubs did not welcome locals, and state radio catered to a conservative affluent audience, so the sound-system dance was the place most Jamaicans went to show off their wares and hear new tunes. An underground economy grew around the dances: Organizers charged admission, DJs received a fee, and food and alcohol vendors lined the streets around the venue. </a:t>
            </a:r>
          </a:p>
          <a:p>
            <a:r>
              <a:rPr lang="en-US" dirty="0" smtClean="0"/>
              <a:t>Competition between DJs was intense, and customer feedback immediate. The hottest music in 1950s Kingston was American jazz and rhythm and blues. DJs paid a premium for records by artists such as </a:t>
            </a:r>
            <a:r>
              <a:rPr lang="en-US" dirty="0" err="1" smtClean="0"/>
              <a:t>Rosco</a:t>
            </a:r>
            <a:r>
              <a:rPr lang="en-US" dirty="0" smtClean="0"/>
              <a:t> Gordon and Fats Domino. Records were imported or bought off boat workers coming from the United States. Many DJs actually got their start working as migrant laborers in the United States, using the money they earned to collect equipment and records. A new breed of music entrepreneurs was just beginning to build the infrastructure needed for Jamaican music to flourish.</a:t>
            </a:r>
          </a:p>
          <a:p>
            <a:r>
              <a:rPr lang="en-US" dirty="0" smtClean="0"/>
              <a:t>While popular music was withering in Cuba, it was beginning to bloom in Jamaica. The growth of Jamaican tourism, in part spurred on by the collapse of Cuban tourism, created plenty of opportunities for musicians. Given the high rates of youth unemployment, joining a hotel band was a good career option. </a:t>
            </a:r>
          </a:p>
          <a:p>
            <a:r>
              <a:rPr lang="en-US" dirty="0" smtClean="0"/>
              <a:t>The island was also beginning to discover its own great pop singers. </a:t>
            </a:r>
            <a:r>
              <a:rPr lang="en-US" dirty="0" err="1" smtClean="0"/>
              <a:t>Vere</a:t>
            </a:r>
            <a:r>
              <a:rPr lang="en-US" dirty="0" smtClean="0"/>
              <a:t> Johns, a Jamaican journalist and well-traveled entrepreneur, began hosting a talent show on RJR radio, broadcast from the Palace Theater. Singers battled it out over pop and R&amp;B songs, and the crowd, composed of Jamaicans from all classes (due to the availability of cheap seats), would pick the winner through their cheers. The show launched the careers of many important artists, including the eventual king of </a:t>
            </a:r>
            <a:r>
              <a:rPr lang="en-US" dirty="0" err="1" smtClean="0"/>
              <a:t>ska</a:t>
            </a:r>
            <a:r>
              <a:rPr lang="en-US" dirty="0" smtClean="0"/>
              <a:t> Derrick Morgan, who went on to record Jamaica’s first international hit record; Millie Small, and even the band from which The Legend himself, Bob Marley, would emerge, The Wailers.</a:t>
            </a:r>
          </a:p>
          <a:p>
            <a:r>
              <a:rPr lang="en-US" dirty="0" smtClean="0"/>
              <a:t>Mobile DJs, always looking to stay ahead of the competition, began recording their own music. At first they tried to mirror the rhythm and blues records—particularly the jerking piano boogies of artists like </a:t>
            </a:r>
            <a:r>
              <a:rPr lang="en-US" dirty="0" err="1" smtClean="0"/>
              <a:t>Rosco</a:t>
            </a:r>
            <a:r>
              <a:rPr lang="en-US" dirty="0" smtClean="0"/>
              <a:t> Gordon and Professor Longhair—that were so popular at sound system dances. Soundman Clement “</a:t>
            </a:r>
            <a:r>
              <a:rPr lang="en-US" dirty="0" err="1" smtClean="0"/>
              <a:t>Coxsome</a:t>
            </a:r>
            <a:r>
              <a:rPr lang="en-US" dirty="0" smtClean="0"/>
              <a:t>” Dodd originally recorded Theo Beckford’s classic “Easy </a:t>
            </a:r>
            <a:r>
              <a:rPr lang="en-US" dirty="0" err="1" smtClean="0"/>
              <a:t>Snappin</a:t>
            </a:r>
            <a:r>
              <a:rPr lang="en-US" dirty="0" smtClean="0"/>
              <a:t>’ ” in 1956 as a “sound system special”—a song you’d only hear live at the dance. </a:t>
            </a:r>
            <a:r>
              <a:rPr lang="en-US" dirty="0" err="1" smtClean="0"/>
              <a:t>Coxsome</a:t>
            </a:r>
            <a:r>
              <a:rPr lang="en-US" dirty="0" smtClean="0"/>
              <a:t> didn’t release the record for sale until 1959, at which point it instantly topped the Jamaican charts. </a:t>
            </a:r>
          </a:p>
          <a:p>
            <a:r>
              <a:rPr lang="en-US" dirty="0" smtClean="0"/>
              <a:t>Exclusive recording contracts and publishing rights were nonexistent at the time, leaving plenty of artists disgruntled about never getting their due or proper compensation. But the anarchistic sound wars produced some of the most important recordings in Jamaican musical history. </a:t>
            </a:r>
          </a:p>
          <a:p>
            <a:r>
              <a:rPr lang="en-US" dirty="0" smtClean="0"/>
              <a:t>One of the transformational figures in 1960s Jamaican music was Cecil </a:t>
            </a:r>
            <a:r>
              <a:rPr lang="en-US" dirty="0" err="1" smtClean="0"/>
              <a:t>Bustamente</a:t>
            </a:r>
            <a:r>
              <a:rPr lang="en-US" dirty="0" smtClean="0"/>
              <a:t> Campbell, better known as Prince Buster. An accomplished boxer and unflappable tough guy, Buster caught the attention of </a:t>
            </a:r>
            <a:r>
              <a:rPr lang="en-US" dirty="0" err="1" smtClean="0"/>
              <a:t>Coxsome</a:t>
            </a:r>
            <a:r>
              <a:rPr lang="en-US" dirty="0" smtClean="0"/>
              <a:t>, working not only as a strongman for the DJ turned producer, but also as a curator, who with one listen could name the artist and title of rival DJ’s selection. </a:t>
            </a:r>
          </a:p>
          <a:p>
            <a:r>
              <a:rPr lang="en-US" dirty="0" smtClean="0"/>
              <a:t>Around this time many unemployed youth had begun hanging out in a </a:t>
            </a:r>
            <a:r>
              <a:rPr lang="en-US" dirty="0" err="1" smtClean="0"/>
              <a:t>Trenchtown</a:t>
            </a:r>
            <a:r>
              <a:rPr lang="en-US" dirty="0" smtClean="0"/>
              <a:t> yard with a group of mystics known as Rastafarians. Many musicians who played on early </a:t>
            </a:r>
            <a:r>
              <a:rPr lang="en-US" dirty="0" err="1" smtClean="0"/>
              <a:t>ska</a:t>
            </a:r>
            <a:r>
              <a:rPr lang="en-US" dirty="0" smtClean="0"/>
              <a:t> records began bringing their horns to the yard to jam with the </a:t>
            </a:r>
            <a:r>
              <a:rPr lang="en-US" dirty="0" err="1" smtClean="0"/>
              <a:t>rasta</a:t>
            </a:r>
            <a:r>
              <a:rPr lang="en-US" dirty="0" smtClean="0"/>
              <a:t> drummers, who performed layered, syncopated rhythms in a West African style. While a Muslim, Buster appreciated the new possibilities brought on by the inclusion of African drumming, and in 1960, while recording the vocal group The </a:t>
            </a:r>
            <a:r>
              <a:rPr lang="en-US" dirty="0" err="1" smtClean="0"/>
              <a:t>Folkes</a:t>
            </a:r>
            <a:r>
              <a:rPr lang="en-US" dirty="0" smtClean="0"/>
              <a:t> Brothers, he invited </a:t>
            </a:r>
            <a:r>
              <a:rPr lang="en-US" dirty="0" err="1" smtClean="0"/>
              <a:t>rasta</a:t>
            </a:r>
            <a:r>
              <a:rPr lang="en-US" dirty="0" smtClean="0"/>
              <a:t> drum guru Count </a:t>
            </a:r>
            <a:r>
              <a:rPr lang="en-US" dirty="0" err="1" smtClean="0"/>
              <a:t>Ossie</a:t>
            </a:r>
            <a:r>
              <a:rPr lang="en-US" dirty="0" smtClean="0"/>
              <a:t> to join the session. The resulting record, “Oh Carolina” was an immediate hit and a turning point in Jamaican music</a:t>
            </a:r>
          </a:p>
          <a:p>
            <a:r>
              <a:rPr lang="en-US" dirty="0" err="1" smtClean="0"/>
              <a:t>Ska</a:t>
            </a:r>
            <a:r>
              <a:rPr lang="en-US" dirty="0" smtClean="0"/>
              <a:t> began sounding less and less like Jamaican imitations of music from New Orleans and more like something altogether unique. The rigid, offbeat “</a:t>
            </a:r>
            <a:r>
              <a:rPr lang="en-US" dirty="0" err="1" smtClean="0"/>
              <a:t>ska-ska</a:t>
            </a:r>
            <a:r>
              <a:rPr lang="en-US" dirty="0" smtClean="0"/>
              <a:t>” of the guitar and piano that gave the music its name became looser, and the bass abandoned its supporting role to become the prime mover behind the sound systems’ massive walls of speakers. Jamaica was a new nation, with a unique identity and its own new popular music.</a:t>
            </a:r>
          </a:p>
          <a:p>
            <a:r>
              <a:rPr lang="en-US" dirty="0" smtClean="0"/>
              <a:t>As the Kingston music scene grew, musicians from throughout the Caribbean found their way to Jamaica. Trinidadian guitarist Lynn </a:t>
            </a:r>
            <a:r>
              <a:rPr lang="en-US" dirty="0" err="1" smtClean="0"/>
              <a:t>Taitt</a:t>
            </a:r>
            <a:r>
              <a:rPr lang="en-US" dirty="0" smtClean="0"/>
              <a:t> advocated for the exploration of different tempos and began incorporating counter lines common to calypso music. The bouncing bass, slower tempo, and bubbling guitar line heard on </a:t>
            </a:r>
            <a:r>
              <a:rPr lang="en-US" dirty="0" err="1" smtClean="0"/>
              <a:t>Hopeton</a:t>
            </a:r>
            <a:r>
              <a:rPr lang="en-US" dirty="0" smtClean="0"/>
              <a:t> Lewis’ 1966 hit “Take It Easy” would usher in the beginning of </a:t>
            </a:r>
            <a:r>
              <a:rPr lang="en-US" dirty="0" err="1" smtClean="0"/>
              <a:t>rocksteady</a:t>
            </a:r>
            <a:r>
              <a:rPr lang="en-US" dirty="0" smtClean="0"/>
              <a:t>. This music, with its layered guitars (one chunking out chords, while another provided dancing, muted melodies), its free, earthshaking bass, and popping, syncopated drums, laid the foundation for reggae.</a:t>
            </a:r>
          </a:p>
          <a:p>
            <a:r>
              <a:rPr lang="en-US" dirty="0" smtClean="0"/>
              <a:t>While the political wars between the island’s two union-based parties (the Jamaica </a:t>
            </a:r>
            <a:r>
              <a:rPr lang="en-US" dirty="0" err="1" smtClean="0"/>
              <a:t>Labour</a:t>
            </a:r>
            <a:r>
              <a:rPr lang="en-US" dirty="0" smtClean="0"/>
              <a:t> Party and the People’s National Party) was threatening the stability of the fledgling nation, Jamaican music continued to evolve and respond to the times. Musicians and producers—particularly Rastafarians who had a long tradition of political cynicism—turned out anthems criticizing the political turmoil and violence. People began using the word </a:t>
            </a:r>
            <a:r>
              <a:rPr lang="en-US" i="1" dirty="0" smtClean="0"/>
              <a:t>reggae</a:t>
            </a:r>
            <a:r>
              <a:rPr lang="en-US" dirty="0" smtClean="0"/>
              <a:t> to describe the scruffy, loose music of the late ’60s produced by a new generation of artists ready to challenge the old sound-system guard. The 1970s would see the audience for Jamaican reggae music explode, changing popular music around the globe. </a:t>
            </a:r>
          </a:p>
          <a:p>
            <a:r>
              <a:rPr lang="en-US" dirty="0" smtClean="0"/>
              <a:t>The man who brought Jamaican music to the world was Chris Blackwell, a British citizen whose ties to Jamaica dated back to the 17th century. Blackwell had been recording Jamaican music as early as 1958, and was one of the most prominent record distributors in the burgeoning days of the sound system. As a producer, Blackwell would score his first international hit with Millie Small’s “My Boy Lollipop,” a record that not only sold well within the U.K.’s West Indies community, but found crossover success, with Small even sharing a TV spot with The Beatles. </a:t>
            </a:r>
          </a:p>
          <a:p>
            <a:r>
              <a:rPr lang="en-US" dirty="0" smtClean="0"/>
              <a:t>Blackwell felt that the world was ready for a global reggae mega-star, and saw potential in The Wailers, particularly their charismatic </a:t>
            </a:r>
            <a:r>
              <a:rPr lang="en-US" dirty="0" err="1" smtClean="0"/>
              <a:t>frontman</a:t>
            </a:r>
            <a:r>
              <a:rPr lang="en-US" dirty="0" smtClean="0"/>
              <a:t> Bob Marley. Jamaican music had been on the verge of breaking internationally for a few years, but Blackwell realized that the popular audience for the music would not be found in the black community, but rather the white counterculture.</a:t>
            </a:r>
          </a:p>
          <a:p>
            <a:r>
              <a:rPr lang="en-US" dirty="0" smtClean="0"/>
              <a:t>By adding a few distorted guitars and marketing the Wailers as a rock band, Blackwell thought his hand-picked group could cross over to international superstardom. The Wailers 1973 </a:t>
            </a:r>
            <a:r>
              <a:rPr lang="en-US" i="1" dirty="0" smtClean="0"/>
              <a:t>Catch A Fire</a:t>
            </a:r>
            <a:r>
              <a:rPr lang="en-US" dirty="0" smtClean="0"/>
              <a:t> was indeed an instant classic, introducing much of the world to the music that had been shaking Jamaica for the past decade. By the mid-’70s reggae had a firm foothold in the U.S. and the U.K. as both a high-valued import product and a style worth mining by acts like The Clash and even The Rolling Stones.</a:t>
            </a:r>
          </a:p>
          <a:p>
            <a:r>
              <a:rPr lang="en-US" dirty="0" smtClean="0"/>
              <a:t>What accounts for the major divergence between Cuban and Jamaican popular music in the 1960s and beyond? Control. The socialist government of Cuba set out to preserve and promote culture through top-down programs that stifled competition and expression, providing little incentive to cater to anyone other than those in power. In Jamaica, popular opinion drove the sound systems and fierce competition between musicians and producers led to a tremendous period of innovation. Cuba created an orderly system for music education that produced little of lasting value; Jamaica’s disordered economic growth produced a global phenomenon whose reverberations are still being felt.</a:t>
            </a:r>
          </a:p>
          <a:p>
            <a:r>
              <a:rPr lang="en-US" dirty="0" smtClean="0"/>
              <a:t>While sound system dances, like Jamaican life itself, were not free from police harassment, the culture continued and was never banned outright the way Cuban social clubs were. Travel restrictions, bans, and embargos cut Cuban musicians off from their regional audience and the Cuban diaspora, and even the most popular Latin American musical genre of the ’60s and ’70s—salsa—excluded the country whose </a:t>
            </a:r>
            <a:r>
              <a:rPr lang="en-US" i="1" dirty="0" err="1" smtClean="0"/>
              <a:t>tresillo</a:t>
            </a:r>
            <a:r>
              <a:rPr lang="en-US" dirty="0" smtClean="0"/>
              <a:t> rhythm (three notes in a long-long-short pattern) provided its backbone. Jamaica, on the other hand, maintained steady lines of regional and international trade, consistently seeding the island with new music and equipment, while building a strong market abroad. </a:t>
            </a:r>
          </a:p>
          <a:p>
            <a:r>
              <a:rPr lang="en-US" dirty="0" smtClean="0"/>
              <a:t>In December 2012 Raul Castro, ruling the island after his ailing brother Fidel, announced that </a:t>
            </a:r>
            <a:r>
              <a:rPr lang="en-US" dirty="0" err="1" smtClean="0"/>
              <a:t>reggaeton</a:t>
            </a:r>
            <a:r>
              <a:rPr lang="en-US" dirty="0" smtClean="0"/>
              <a:t>—the Spanish language rap style set to Jamaican dance hall beats that has come to dominate Latin America in recent years—would be banned from the public places. Once again the Cuban people are being protected from popular music deemed to be imperialist and debasing. </a:t>
            </a:r>
          </a:p>
          <a:p>
            <a:r>
              <a:rPr lang="en-US" dirty="0" smtClean="0"/>
              <a:t>But as the example of Jamaica reveals, music cultures can thrive in competitive environments. And personal and economic freedom can strengthen local culture rather than debase it, creating music so unique and infectious that imitators will spring up on the other side of the globe.  </a:t>
            </a:r>
          </a:p>
          <a:p>
            <a:endParaRPr lang="en-US" dirty="0"/>
          </a:p>
        </p:txBody>
      </p:sp>
      <p:sp>
        <p:nvSpPr>
          <p:cNvPr id="4" name="Slide Number Placeholder 3"/>
          <p:cNvSpPr>
            <a:spLocks noGrp="1"/>
          </p:cNvSpPr>
          <p:nvPr>
            <p:ph type="sldNum" sz="quarter" idx="10"/>
          </p:nvPr>
        </p:nvSpPr>
        <p:spPr/>
        <p:txBody>
          <a:bodyPr/>
          <a:lstStyle/>
          <a:p>
            <a:fld id="{101E8DB1-2532-4975-BCAF-9ED2E8061A14}" type="slidenum">
              <a:rPr lang="en-US" smtClean="0"/>
              <a:t>40</a:t>
            </a:fld>
            <a:endParaRPr lang="en-US"/>
          </a:p>
        </p:txBody>
      </p:sp>
    </p:spTree>
    <p:extLst>
      <p:ext uri="{BB962C8B-B14F-4D97-AF65-F5344CB8AC3E}">
        <p14:creationId xmlns:p14="http://schemas.microsoft.com/office/powerpoint/2010/main" val="275219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ea typeface="+mn-ea"/>
                <a:cs typeface="+mn-cs"/>
              </a:rPr>
              <a:t>The absence of lights in North Korea indicates</a:t>
            </a:r>
            <a:r>
              <a:rPr lang="en-US" baseline="0" dirty="0" smtClean="0">
                <a:ea typeface="+mn-ea"/>
                <a:cs typeface="+mn-cs"/>
              </a:rPr>
              <a:t> a lack of economic freedom compared to South Korea.</a:t>
            </a:r>
            <a:endParaRPr lang="en-US" dirty="0" smtClean="0">
              <a:ea typeface="+mn-ea"/>
              <a:cs typeface="+mn-cs"/>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F5B6E313-19FC-944D-AA1B-E8675267B8A2}" type="slidenum">
              <a:rPr lang="en-US" sz="1200">
                <a:latin typeface="News Gothic MT"/>
              </a:rPr>
              <a:pPr eaLnBrk="1" hangingPunct="1"/>
              <a:t>5</a:t>
            </a:fld>
            <a:endParaRPr lang="en-US" sz="1200" dirty="0">
              <a:latin typeface="News Gothic MT"/>
            </a:endParaRPr>
          </a:p>
        </p:txBody>
      </p:sp>
    </p:spTree>
    <p:extLst>
      <p:ext uri="{BB962C8B-B14F-4D97-AF65-F5344CB8AC3E}">
        <p14:creationId xmlns:p14="http://schemas.microsoft.com/office/powerpoint/2010/main" val="1977355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6888" indent="-457200" eaLnBrk="1" hangingPunct="1">
              <a:lnSpc>
                <a:spcPct val="90000"/>
              </a:lnSpc>
              <a:buClr>
                <a:srgbClr val="FF0000"/>
              </a:buClr>
              <a:buSzPct val="100000"/>
              <a:buFont typeface="Arial"/>
              <a:buChar char="•"/>
              <a:tabLst>
                <a:tab pos="863600" algn="l"/>
                <a:tab pos="863600" algn="l"/>
                <a:tab pos="863600" algn="l"/>
                <a:tab pos="863600" algn="l"/>
                <a:tab pos="863600" algn="l"/>
              </a:tabLst>
              <a:defRPr/>
            </a:pPr>
            <a:r>
              <a:rPr lang="en-US" dirty="0" smtClean="0">
                <a:latin typeface="News Gothic MT"/>
                <a:cs typeface="News Gothic MT"/>
                <a:sym typeface="Arial" charset="0"/>
              </a:rPr>
              <a:t>How important is economic </a:t>
            </a:r>
          </a:p>
          <a:p>
            <a:pPr marL="39688" indent="0" eaLnBrk="1" hangingPunct="1">
              <a:lnSpc>
                <a:spcPct val="90000"/>
              </a:lnSpc>
              <a:buClr>
                <a:srgbClr val="FF0000"/>
              </a:buClr>
              <a:buSzPct val="100000"/>
              <a:tabLst>
                <a:tab pos="863600" algn="l"/>
                <a:tab pos="863600" algn="l"/>
                <a:tab pos="863600" algn="l"/>
                <a:tab pos="863600" algn="l"/>
                <a:tab pos="863600" algn="l"/>
              </a:tabLst>
              <a:defRPr/>
            </a:pPr>
            <a:r>
              <a:rPr lang="en-US" dirty="0" smtClean="0">
                <a:latin typeface="News Gothic MT"/>
                <a:cs typeface="News Gothic MT"/>
                <a:sym typeface="Arial" charset="0"/>
              </a:rPr>
              <a:t>freedom to a nation</a:t>
            </a:r>
            <a:r>
              <a:rPr lang="ja-JP" altLang="en-US" dirty="0" smtClean="0">
                <a:latin typeface="News Gothic MT"/>
                <a:cs typeface="News Gothic MT"/>
                <a:sym typeface="Arial" charset="0"/>
              </a:rPr>
              <a:t>’</a:t>
            </a:r>
            <a:r>
              <a:rPr lang="en-US" dirty="0" smtClean="0">
                <a:latin typeface="News Gothic MT"/>
                <a:cs typeface="News Gothic MT"/>
                <a:sym typeface="Arial" charset="0"/>
              </a:rPr>
              <a:t>s prosperity?</a:t>
            </a:r>
          </a:p>
          <a:p>
            <a:pPr marL="39688" indent="0" eaLnBrk="1" hangingPunct="1">
              <a:lnSpc>
                <a:spcPct val="90000"/>
              </a:lnSpc>
              <a:buClr>
                <a:srgbClr val="FF0000"/>
              </a:buClr>
              <a:buSzPct val="100000"/>
              <a:tabLst>
                <a:tab pos="863600" algn="l"/>
                <a:tab pos="863600" algn="l"/>
                <a:tab pos="863600" algn="l"/>
                <a:tab pos="863600" algn="l"/>
                <a:tab pos="863600" algn="l"/>
              </a:tabLst>
              <a:defRPr/>
            </a:pPr>
            <a:endParaRPr lang="en-US" dirty="0" smtClean="0">
              <a:latin typeface="News Gothic MT"/>
              <a:ea typeface="ヒラギノ角ゴ ProN W3" charset="0"/>
              <a:cs typeface="ヒラギノ角ゴ ProN W3" charset="0"/>
              <a:sym typeface="Arial" charset="0"/>
            </a:endParaRPr>
          </a:p>
          <a:p>
            <a:pPr marL="496888" indent="-457200" eaLnBrk="1" hangingPunct="1">
              <a:lnSpc>
                <a:spcPct val="90000"/>
              </a:lnSpc>
              <a:buClr>
                <a:srgbClr val="FF0000"/>
              </a:buClr>
              <a:buSzPct val="100000"/>
              <a:buFont typeface="Arial"/>
              <a:buChar char="•"/>
              <a:tabLst>
                <a:tab pos="863600" algn="l"/>
                <a:tab pos="863600" algn="l"/>
                <a:tab pos="863600" algn="l"/>
                <a:tab pos="863600" algn="l"/>
                <a:tab pos="863600" algn="l"/>
              </a:tabLst>
              <a:defRPr/>
            </a:pPr>
            <a:r>
              <a:rPr lang="en-US" dirty="0" smtClean="0">
                <a:latin typeface="News Gothic MT"/>
                <a:cs typeface="News Gothic MT"/>
                <a:sym typeface="Arial" charset="0"/>
              </a:rPr>
              <a:t>Is it a cause of economic success </a:t>
            </a:r>
          </a:p>
          <a:p>
            <a:pPr marL="39688" indent="0" eaLnBrk="1" hangingPunct="1">
              <a:lnSpc>
                <a:spcPct val="90000"/>
              </a:lnSpc>
              <a:buClr>
                <a:srgbClr val="FF0000"/>
              </a:buClr>
              <a:buSzPct val="100000"/>
              <a:tabLst>
                <a:tab pos="863600" algn="l"/>
                <a:tab pos="863600" algn="l"/>
                <a:tab pos="863600" algn="l"/>
                <a:tab pos="863600" algn="l"/>
                <a:tab pos="863600" algn="l"/>
              </a:tabLst>
              <a:defRPr/>
            </a:pPr>
            <a:r>
              <a:rPr lang="en-US" dirty="0" smtClean="0">
                <a:latin typeface="News Gothic MT"/>
                <a:cs typeface="News Gothic MT"/>
                <a:sym typeface="Arial" charset="0"/>
              </a:rPr>
              <a:t>or a correlation variable? </a:t>
            </a:r>
          </a:p>
          <a:p>
            <a:pPr marL="39688" indent="0" eaLnBrk="1" hangingPunct="1">
              <a:lnSpc>
                <a:spcPct val="90000"/>
              </a:lnSpc>
              <a:buClr>
                <a:srgbClr val="FF0000"/>
              </a:buClr>
              <a:buSzPct val="100000"/>
              <a:tabLst>
                <a:tab pos="863600" algn="l"/>
                <a:tab pos="863600" algn="l"/>
                <a:tab pos="863600" algn="l"/>
                <a:tab pos="863600" algn="l"/>
                <a:tab pos="863600" algn="l"/>
              </a:tabLst>
              <a:defRPr/>
            </a:pPr>
            <a:endParaRPr lang="en-US" dirty="0" smtClean="0">
              <a:latin typeface="News Gothic MT"/>
              <a:ea typeface="ヒラギノ角ゴ ProN W3" charset="0"/>
              <a:cs typeface="ヒラギノ角ゴ ProN W3" charset="0"/>
              <a:sym typeface="Arial" charset="0"/>
            </a:endParaRPr>
          </a:p>
          <a:p>
            <a:pPr marL="496888" indent="-457200" eaLnBrk="1" hangingPunct="1">
              <a:lnSpc>
                <a:spcPct val="90000"/>
              </a:lnSpc>
              <a:buClr>
                <a:srgbClr val="FF0000"/>
              </a:buClr>
              <a:buSzPct val="100000"/>
              <a:buFont typeface="Arial"/>
              <a:buChar char="•"/>
              <a:tabLst>
                <a:tab pos="863600" algn="l"/>
                <a:tab pos="863600" algn="l"/>
                <a:tab pos="863600" algn="l"/>
                <a:tab pos="863600" algn="l"/>
                <a:tab pos="863600" algn="l"/>
              </a:tabLst>
              <a:defRPr/>
            </a:pPr>
            <a:r>
              <a:rPr lang="en-US" dirty="0" smtClean="0">
                <a:latin typeface="News Gothic MT"/>
                <a:cs typeface="News Gothic MT"/>
                <a:sym typeface="Arial" charset="0"/>
              </a:rPr>
              <a:t>Does economic freedom </a:t>
            </a:r>
          </a:p>
          <a:p>
            <a:pPr marL="39688" indent="0" eaLnBrk="1" hangingPunct="1">
              <a:lnSpc>
                <a:spcPct val="90000"/>
              </a:lnSpc>
              <a:buClr>
                <a:srgbClr val="FF0000"/>
              </a:buClr>
              <a:buSzPct val="100000"/>
              <a:tabLst>
                <a:tab pos="863600" algn="l"/>
                <a:tab pos="863600" algn="l"/>
                <a:tab pos="863600" algn="l"/>
                <a:tab pos="863600" algn="l"/>
                <a:tab pos="863600" algn="l"/>
              </a:tabLst>
              <a:defRPr/>
            </a:pPr>
            <a:r>
              <a:rPr lang="en-US" dirty="0" smtClean="0">
                <a:latin typeface="News Gothic MT"/>
                <a:cs typeface="News Gothic MT"/>
                <a:sym typeface="Arial" charset="0"/>
              </a:rPr>
              <a:t>incentivize improved productivity? </a:t>
            </a:r>
            <a:endParaRPr lang="en-US" dirty="0" smtClean="0">
              <a:latin typeface="News Gothic MT"/>
              <a:ea typeface="ヒラギノ角ゴ ProN W3" charset="0"/>
              <a:cs typeface="ヒラギノ角ゴ ProN W3" charset="0"/>
              <a:sym typeface="Arial" charset="0"/>
            </a:endParaRPr>
          </a:p>
          <a:p>
            <a:endParaRPr lang="en-US" dirty="0" smtClean="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41</a:t>
            </a:fld>
            <a:endParaRPr lang="en-US"/>
          </a:p>
        </p:txBody>
      </p:sp>
    </p:spTree>
    <p:extLst>
      <p:ext uri="{BB962C8B-B14F-4D97-AF65-F5344CB8AC3E}">
        <p14:creationId xmlns:p14="http://schemas.microsoft.com/office/powerpoint/2010/main" val="1423106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42</a:t>
            </a:fld>
            <a:endParaRPr lang="en-US"/>
          </a:p>
        </p:txBody>
      </p:sp>
    </p:spTree>
    <p:extLst>
      <p:ext uri="{BB962C8B-B14F-4D97-AF65-F5344CB8AC3E}">
        <p14:creationId xmlns:p14="http://schemas.microsoft.com/office/powerpoint/2010/main" val="497986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88" indent="0" eaLnBrk="1" hangingPunct="1">
              <a:buClr>
                <a:srgbClr val="FFFFFF"/>
              </a:buClr>
              <a:buSzPct val="80000"/>
              <a:tabLst>
                <a:tab pos="863600" algn="l"/>
                <a:tab pos="863600" algn="l"/>
              </a:tabLst>
              <a:defRPr/>
            </a:pPr>
            <a:r>
              <a:rPr lang="en-US" dirty="0" smtClean="0">
                <a:latin typeface="News Gothic MT"/>
                <a:cs typeface="News Gothic MT"/>
                <a:sym typeface="Arial" charset="0"/>
              </a:rPr>
              <a:t>Look at the data on the EFW Map that relates economic freedom to (1) Income per Person,</a:t>
            </a:r>
            <a:r>
              <a:rPr lang="en-US" baseline="0" dirty="0" smtClean="0">
                <a:latin typeface="News Gothic MT"/>
                <a:cs typeface="News Gothic MT"/>
                <a:sym typeface="Arial" charset="0"/>
              </a:rPr>
              <a:t> </a:t>
            </a:r>
            <a:r>
              <a:rPr lang="en-US" dirty="0" smtClean="0">
                <a:latin typeface="News Gothic MT"/>
                <a:cs typeface="News Gothic MT"/>
                <a:sym typeface="Arial" charset="0"/>
              </a:rPr>
              <a:t>and (2) Annual Growth in Income per Person. Note</a:t>
            </a:r>
            <a:r>
              <a:rPr lang="en-US" baseline="0" dirty="0" smtClean="0">
                <a:latin typeface="News Gothic MT"/>
                <a:cs typeface="News Gothic MT"/>
                <a:sym typeface="Arial" charset="0"/>
              </a:rPr>
              <a:t> how the two are correlated with levels of economic freedom.</a:t>
            </a:r>
          </a:p>
          <a:p>
            <a:pPr marL="39688" indent="0" eaLnBrk="1" hangingPunct="1">
              <a:buClr>
                <a:srgbClr val="FFFFFF"/>
              </a:buClr>
              <a:buSzPct val="80000"/>
              <a:tabLst>
                <a:tab pos="863600" algn="l"/>
                <a:tab pos="863600" algn="l"/>
              </a:tabLst>
              <a:defRPr/>
            </a:pPr>
            <a:endParaRPr lang="en-US" baseline="0" dirty="0" smtClean="0">
              <a:latin typeface="News Gothic MT"/>
              <a:ea typeface="ヒラギノ角ゴ ProN W3" charset="0"/>
              <a:cs typeface="News Gothic MT"/>
              <a:sym typeface="Arial" charset="0"/>
            </a:endParaRPr>
          </a:p>
          <a:p>
            <a:pPr marL="39688" indent="0" eaLnBrk="1" hangingPunct="1">
              <a:buClr>
                <a:srgbClr val="FFFFFF"/>
              </a:buClr>
              <a:buSzPct val="80000"/>
              <a:tabLst>
                <a:tab pos="863600" algn="l"/>
                <a:tab pos="863600" algn="l"/>
              </a:tabLst>
              <a:defRPr/>
            </a:pPr>
            <a:r>
              <a:rPr lang="en-US" baseline="0" dirty="0" smtClean="0">
                <a:latin typeface="News Gothic MT"/>
                <a:ea typeface="ヒラギノ角ゴ ProN W3" charset="0"/>
                <a:cs typeface="News Gothic MT"/>
                <a:sym typeface="Arial" charset="0"/>
              </a:rPr>
              <a:t>Play incentive sketch</a:t>
            </a:r>
            <a:endParaRPr lang="en-US" dirty="0" smtClean="0">
              <a:latin typeface="News Gothic MT"/>
              <a:ea typeface="ヒラギノ角ゴ ProN W3" charset="0"/>
              <a:cs typeface="ヒラギノ角ゴ ProN W3" charset="0"/>
              <a:sym typeface="Arial"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43</a:t>
            </a:fld>
            <a:endParaRPr lang="en-US"/>
          </a:p>
        </p:txBody>
      </p:sp>
    </p:spTree>
    <p:extLst>
      <p:ext uri="{BB962C8B-B14F-4D97-AF65-F5344CB8AC3E}">
        <p14:creationId xmlns:p14="http://schemas.microsoft.com/office/powerpoint/2010/main" val="2213775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News Gothic MT"/>
                <a:cs typeface="News Gothic MT"/>
                <a:sym typeface="Arial Bold" charset="0"/>
              </a:rPr>
              <a:t>Show clip from ??  Talk about positive incentives</a:t>
            </a:r>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News Gothic MT"/>
                <a:cs typeface="News Gothic MT"/>
                <a:sym typeface="Arial Bold" charset="0"/>
              </a:rPr>
              <a:t>Show clip from Russian</a:t>
            </a:r>
            <a:r>
              <a:rPr lang="en-US" baseline="0" dirty="0" smtClean="0">
                <a:latin typeface="News Gothic MT"/>
                <a:cs typeface="News Gothic MT"/>
                <a:sym typeface="Arial Bold" charset="0"/>
              </a:rPr>
              <a:t> pedestrians</a:t>
            </a:r>
            <a:r>
              <a:rPr lang="en-US" dirty="0" smtClean="0">
                <a:latin typeface="News Gothic MT"/>
                <a:cs typeface="News Gothic MT"/>
                <a:sym typeface="Arial Bold" charset="0"/>
              </a:rPr>
              <a:t>.  Talk about perverse</a:t>
            </a:r>
            <a:r>
              <a:rPr lang="en-US" baseline="0" dirty="0" smtClean="0">
                <a:latin typeface="News Gothic MT"/>
                <a:cs typeface="News Gothic MT"/>
                <a:sym typeface="Arial Bold" charset="0"/>
              </a:rPr>
              <a:t> incentives.  Excessive regulation can lead to large informal </a:t>
            </a:r>
            <a:r>
              <a:rPr lang="en-US" baseline="0" dirty="0" err="1" smtClean="0">
                <a:latin typeface="News Gothic MT"/>
                <a:cs typeface="News Gothic MT"/>
                <a:sym typeface="Arial Bold" charset="0"/>
              </a:rPr>
              <a:t>ecoomicies</a:t>
            </a:r>
            <a:r>
              <a:rPr lang="en-US" baseline="0" dirty="0" smtClean="0">
                <a:latin typeface="News Gothic MT"/>
                <a:cs typeface="News Gothic MT"/>
                <a:sym typeface="Arial Bold" charset="0"/>
              </a:rPr>
              <a:t>.</a:t>
            </a:r>
            <a:endParaRPr lang="en-US" dirty="0" smtClean="0">
              <a:latin typeface="News Gothic MT"/>
              <a:cs typeface="News Gothic MT"/>
              <a:sym typeface="Arial Bold" charset="0"/>
            </a:endParaRP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smtClean="0">
              <a:latin typeface="News Gothic MT"/>
              <a:cs typeface="News Gothic MT"/>
              <a:sym typeface="Arial Bold"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News Gothic MT"/>
                <a:cs typeface="News Gothic MT"/>
                <a:sym typeface="Arial" charset="0"/>
              </a:rPr>
              <a:t>Students learn the definition of incentives and examine several examples where positive incentives influence human </a:t>
            </a:r>
            <a:r>
              <a:rPr lang="en-US" dirty="0" err="1" smtClean="0">
                <a:latin typeface="News Gothic MT"/>
                <a:cs typeface="News Gothic MT"/>
                <a:sym typeface="Arial" charset="0"/>
              </a:rPr>
              <a:t>behaviour</a:t>
            </a:r>
            <a:r>
              <a:rPr lang="en-US" dirty="0" smtClean="0">
                <a:latin typeface="News Gothic MT"/>
                <a:cs typeface="News Gothic MT"/>
                <a:sym typeface="Arial" charset="0"/>
              </a:rPr>
              <a:t> before drawing their own conclusions about the causes of economic well-being.</a:t>
            </a:r>
            <a:endParaRPr lang="en-US" dirty="0" smtClean="0">
              <a:latin typeface="News Gothic MT"/>
              <a:ea typeface="ヒラギノ角ゴ ProN W3" charset="0"/>
              <a:cs typeface="ヒラギノ角ゴ ProN W3" charset="0"/>
              <a:sym typeface="Arial" charset="0"/>
            </a:endParaRP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smtClean="0">
              <a:latin typeface="News Gothic MT"/>
              <a:cs typeface="News Gothic MT"/>
              <a:sym typeface="Arial Bold"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News Gothic MT"/>
                <a:cs typeface="News Gothic MT"/>
                <a:sym typeface="Arial Bold" charset="0"/>
              </a:rPr>
              <a:t>Definition of Incentives:</a:t>
            </a:r>
            <a:r>
              <a:rPr lang="en-US" baseline="0" dirty="0" smtClean="0">
                <a:latin typeface="News Gothic MT"/>
                <a:cs typeface="News Gothic MT"/>
                <a:sym typeface="Arial Bold" charset="0"/>
              </a:rPr>
              <a:t> </a:t>
            </a:r>
            <a:r>
              <a:rPr lang="en-US" dirty="0" smtClean="0">
                <a:latin typeface="News Gothic MT"/>
                <a:cs typeface="News Gothic MT"/>
                <a:sym typeface="Arial Bold" charset="0"/>
              </a:rPr>
              <a:t>Anticipated costs or benefits, monetary and nonmonetary, that influence individual choices.</a:t>
            </a:r>
            <a:endParaRPr lang="en-US" dirty="0" smtClean="0">
              <a:latin typeface="News Gothic MT"/>
              <a:ea typeface="ヒラギノ角ゴ ProN W6" charset="0"/>
              <a:cs typeface="ヒラギノ角ゴ ProN W6" charset="0"/>
              <a:sym typeface="Arial Bold"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44</a:t>
            </a:fld>
            <a:endParaRPr lang="en-US"/>
          </a:p>
        </p:txBody>
      </p:sp>
    </p:spTree>
    <p:extLst>
      <p:ext uri="{BB962C8B-B14F-4D97-AF65-F5344CB8AC3E}">
        <p14:creationId xmlns:p14="http://schemas.microsoft.com/office/powerpoint/2010/main" val="2002480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Part 1: Think Pair</a:t>
            </a:r>
            <a:r>
              <a:rPr lang="en-US" baseline="0" dirty="0" smtClean="0"/>
              <a:t> Share</a:t>
            </a:r>
          </a:p>
          <a:p>
            <a:pPr algn="l"/>
            <a:endParaRPr lang="en-US" baseline="0" dirty="0" smtClean="0"/>
          </a:p>
          <a:p>
            <a:pPr algn="l"/>
            <a:r>
              <a:rPr lang="en-US" baseline="0" dirty="0" smtClean="0"/>
              <a:t>Pass out Handout 4.1</a:t>
            </a:r>
          </a:p>
          <a:p>
            <a:pPr marL="457200" marR="0" lvl="0" indent="-457200" algn="l" defTabSz="457200" rtl="0" eaLnBrk="1" fontAlgn="base" latinLnBrk="0" hangingPunct="1">
              <a:lnSpc>
                <a:spcPct val="100000"/>
              </a:lnSpc>
              <a:spcBef>
                <a:spcPts val="0"/>
              </a:spcBef>
              <a:spcAft>
                <a:spcPct val="0"/>
              </a:spcAft>
              <a:buClr>
                <a:srgbClr val="FF0000"/>
              </a:buClr>
              <a:buSzTx/>
              <a:buFont typeface="Arial"/>
              <a:buChar char="•"/>
              <a:tabLst>
                <a:tab pos="317500" algn="l"/>
              </a:tabLst>
              <a:defRPr/>
            </a:pPr>
            <a:r>
              <a:rPr kumimoji="0" lang="en-US" sz="2800" b="0" i="0" u="none" strike="noStrike" kern="1200" cap="none" spc="0" normalizeH="0" baseline="0" noProof="0" dirty="0" smtClean="0">
                <a:ln>
                  <a:noFill/>
                </a:ln>
                <a:solidFill>
                  <a:prstClr val="black"/>
                </a:solidFill>
                <a:effectLst/>
                <a:uLnTx/>
                <a:uFillTx/>
                <a:latin typeface="News Gothic MT"/>
                <a:ea typeface="ＭＳ Ｐゴシック" charset="0"/>
                <a:cs typeface="ＭＳ Ｐゴシック" charset="0"/>
                <a:sym typeface="Arial Bold" charset="0"/>
              </a:rPr>
              <a:t>How do you think their </a:t>
            </a:r>
            <a:r>
              <a:rPr kumimoji="0" lang="en-US" sz="2800" b="0" i="0" u="none" strike="noStrike" kern="1200" cap="none" spc="0" normalizeH="0" baseline="0" noProof="0" dirty="0" err="1" smtClean="0">
                <a:ln>
                  <a:noFill/>
                </a:ln>
                <a:solidFill>
                  <a:prstClr val="black"/>
                </a:solidFill>
                <a:effectLst/>
                <a:uLnTx/>
                <a:uFillTx/>
                <a:latin typeface="News Gothic MT"/>
                <a:ea typeface="ＭＳ Ｐゴシック" charset="0"/>
                <a:cs typeface="ＭＳ Ｐゴシック" charset="0"/>
                <a:sym typeface="Arial Bold" charset="0"/>
              </a:rPr>
              <a:t>behaviour</a:t>
            </a:r>
            <a:r>
              <a:rPr kumimoji="0" lang="en-US" sz="2800" b="0" i="0" u="none" strike="noStrike" kern="1200" cap="none" spc="0" normalizeH="0" baseline="0" noProof="0" dirty="0" smtClean="0">
                <a:ln>
                  <a:noFill/>
                </a:ln>
                <a:solidFill>
                  <a:prstClr val="black"/>
                </a:solidFill>
                <a:effectLst/>
                <a:uLnTx/>
                <a:uFillTx/>
                <a:latin typeface="News Gothic MT"/>
                <a:ea typeface="ＭＳ Ｐゴシック" charset="0"/>
                <a:cs typeface="ＭＳ Ｐゴシック" charset="0"/>
                <a:sym typeface="Arial Bold" charset="0"/>
              </a:rPr>
              <a:t> would change if the following rules were instituted?</a:t>
            </a:r>
          </a:p>
          <a:p>
            <a:endParaRPr lang="en-US" baseline="0" dirty="0" smtClean="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45</a:t>
            </a:fld>
            <a:endParaRPr lang="en-US"/>
          </a:p>
        </p:txBody>
      </p:sp>
    </p:spTree>
    <p:extLst>
      <p:ext uri="{BB962C8B-B14F-4D97-AF65-F5344CB8AC3E}">
        <p14:creationId xmlns:p14="http://schemas.microsoft.com/office/powerpoint/2010/main" val="783212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60000"/>
              </a:lnSpc>
              <a:tabLst>
                <a:tab pos="317500" algn="l"/>
              </a:tabLst>
            </a:pPr>
            <a:r>
              <a:rPr lang="en-US" sz="1200" dirty="0" smtClean="0">
                <a:solidFill>
                  <a:schemeClr val="tx1"/>
                </a:solidFill>
                <a:ea typeface="ＭＳ Ｐゴシック" charset="0"/>
              </a:rPr>
              <a:t> </a:t>
            </a:r>
          </a:p>
          <a:p>
            <a:pPr>
              <a:buFontTx/>
              <a:buAutoNum type="arabicPeriod"/>
              <a:tabLst>
                <a:tab pos="317500" algn="l"/>
              </a:tabLst>
            </a:pPr>
            <a:r>
              <a:rPr lang="en-US" sz="1200" dirty="0" smtClean="0">
                <a:solidFill>
                  <a:schemeClr val="tx1"/>
                </a:solidFill>
                <a:ea typeface="ＭＳ Ｐゴシック" charset="0"/>
              </a:rPr>
              <a:t>Which polices are negative incentives for taxi owners? </a:t>
            </a:r>
            <a:r>
              <a:rPr lang="en-US" sz="1200" dirty="0" smtClean="0">
                <a:solidFill>
                  <a:schemeClr val="tx1"/>
                </a:solidFill>
                <a:latin typeface="Times New Roman Italic" charset="0"/>
                <a:ea typeface="ＭＳ Ｐゴシック" charset="0"/>
                <a:sym typeface="Times New Roman Italic" charset="0"/>
              </a:rPr>
              <a:t>(</a:t>
            </a:r>
            <a:r>
              <a:rPr lang="en-US" sz="1200" dirty="0" smtClean="0">
                <a:solidFill>
                  <a:schemeClr val="tx1"/>
                </a:solidFill>
                <a:latin typeface="Times New Roman Bold Italic" charset="0"/>
                <a:ea typeface="ＭＳ Ｐゴシック" charset="0"/>
                <a:sym typeface="Times New Roman Bold Italic" charset="0"/>
              </a:rPr>
              <a:t>1,3,4,5,8, 10</a:t>
            </a:r>
            <a:r>
              <a:rPr lang="en-US" sz="1200" dirty="0" smtClean="0">
                <a:solidFill>
                  <a:schemeClr val="tx1"/>
                </a:solidFill>
                <a:latin typeface="Times New Roman Italic" charset="0"/>
                <a:ea typeface="ＭＳ Ｐゴシック" charset="0"/>
                <a:sym typeface="Times New Roman Italic" charset="0"/>
              </a:rPr>
              <a:t>)</a:t>
            </a:r>
          </a:p>
          <a:p>
            <a:pPr>
              <a:buFontTx/>
              <a:buAutoNum type="arabicPeriod"/>
              <a:tabLst>
                <a:tab pos="317500" algn="l"/>
              </a:tabLst>
            </a:pPr>
            <a:r>
              <a:rPr lang="en-US" sz="1200" dirty="0" smtClean="0">
                <a:solidFill>
                  <a:schemeClr val="tx1"/>
                </a:solidFill>
                <a:ea typeface="ＭＳ Ｐゴシック" charset="0"/>
              </a:rPr>
              <a:t>Which policies are positive incentives for taxi owners? </a:t>
            </a:r>
            <a:r>
              <a:rPr lang="en-US" sz="1200" dirty="0" smtClean="0">
                <a:solidFill>
                  <a:schemeClr val="tx1"/>
                </a:solidFill>
                <a:latin typeface="Times New Roman Italic" charset="0"/>
                <a:ea typeface="ＭＳ Ｐゴシック" charset="0"/>
                <a:sym typeface="Times New Roman Italic" charset="0"/>
              </a:rPr>
              <a:t>(</a:t>
            </a:r>
            <a:r>
              <a:rPr lang="en-US" sz="1200" dirty="0" smtClean="0">
                <a:solidFill>
                  <a:schemeClr val="tx1"/>
                </a:solidFill>
                <a:latin typeface="Times New Roman Bold Italic" charset="0"/>
                <a:ea typeface="ＭＳ Ｐゴシック" charset="0"/>
                <a:sym typeface="Times New Roman Bold Italic" charset="0"/>
              </a:rPr>
              <a:t>2,6,7,9</a:t>
            </a:r>
            <a:r>
              <a:rPr lang="en-US" sz="1200" dirty="0" smtClean="0">
                <a:solidFill>
                  <a:schemeClr val="tx1"/>
                </a:solidFill>
                <a:latin typeface="Times New Roman Italic" charset="0"/>
                <a:ea typeface="ＭＳ Ｐゴシック" charset="0"/>
                <a:sym typeface="Times New Roman Italic" charset="0"/>
              </a:rPr>
              <a:t>)</a:t>
            </a:r>
          </a:p>
          <a:p>
            <a:pPr>
              <a:buFontTx/>
              <a:buAutoNum type="arabicPeriod"/>
              <a:tabLst>
                <a:tab pos="317500" algn="l"/>
              </a:tabLst>
            </a:pPr>
            <a:r>
              <a:rPr lang="en-US" sz="1200" dirty="0" smtClean="0">
                <a:solidFill>
                  <a:schemeClr val="tx1"/>
                </a:solidFill>
                <a:ea typeface="ＭＳ Ｐゴシック" charset="0"/>
              </a:rPr>
              <a:t>Which policies seem to contribute to increased taxi services for consumers? </a:t>
            </a:r>
            <a:r>
              <a:rPr lang="en-US" sz="1200" dirty="0" smtClean="0">
                <a:solidFill>
                  <a:schemeClr val="tx1"/>
                </a:solidFill>
                <a:latin typeface="Times New Roman Italic" charset="0"/>
                <a:ea typeface="ＭＳ Ｐゴシック" charset="0"/>
                <a:sym typeface="Times New Roman Italic" charset="0"/>
              </a:rPr>
              <a:t>(</a:t>
            </a:r>
            <a:r>
              <a:rPr lang="en-US" sz="1200" dirty="0" smtClean="0">
                <a:solidFill>
                  <a:schemeClr val="tx1"/>
                </a:solidFill>
                <a:latin typeface="Times New Roman Bold Italic" charset="0"/>
                <a:ea typeface="ＭＳ Ｐゴシック" charset="0"/>
                <a:sym typeface="Times New Roman Bold Italic" charset="0"/>
              </a:rPr>
              <a:t>2,6,7,9</a:t>
            </a:r>
            <a:r>
              <a:rPr lang="en-US" sz="1200" dirty="0" smtClean="0">
                <a:solidFill>
                  <a:schemeClr val="tx1"/>
                </a:solidFill>
                <a:latin typeface="Times New Roman Italic" charset="0"/>
                <a:ea typeface="ＭＳ Ｐゴシック" charset="0"/>
                <a:sym typeface="Times New Roman Italic" charset="0"/>
              </a:rPr>
              <a:t>)</a:t>
            </a:r>
          </a:p>
          <a:p>
            <a:pPr>
              <a:buFontTx/>
              <a:buAutoNum type="arabicPeriod"/>
              <a:tabLst>
                <a:tab pos="317500" algn="l"/>
              </a:tabLst>
            </a:pPr>
            <a:r>
              <a:rPr lang="en-US" sz="1200" dirty="0" smtClean="0">
                <a:solidFill>
                  <a:schemeClr val="tx1"/>
                </a:solidFill>
                <a:ea typeface="ＭＳ Ｐゴシック" charset="0"/>
              </a:rPr>
              <a:t>Which policies seem most consistent with the economic freedom definition on the map? </a:t>
            </a:r>
            <a:r>
              <a:rPr lang="en-US" sz="1200" dirty="0" smtClean="0">
                <a:solidFill>
                  <a:schemeClr val="tx1"/>
                </a:solidFill>
                <a:latin typeface="Times New Roman Italic" charset="0"/>
                <a:ea typeface="ＭＳ Ｐゴシック" charset="0"/>
                <a:sym typeface="Times New Roman Italic" charset="0"/>
              </a:rPr>
              <a:t>(</a:t>
            </a:r>
            <a:r>
              <a:rPr lang="en-US" sz="1200" dirty="0" smtClean="0">
                <a:solidFill>
                  <a:schemeClr val="tx1"/>
                </a:solidFill>
                <a:latin typeface="Times New Roman Bold Italic" charset="0"/>
                <a:ea typeface="ＭＳ Ｐゴシック" charset="0"/>
                <a:sym typeface="Times New Roman Bold Italic" charset="0"/>
              </a:rPr>
              <a:t>2,6,7,9</a:t>
            </a:r>
            <a:r>
              <a:rPr lang="en-US" sz="1200" dirty="0" smtClean="0">
                <a:solidFill>
                  <a:schemeClr val="tx1"/>
                </a:solidFill>
                <a:latin typeface="Times New Roman Italic" charset="0"/>
                <a:ea typeface="ＭＳ Ｐゴシック" charset="0"/>
                <a:sym typeface="Times New Roman Italic" charset="0"/>
              </a:rPr>
              <a:t>)</a:t>
            </a:r>
          </a:p>
          <a:p>
            <a:pPr>
              <a:buFontTx/>
              <a:buAutoNum type="arabicPeriod"/>
              <a:tabLst>
                <a:tab pos="317500" algn="l"/>
              </a:tabLst>
            </a:pPr>
            <a:r>
              <a:rPr lang="en-US" sz="1200" dirty="0" smtClean="0">
                <a:solidFill>
                  <a:schemeClr val="tx1"/>
                </a:solidFill>
                <a:ea typeface="ＭＳ Ｐゴシック" charset="0"/>
              </a:rPr>
              <a:t>Do economic freedom policies appear to be a causal or accidental relationship to expanding economic activity and increasing income levels? </a:t>
            </a:r>
            <a:r>
              <a:rPr lang="en-US" sz="1200" dirty="0" smtClean="0">
                <a:solidFill>
                  <a:schemeClr val="tx1"/>
                </a:solidFill>
                <a:latin typeface="Times New Roman Italic" charset="0"/>
                <a:ea typeface="ＭＳ Ｐゴシック" charset="0"/>
                <a:sym typeface="Times New Roman Italic" charset="0"/>
              </a:rPr>
              <a:t>(</a:t>
            </a:r>
            <a:r>
              <a:rPr lang="en-US" sz="1200" dirty="0" smtClean="0">
                <a:solidFill>
                  <a:schemeClr val="tx1"/>
                </a:solidFill>
                <a:latin typeface="Times New Roman Bold Italic" charset="0"/>
                <a:ea typeface="ＭＳ Ｐゴシック" charset="0"/>
                <a:sym typeface="Times New Roman Bold Italic" charset="0"/>
              </a:rPr>
              <a:t>They appear to be causal, but the question continues to be studied in economic research.)</a:t>
            </a:r>
          </a:p>
          <a:p>
            <a:pPr>
              <a:buFontTx/>
              <a:buAutoNum type="arabicPeriod"/>
              <a:tabLst>
                <a:tab pos="317500" algn="l"/>
              </a:tabLst>
            </a:pPr>
            <a:endParaRPr lang="en-US" sz="1200" dirty="0" smtClean="0">
              <a:solidFill>
                <a:schemeClr val="tx1"/>
              </a:solidFill>
              <a:latin typeface="Times New Roman Bold Italic" charset="0"/>
              <a:ea typeface="ＭＳ Ｐゴシック" charset="0"/>
              <a:sym typeface="Times New Roman Bold Italic" charset="0"/>
            </a:endParaRPr>
          </a:p>
          <a:p>
            <a:r>
              <a:rPr lang="en-US" dirty="0" smtClean="0">
                <a:effectLst/>
              </a:rPr>
              <a:t/>
            </a:r>
            <a:br>
              <a:rPr lang="en-US" dirty="0" smtClean="0">
                <a:effectLst/>
              </a:rPr>
            </a:br>
            <a:r>
              <a:rPr lang="en-US" dirty="0" smtClean="0">
                <a:effectLst/>
              </a:rPr>
              <a:t>In London, it is illegal to flag down a taxi if you have the plague....or smallpox......</a:t>
            </a:r>
            <a:br>
              <a:rPr lang="en-US" dirty="0" smtClean="0">
                <a:effectLst/>
              </a:rPr>
            </a:br>
            <a:r>
              <a:rPr lang="en-US" dirty="0" smtClean="0">
                <a:effectLst/>
              </a:rPr>
              <a:t/>
            </a:r>
            <a:br>
              <a:rPr lang="en-US" dirty="0" smtClean="0">
                <a:effectLst/>
              </a:rPr>
            </a:br>
            <a:r>
              <a:rPr lang="en-US" dirty="0" smtClean="0">
                <a:effectLst/>
                <a:hlinkClick r:id="rId3"/>
              </a:rPr>
              <a:t>http://www.huffingtonpost.com/2013/09/04/crazy-cab-law_n_3860964.html</a:t>
            </a:r>
            <a:r>
              <a:rPr lang="en-US" dirty="0" smtClean="0">
                <a:effectLst/>
              </a:rPr>
              <a:t> (some of this is so bizarre it is funny, especially the picture of the bear hanging out of a cab window at the end).</a:t>
            </a:r>
            <a:br>
              <a:rPr lang="en-US" dirty="0" smtClean="0">
                <a:effectLst/>
              </a:rPr>
            </a:br>
            <a:r>
              <a:rPr lang="en-US" dirty="0" smtClean="0">
                <a:effectLst/>
              </a:rPr>
              <a:t/>
            </a:r>
            <a:br>
              <a:rPr lang="en-US" dirty="0" smtClean="0">
                <a:effectLst/>
              </a:rPr>
            </a:br>
            <a:endParaRPr lang="en-US" dirty="0" smtClean="0">
              <a:effectLst/>
            </a:endParaRPr>
          </a:p>
          <a:p>
            <a:r>
              <a:rPr lang="en-US" dirty="0" smtClean="0">
                <a:effectLst/>
              </a:rPr>
              <a:t>In NYC the taxi commission (see question #8) requires all licensed cabs to have a medallion. The number of medallions has been limited since the 1930s and a single medallion is now worth around $300,000....great example of an artificial barrier to entry!</a:t>
            </a:r>
            <a:br>
              <a:rPr lang="en-US" dirty="0" smtClean="0">
                <a:effectLst/>
              </a:rPr>
            </a:br>
            <a:endParaRPr lang="en-US" dirty="0" smtClean="0">
              <a:effectLst/>
            </a:endParaRPr>
          </a:p>
          <a:p>
            <a:r>
              <a:rPr lang="en-US" dirty="0" smtClean="0">
                <a:effectLst/>
              </a:rPr>
              <a:t/>
            </a:r>
            <a:br>
              <a:rPr lang="en-US" dirty="0" smtClean="0">
                <a:effectLst/>
              </a:rPr>
            </a:br>
            <a:endParaRPr lang="en-US" dirty="0" smtClean="0">
              <a:effectLst/>
            </a:endParaRPr>
          </a:p>
          <a:p>
            <a:r>
              <a:rPr lang="en-US" dirty="0" smtClean="0">
                <a:effectLst/>
              </a:rPr>
              <a:t>This last one is my favorite and it just became law in 2012. </a:t>
            </a:r>
            <a:br>
              <a:rPr lang="en-US" dirty="0" smtClean="0">
                <a:effectLst/>
              </a:rPr>
            </a:br>
            <a:r>
              <a:rPr lang="en-US" dirty="0" smtClean="0">
                <a:effectLst/>
              </a:rPr>
              <a:t/>
            </a:r>
            <a:br>
              <a:rPr lang="en-US" dirty="0" smtClean="0">
                <a:effectLst/>
              </a:rPr>
            </a:br>
            <a:r>
              <a:rPr lang="en-US" dirty="0" smtClean="0">
                <a:effectLst/>
                <a:hlinkClick r:id="rId4"/>
              </a:rPr>
              <a:t>http://www.cnn.com/2012/06/29/us/new-laws/</a:t>
            </a:r>
            <a:r>
              <a:rPr lang="en-US" dirty="0" smtClean="0">
                <a:effectLst/>
              </a:rPr>
              <a:t/>
            </a:r>
            <a:br>
              <a:rPr lang="en-US" dirty="0" smtClean="0">
                <a:effectLst/>
              </a:rPr>
            </a:br>
            <a:r>
              <a:rPr lang="en-US" dirty="0" smtClean="0">
                <a:effectLst/>
              </a:rPr>
              <a:t/>
            </a:r>
            <a:br>
              <a:rPr lang="en-US" dirty="0" smtClean="0">
                <a:effectLst/>
              </a:rPr>
            </a:br>
            <a:r>
              <a:rPr lang="en-US" dirty="0" smtClean="0">
                <a:effectLst/>
              </a:rPr>
              <a:t>It is a special "vomit" fee in Illinois....there is a nice picture of the cab fees that might make a great slide.</a:t>
            </a:r>
          </a:p>
          <a:p>
            <a:pPr>
              <a:buFontTx/>
              <a:buAutoNum type="arabicPeriod"/>
              <a:tabLst>
                <a:tab pos="317500" algn="l"/>
              </a:tabLst>
            </a:pPr>
            <a:endParaRPr lang="en-US" sz="1200" dirty="0" smtClean="0">
              <a:solidFill>
                <a:schemeClr val="tx1"/>
              </a:solidFill>
              <a:latin typeface="Times New Roman Bold Italic" charset="0"/>
              <a:ea typeface="ＭＳ Ｐゴシック" charset="0"/>
              <a:sym typeface="Times New Roman Bold Italic" charset="0"/>
            </a:endParaRPr>
          </a:p>
          <a:p>
            <a:endParaRPr lang="en-US" dirty="0" smtClean="0"/>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News Gothic MT"/>
                <a:cs typeface="News Gothic MT"/>
                <a:sym typeface="Arial" charset="0"/>
              </a:rPr>
              <a:t>This lesson helps students investigate the influence of incentives with regard to economic freedom and economic prosperity. It appears that increased economic freedom creates an environment with positive incentives which reward people for becoming more productive. Other factors, such as war, political corruption and absence of civil liberties may interfere and reduce the gains from improved economic production, but the economic freedom hypothesis is supported both by economic prosperity data and compelling logic regarding the influence of incentives on human economic activity. Positive incentives encourage people to be more productive.</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46</a:t>
            </a:fld>
            <a:endParaRPr lang="en-US"/>
          </a:p>
        </p:txBody>
      </p:sp>
    </p:spTree>
    <p:extLst>
      <p:ext uri="{BB962C8B-B14F-4D97-AF65-F5344CB8AC3E}">
        <p14:creationId xmlns:p14="http://schemas.microsoft.com/office/powerpoint/2010/main" val="2323853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“World</a:t>
            </a:r>
            <a:r>
              <a:rPr lang="en-US" baseline="0" dirty="0" smtClean="0"/>
              <a:t> on Fire” </a:t>
            </a:r>
            <a:r>
              <a:rPr lang="en-US" dirty="0" smtClean="0"/>
              <a:t>during</a:t>
            </a:r>
            <a:r>
              <a:rPr lang="en-US" baseline="0" dirty="0" smtClean="0"/>
              <a:t> the break http://</a:t>
            </a:r>
            <a:r>
              <a:rPr lang="en-US" baseline="0" dirty="0" err="1" smtClean="0"/>
              <a:t>www.youtube.com</a:t>
            </a:r>
            <a:r>
              <a:rPr lang="en-US" baseline="0" dirty="0" smtClean="0"/>
              <a:t>/</a:t>
            </a:r>
            <a:r>
              <a:rPr lang="en-US" baseline="0" dirty="0" err="1" smtClean="0"/>
              <a:t>watch?v</a:t>
            </a:r>
            <a:r>
              <a:rPr lang="en-US" baseline="0" dirty="0" smtClean="0"/>
              <a:t>=FDmPcSWE0WU</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47</a:t>
            </a:fld>
            <a:endParaRPr lang="en-US"/>
          </a:p>
        </p:txBody>
      </p:sp>
    </p:spTree>
    <p:extLst>
      <p:ext uri="{BB962C8B-B14F-4D97-AF65-F5344CB8AC3E}">
        <p14:creationId xmlns:p14="http://schemas.microsoft.com/office/powerpoint/2010/main" val="377528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solidFill>
                  <a:srgbClr val="4D4D4D"/>
                </a:solidFill>
                <a:ea typeface="ヒラギノ明朝 ProN W3" charset="0"/>
                <a:cs typeface="ヒラギノ明朝 ProN W3" charset="0"/>
                <a:sym typeface="American Typewriter Condensed" charset="0"/>
              </a:rPr>
              <a:t>In today</a:t>
            </a:r>
            <a:r>
              <a:rPr lang="ja-JP" altLang="en-US" dirty="0" smtClean="0">
                <a:solidFill>
                  <a:srgbClr val="4D4D4D"/>
                </a:solidFill>
                <a:ea typeface="ヒラギノ明朝 ProN W3" charset="0"/>
                <a:cs typeface="ヒラギノ明朝 ProN W3" charset="0"/>
                <a:sym typeface="American Typewriter Condensed" charset="0"/>
              </a:rPr>
              <a:t>’</a:t>
            </a:r>
            <a:r>
              <a:rPr lang="en-US" altLang="ja-JP" dirty="0" smtClean="0">
                <a:solidFill>
                  <a:srgbClr val="4D4D4D"/>
                </a:solidFill>
                <a:ea typeface="ヒラギノ明朝 ProN W3" charset="0"/>
                <a:cs typeface="ヒラギノ明朝 ProN W3" charset="0"/>
                <a:sym typeface="American Typewriter Condensed" charset="0"/>
              </a:rPr>
              <a:t>s dollars, that is 200B, which is more than double the richest persons alive today.</a:t>
            </a:r>
            <a:endParaRPr lang="en-US" dirty="0" smtClean="0">
              <a:solidFill>
                <a:srgbClr val="4D4D4D"/>
              </a:solidFill>
              <a:ea typeface="ヒラギノ明朝 ProN W3" charset="0"/>
              <a:cs typeface="ヒラギノ明朝 ProN W3" charset="0"/>
              <a:sym typeface="American Typewriter Condensed" charset="0"/>
            </a:endParaRPr>
          </a:p>
          <a:p>
            <a:endParaRPr lang="en-US" dirty="0" smtClean="0">
              <a:ea typeface="MS PGothic" charset="0"/>
            </a:endParaRPr>
          </a:p>
          <a:p>
            <a:r>
              <a:rPr lang="en-US" dirty="0" smtClean="0">
                <a:ea typeface="MS PGothic" charset="0"/>
              </a:rPr>
              <a:t>Choice</a:t>
            </a:r>
            <a:r>
              <a:rPr lang="en-US" dirty="0">
                <a:ea typeface="MS PGothic" charset="0"/>
              </a:rPr>
              <a:t>: You</a:t>
            </a:r>
            <a:r>
              <a:rPr lang="ja-JP" altLang="en-US" dirty="0">
                <a:ea typeface="MS PGothic" charset="0"/>
              </a:rPr>
              <a:t>’</a:t>
            </a:r>
            <a:r>
              <a:rPr lang="en-US" altLang="ja-JP" dirty="0">
                <a:ea typeface="MS PGothic" charset="0"/>
              </a:rPr>
              <a:t>d have to give up many modern advances of the last 100 years.</a:t>
            </a:r>
          </a:p>
          <a:p>
            <a:r>
              <a:rPr lang="en-US" dirty="0">
                <a:ea typeface="MS PGothic" charset="0"/>
              </a:rPr>
              <a:t>Cost: Those advances in medicine, travel, air conditioning, </a:t>
            </a:r>
            <a:r>
              <a:rPr lang="en-US" dirty="0" err="1">
                <a:ea typeface="MS PGothic" charset="0"/>
              </a:rPr>
              <a:t>tv</a:t>
            </a:r>
            <a:r>
              <a:rPr lang="en-US" dirty="0">
                <a:ea typeface="MS PGothic" charset="0"/>
              </a:rPr>
              <a:t>, internet, all have enormous value and incur an opportunity cost.</a:t>
            </a:r>
          </a:p>
          <a:p>
            <a:r>
              <a:rPr lang="en-US" dirty="0">
                <a:ea typeface="MS PGothic" charset="0"/>
              </a:rPr>
              <a:t>Incentives: There is the prestige of being the </a:t>
            </a:r>
            <a:r>
              <a:rPr lang="ja-JP" altLang="en-US" dirty="0">
                <a:ea typeface="MS PGothic" charset="0"/>
              </a:rPr>
              <a:t>“</a:t>
            </a:r>
            <a:r>
              <a:rPr lang="en-US" altLang="ja-JP" dirty="0">
                <a:ea typeface="MS PGothic" charset="0"/>
              </a:rPr>
              <a:t>richest</a:t>
            </a:r>
            <a:r>
              <a:rPr lang="ja-JP" altLang="en-US" dirty="0">
                <a:ea typeface="MS PGothic" charset="0"/>
              </a:rPr>
              <a:t>”</a:t>
            </a:r>
            <a:r>
              <a:rPr lang="en-US" altLang="ja-JP" dirty="0">
                <a:ea typeface="MS PGothic" charset="0"/>
              </a:rPr>
              <a:t> versus the practical tradeoffs involved in giving up so many time saving advances. </a:t>
            </a:r>
          </a:p>
          <a:p>
            <a:r>
              <a:rPr lang="en-US" dirty="0">
                <a:ea typeface="MS PGothic" charset="0"/>
              </a:rPr>
              <a:t>Voluntary trade: You</a:t>
            </a:r>
            <a:r>
              <a:rPr lang="ja-JP" altLang="en-US" dirty="0">
                <a:ea typeface="MS PGothic" charset="0"/>
              </a:rPr>
              <a:t>’</a:t>
            </a:r>
            <a:r>
              <a:rPr lang="en-US" altLang="ja-JP" dirty="0">
                <a:ea typeface="MS PGothic" charset="0"/>
              </a:rPr>
              <a:t>d only go back if you perceived that the benefits of doing so outweighed the costs.</a:t>
            </a:r>
          </a:p>
          <a:p>
            <a:r>
              <a:rPr lang="en-US" dirty="0">
                <a:ea typeface="MS PGothic" charset="0"/>
              </a:rPr>
              <a:t>  </a:t>
            </a:r>
          </a:p>
          <a:p>
            <a:endParaRPr lang="en-US" dirty="0">
              <a:ea typeface="MS PGothic" charset="0"/>
            </a:endParaRPr>
          </a:p>
        </p:txBody>
      </p:sp>
    </p:spTree>
    <p:extLst>
      <p:ext uri="{BB962C8B-B14F-4D97-AF65-F5344CB8AC3E}">
        <p14:creationId xmlns:p14="http://schemas.microsoft.com/office/powerpoint/2010/main" val="259131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r>
              <a:rPr lang="en-US" sz="1200" dirty="0" smtClean="0">
                <a:latin typeface="News Gothic MT"/>
                <a:cs typeface="News Gothic MT"/>
                <a:sym typeface="Arial" charset="0"/>
              </a:rPr>
              <a:t>Check new number!</a:t>
            </a: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1200" dirty="0" smtClean="0">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r>
              <a:rPr lang="en-US" sz="1200" dirty="0" smtClean="0">
                <a:latin typeface="News Gothic MT"/>
                <a:cs typeface="News Gothic MT"/>
                <a:sym typeface="Arial" charset="0"/>
              </a:rPr>
              <a:t>In 2001, about 2.7 billion people lived in moderate or extreme poverty</a:t>
            </a: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1100" dirty="0" smtClean="0">
              <a:latin typeface="News Gothic MT"/>
              <a:ea typeface="ヒラギノ角ゴ ProN W3" charset="0"/>
              <a:cs typeface="ヒラギノ角ゴ ProN W3" charset="0"/>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r>
              <a:rPr lang="en-US" sz="1200" dirty="0" smtClean="0">
                <a:latin typeface="News Gothic MT"/>
                <a:cs typeface="News Gothic MT"/>
                <a:sym typeface="Arial" charset="0"/>
              </a:rPr>
              <a:t>In 2009, about 2 billion people lived in moderate or extreme poverty</a:t>
            </a: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1200" dirty="0" smtClean="0">
              <a:latin typeface="News Gothic MT"/>
              <a:ea typeface="ヒラギノ角ゴ ProN W3" charset="0"/>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r>
              <a:rPr lang="en-US" sz="1200" dirty="0" smtClean="0">
                <a:latin typeface="News Gothic MT"/>
                <a:ea typeface="ヒラギノ角ゴ ProN W3" charset="0"/>
                <a:cs typeface="ヒラギノ角ゴ ProN W3" charset="0"/>
                <a:sym typeface="Arial" charset="0"/>
              </a:rPr>
              <a:t>http://</a:t>
            </a:r>
            <a:r>
              <a:rPr lang="en-US" sz="1200" dirty="0" err="1" smtClean="0">
                <a:latin typeface="News Gothic MT"/>
                <a:ea typeface="ヒラギノ角ゴ ProN W3" charset="0"/>
                <a:cs typeface="ヒラギノ角ゴ ProN W3" charset="0"/>
                <a:sym typeface="Arial" charset="0"/>
              </a:rPr>
              <a:t>www.youtube.com</a:t>
            </a:r>
            <a:r>
              <a:rPr lang="en-US" sz="1200" dirty="0" smtClean="0">
                <a:latin typeface="News Gothic MT"/>
                <a:ea typeface="ヒラギノ角ゴ ProN W3" charset="0"/>
                <a:cs typeface="ヒラギノ角ゴ ProN W3" charset="0"/>
                <a:sym typeface="Arial" charset="0"/>
              </a:rPr>
              <a:t>/</a:t>
            </a:r>
            <a:r>
              <a:rPr lang="en-US" sz="1200" dirty="0" err="1" smtClean="0">
                <a:latin typeface="News Gothic MT"/>
                <a:ea typeface="ヒラギノ角ゴ ProN W3" charset="0"/>
                <a:cs typeface="ヒラギノ角ゴ ProN W3" charset="0"/>
                <a:sym typeface="Arial" charset="0"/>
              </a:rPr>
              <a:t>watch?v</a:t>
            </a:r>
            <a:r>
              <a:rPr lang="en-US" sz="1200" dirty="0" smtClean="0">
                <a:latin typeface="News Gothic MT"/>
                <a:ea typeface="ヒラギノ角ゴ ProN W3" charset="0"/>
                <a:cs typeface="ヒラギノ角ゴ ProN W3" charset="0"/>
                <a:sym typeface="Arial" charset="0"/>
              </a:rPr>
              <a:t>=6YzEKG-nvgE</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smtClean="0">
              <a:latin typeface="News Gothic MT"/>
              <a:cs typeface="News Gothic MT"/>
              <a:sym typeface="Arial"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News Gothic MT"/>
                <a:cs typeface="News Gothic MT"/>
                <a:sym typeface="Arial" charset="0"/>
              </a:rPr>
              <a:t>Poverty is reduced when economic growth or the growth of real gross domestic product per person increases. A pro-economic-freedom agenda may be the best anti-poverty agenda.</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smtClean="0">
              <a:latin typeface="News Gothic MT"/>
              <a:ea typeface="ヒラギノ角ゴ ProN W3" charset="0"/>
              <a:cs typeface="News Gothic MT"/>
              <a:sym typeface="Arial" charset="0"/>
            </a:endParaRPr>
          </a:p>
          <a:p>
            <a:pPr marL="382588" eaLnBrk="1" hangingPunct="1">
              <a:lnSpc>
                <a:spcPct val="80000"/>
              </a:lnSpc>
              <a:buClr>
                <a:srgbClr val="FFFFFF"/>
              </a:buClr>
              <a:buSzPct val="80000"/>
              <a:buFont typeface="Wingdings" charset="0"/>
              <a:buChar char="l"/>
              <a:tabLst>
                <a:tab pos="863600" algn="l"/>
                <a:tab pos="863600" algn="l"/>
                <a:tab pos="863600" algn="l"/>
                <a:tab pos="863600" algn="l"/>
                <a:tab pos="863600" algn="l"/>
              </a:tabLst>
              <a:defRPr/>
            </a:pPr>
            <a:r>
              <a:rPr lang="en-US" sz="1200" dirty="0" smtClean="0">
                <a:latin typeface="News Gothic MT"/>
                <a:cs typeface="News Gothic MT"/>
                <a:sym typeface="Arial" charset="0"/>
              </a:rPr>
              <a:t>Economic growth is a measure of the ability of an economy to increase its total output of goods and services. If a nation</a:t>
            </a:r>
            <a:r>
              <a:rPr lang="ja-JP" altLang="en-US" sz="1200" dirty="0" smtClean="0">
                <a:latin typeface="News Gothic MT"/>
                <a:cs typeface="News Gothic MT"/>
                <a:sym typeface="Arial" charset="0"/>
              </a:rPr>
              <a:t>’</a:t>
            </a:r>
            <a:r>
              <a:rPr lang="en-US" sz="1200" dirty="0" smtClean="0">
                <a:latin typeface="News Gothic MT"/>
                <a:cs typeface="News Gothic MT"/>
                <a:sym typeface="Arial" charset="0"/>
              </a:rPr>
              <a:t>s economy grows, incomes will be higher and the standard of living of its people will be better. If the economy grows at a higher rate than its population, there will be more goods and services to be divided up by the people. In most cases, this means people have a higher standard of living and better housing, a healthier diet, improved health care and a longer life expectancy. Strong economic growth means life is getting better. Because it considers population growth, annual growth in per person real gross domestic product is a good measure of economic growth. A nation</a:t>
            </a:r>
            <a:r>
              <a:rPr lang="ja-JP" altLang="en-US" sz="1200" dirty="0" smtClean="0">
                <a:latin typeface="News Gothic MT"/>
                <a:cs typeface="News Gothic MT"/>
                <a:sym typeface="Arial" charset="0"/>
              </a:rPr>
              <a:t>’</a:t>
            </a:r>
            <a:r>
              <a:rPr lang="en-US" sz="1200" dirty="0" smtClean="0">
                <a:latin typeface="News Gothic MT"/>
                <a:cs typeface="News Gothic MT"/>
                <a:sym typeface="Arial" charset="0"/>
              </a:rPr>
              <a:t>s gross domestic product or GDP is the total output of final goods and services. If it is real GDP, it is adjusted for inflation. If it is real GDP per person, it is the real GDP divided by the country</a:t>
            </a:r>
            <a:r>
              <a:rPr lang="ja-JP" altLang="en-US" sz="1200" dirty="0" smtClean="0">
                <a:latin typeface="News Gothic MT"/>
                <a:cs typeface="News Gothic MT"/>
                <a:sym typeface="Arial" charset="0"/>
              </a:rPr>
              <a:t>’</a:t>
            </a:r>
            <a:r>
              <a:rPr lang="en-US" sz="1200" dirty="0" smtClean="0">
                <a:latin typeface="News Gothic MT"/>
                <a:cs typeface="News Gothic MT"/>
                <a:sym typeface="Arial" charset="0"/>
              </a:rPr>
              <a:t>s population. Increasing per person real GDP is a not a guarantee that everyone will live better; not everyone will benefit equally from the growth of the economy. However, in most cases, increases in per person real GDP improve life for the people who live in a country.</a:t>
            </a:r>
            <a:endParaRPr lang="en-US" sz="1200" dirty="0" smtClean="0">
              <a:latin typeface="News Gothic MT"/>
              <a:ea typeface="ヒラギノ角ゴ ProN W3" charset="0"/>
              <a:cs typeface="ヒラギノ角ゴ ProN W3" charset="0"/>
              <a:sym typeface="Arial" charset="0"/>
            </a:endParaRPr>
          </a:p>
          <a:p>
            <a:pPr marL="382588" eaLnBrk="1" hangingPunct="1">
              <a:lnSpc>
                <a:spcPct val="80000"/>
              </a:lnSpc>
              <a:tabLst>
                <a:tab pos="863600" algn="l"/>
                <a:tab pos="863600" algn="l"/>
                <a:tab pos="863600" algn="l"/>
                <a:tab pos="863600" algn="l"/>
                <a:tab pos="863600" algn="l"/>
              </a:tabLst>
              <a:defRPr/>
            </a:pPr>
            <a:endParaRPr lang="en-US" sz="1200" dirty="0" smtClean="0">
              <a:latin typeface="News Gothic MT"/>
              <a:ea typeface="ヒラギノ角ゴ ProN W3" charset="0"/>
              <a:cs typeface="ヒラギノ角ゴ ProN W3" charset="0"/>
              <a:sym typeface="Arial" charset="0"/>
            </a:endParaRPr>
          </a:p>
          <a:p>
            <a:pPr marL="382588" eaLnBrk="1" hangingPunct="1">
              <a:lnSpc>
                <a:spcPct val="80000"/>
              </a:lnSpc>
              <a:buClr>
                <a:srgbClr val="FFFFFF"/>
              </a:buClr>
              <a:buSzPct val="80000"/>
              <a:buFont typeface="Wingdings" charset="0"/>
              <a:buChar char="l"/>
              <a:tabLst>
                <a:tab pos="863600" algn="l"/>
                <a:tab pos="863600" algn="l"/>
                <a:tab pos="863600" algn="l"/>
                <a:tab pos="863600" algn="l"/>
                <a:tab pos="863600" algn="l"/>
              </a:tabLst>
              <a:defRPr/>
            </a:pPr>
            <a:r>
              <a:rPr lang="en-US" sz="1200" dirty="0" smtClean="0">
                <a:latin typeface="News Gothic MT"/>
                <a:cs typeface="News Gothic MT"/>
                <a:sym typeface="Arial" charset="0"/>
              </a:rPr>
              <a:t>Even small increases in per person GDP are important because the growth of an economy is compounded over time just like the growth in a savings account. In fact, if you divide the economic growth rate into seventy, you will get the approximate number of years it takes an economy to double in size.</a:t>
            </a:r>
            <a:endParaRPr lang="en-US"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49</a:t>
            </a:fld>
            <a:endParaRPr lang="en-US"/>
          </a:p>
        </p:txBody>
      </p:sp>
    </p:spTree>
    <p:extLst>
      <p:ext uri="{BB962C8B-B14F-4D97-AF65-F5344CB8AC3E}">
        <p14:creationId xmlns:p14="http://schemas.microsoft.com/office/powerpoint/2010/main" val="2379480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activity, economic growth is defined as the annual increase in real gross domestic product per capita.</a:t>
            </a:r>
          </a:p>
          <a:p>
            <a:endParaRPr lang="en-US" sz="1200" dirty="0" smtClean="0">
              <a:solidFill>
                <a:srgbClr val="3F3F3F"/>
              </a:solidFill>
              <a:effectLst>
                <a:outerShdw blurRad="38100" dist="38100" dir="2700000" algn="tl">
                  <a:srgbClr val="DDDDDD"/>
                </a:outerShdw>
              </a:effectLst>
              <a:latin typeface="News Gothic MT"/>
              <a:cs typeface="News Gothic MT"/>
              <a:sym typeface="Arial Bold" charset="0"/>
            </a:endParaRPr>
          </a:p>
          <a:p>
            <a:r>
              <a:rPr lang="en-US" sz="1200" dirty="0" smtClean="0">
                <a:solidFill>
                  <a:srgbClr val="3F3F3F"/>
                </a:solidFill>
                <a:effectLst>
                  <a:outerShdw blurRad="38100" dist="38100" dir="2700000" algn="tl">
                    <a:srgbClr val="DDDDDD"/>
                  </a:outerShdw>
                </a:effectLst>
                <a:latin typeface="News Gothic MT"/>
                <a:cs typeface="News Gothic MT"/>
                <a:sym typeface="Arial Bold" charset="0"/>
              </a:rPr>
              <a:t>The chart is ordered</a:t>
            </a:r>
            <a:r>
              <a:rPr lang="en-US" sz="1200" baseline="0" dirty="0" smtClean="0">
                <a:solidFill>
                  <a:srgbClr val="3F3F3F"/>
                </a:solidFill>
                <a:effectLst>
                  <a:outerShdw blurRad="38100" dist="38100" dir="2700000" algn="tl">
                    <a:srgbClr val="DDDDDD"/>
                  </a:outerShdw>
                </a:effectLst>
                <a:latin typeface="News Gothic MT"/>
                <a:cs typeface="News Gothic MT"/>
                <a:sym typeface="Arial Bold" charset="0"/>
              </a:rPr>
              <a:t> from highest to lowest annual growth.</a:t>
            </a:r>
          </a:p>
          <a:p>
            <a:endParaRPr lang="en-US" sz="1200" dirty="0" smtClean="0">
              <a:solidFill>
                <a:srgbClr val="3F3F3F"/>
              </a:solidFill>
              <a:effectLst>
                <a:outerShdw blurRad="38100" dist="38100" dir="2700000" algn="tl">
                  <a:srgbClr val="DDDDDD"/>
                </a:outerShdw>
              </a:effectLst>
              <a:latin typeface="News Gothic MT"/>
              <a:cs typeface="News Gothic MT"/>
              <a:sym typeface="Arial Bold" charset="0"/>
            </a:endParaRPr>
          </a:p>
          <a:p>
            <a:r>
              <a:rPr lang="en-US" sz="1200" dirty="0" smtClean="0">
                <a:solidFill>
                  <a:srgbClr val="3F3F3F"/>
                </a:solidFill>
                <a:effectLst>
                  <a:outerShdw blurRad="38100" dist="38100" dir="2700000" algn="tl">
                    <a:srgbClr val="DDDDDD"/>
                  </a:outerShdw>
                </a:effectLst>
                <a:latin typeface="News Gothic MT"/>
                <a:cs typeface="News Gothic MT"/>
                <a:sym typeface="Arial Bold" charset="0"/>
              </a:rPr>
              <a:t>How does economic freedom relate to economic growth?</a:t>
            </a:r>
          </a:p>
          <a:p>
            <a:endParaRPr lang="en-US" dirty="0" smtClean="0"/>
          </a:p>
          <a:p>
            <a:pPr marL="382588" eaLnBrk="1" hangingPunct="1">
              <a:buClr>
                <a:srgbClr val="FFFFFF"/>
              </a:buClr>
              <a:buSzPct val="80000"/>
              <a:buFont typeface="Wingdings" charset="0"/>
              <a:buChar char="l"/>
              <a:tabLst>
                <a:tab pos="863600" algn="l"/>
                <a:tab pos="863600" algn="l"/>
              </a:tabLst>
              <a:defRPr/>
            </a:pPr>
            <a:r>
              <a:rPr lang="en-US" dirty="0" smtClean="0">
                <a:latin typeface="News Gothic MT"/>
                <a:cs typeface="News Gothic MT"/>
                <a:sym typeface="Arial" charset="0"/>
              </a:rPr>
              <a:t>The students first analyze the relationship between economic freedom and economic growth and explore why this positive relationship exists. </a:t>
            </a:r>
            <a:endParaRPr lang="en-US" dirty="0" smtClean="0">
              <a:latin typeface="News Gothic MT"/>
              <a:ea typeface="ヒラギノ角ゴ ProN W3" charset="0"/>
              <a:cs typeface="ヒラギノ角ゴ ProN W3" charset="0"/>
              <a:sym typeface="Arial" charset="0"/>
            </a:endParaRPr>
          </a:p>
          <a:p>
            <a:pPr marL="382588" eaLnBrk="1" hangingPunct="1">
              <a:buClr>
                <a:srgbClr val="FFFFFF"/>
              </a:buClr>
              <a:buSzPct val="80000"/>
              <a:buFont typeface="Wingdings" charset="0"/>
              <a:buChar char="l"/>
              <a:tabLst>
                <a:tab pos="863600" algn="l"/>
                <a:tab pos="863600" algn="l"/>
              </a:tabLst>
              <a:defRPr/>
            </a:pPr>
            <a:r>
              <a:rPr lang="en-US" dirty="0" smtClean="0">
                <a:latin typeface="News Gothic MT"/>
                <a:cs typeface="News Gothic MT"/>
                <a:sym typeface="Arial" charset="0"/>
              </a:rPr>
              <a:t>To do this, they analyze the nations with the lowest annual growth rates and those with the highest annual growth rates. </a:t>
            </a:r>
            <a:endParaRPr lang="en-US"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50</a:t>
            </a:fld>
            <a:endParaRPr lang="en-US"/>
          </a:p>
        </p:txBody>
      </p:sp>
    </p:spTree>
    <p:extLst>
      <p:ext uri="{BB962C8B-B14F-4D97-AF65-F5344CB8AC3E}">
        <p14:creationId xmlns:p14="http://schemas.microsoft.com/office/powerpoint/2010/main" val="325825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GDP per capita = 32,219</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a:t>
            </a:fld>
            <a:endParaRPr lang="en-US" dirty="0"/>
          </a:p>
        </p:txBody>
      </p:sp>
    </p:spTree>
    <p:extLst>
      <p:ext uri="{BB962C8B-B14F-4D97-AF65-F5344CB8AC3E}">
        <p14:creationId xmlns:p14="http://schemas.microsoft.com/office/powerpoint/2010/main" val="4270322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activity, economic growth is defined as the annual increase in real gross domestic product per capita.</a:t>
            </a:r>
          </a:p>
          <a:p>
            <a:endParaRPr lang="en-US" sz="1200" dirty="0" smtClean="0">
              <a:solidFill>
                <a:srgbClr val="3F3F3F"/>
              </a:solidFill>
              <a:effectLst>
                <a:outerShdw blurRad="38100" dist="38100" dir="2700000" algn="tl">
                  <a:srgbClr val="DDDDDD"/>
                </a:outerShdw>
              </a:effectLst>
              <a:latin typeface="News Gothic MT"/>
              <a:cs typeface="News Gothic MT"/>
              <a:sym typeface="Arial Bold" charset="0"/>
            </a:endParaRPr>
          </a:p>
          <a:p>
            <a:r>
              <a:rPr lang="en-US" sz="1200" dirty="0" smtClean="0">
                <a:solidFill>
                  <a:srgbClr val="3F3F3F"/>
                </a:solidFill>
                <a:effectLst>
                  <a:outerShdw blurRad="38100" dist="38100" dir="2700000" algn="tl">
                    <a:srgbClr val="DDDDDD"/>
                  </a:outerShdw>
                </a:effectLst>
                <a:latin typeface="News Gothic MT"/>
                <a:cs typeface="News Gothic MT"/>
                <a:sym typeface="Arial Bold" charset="0"/>
              </a:rPr>
              <a:t>How does economic freedom relate to economic growth?</a:t>
            </a:r>
          </a:p>
          <a:p>
            <a:endParaRPr lang="en-US" dirty="0" smtClean="0"/>
          </a:p>
          <a:p>
            <a:pPr marL="382588" eaLnBrk="1" hangingPunct="1">
              <a:buClr>
                <a:srgbClr val="FFFFFF"/>
              </a:buClr>
              <a:buSzPct val="80000"/>
              <a:buFont typeface="Wingdings" charset="0"/>
              <a:buChar char="l"/>
              <a:tabLst>
                <a:tab pos="863600" algn="l"/>
                <a:tab pos="863600" algn="l"/>
              </a:tabLst>
              <a:defRPr/>
            </a:pPr>
            <a:r>
              <a:rPr lang="en-US" dirty="0" smtClean="0">
                <a:latin typeface="News Gothic MT"/>
                <a:cs typeface="News Gothic MT"/>
                <a:sym typeface="Arial" charset="0"/>
              </a:rPr>
              <a:t>The students first analyze the relationship between economic freedom and economic growth and explore why this positive relationship exists. </a:t>
            </a:r>
            <a:endParaRPr lang="en-US" dirty="0" smtClean="0">
              <a:latin typeface="News Gothic MT"/>
              <a:ea typeface="ヒラギノ角ゴ ProN W3" charset="0"/>
              <a:cs typeface="ヒラギノ角ゴ ProN W3" charset="0"/>
              <a:sym typeface="Arial" charset="0"/>
            </a:endParaRPr>
          </a:p>
          <a:p>
            <a:pPr marL="382588" eaLnBrk="1" hangingPunct="1">
              <a:buClr>
                <a:srgbClr val="FFFFFF"/>
              </a:buClr>
              <a:buSzPct val="80000"/>
              <a:buFont typeface="Wingdings" charset="0"/>
              <a:buChar char="l"/>
              <a:tabLst>
                <a:tab pos="863600" algn="l"/>
                <a:tab pos="863600" algn="l"/>
              </a:tabLst>
              <a:defRPr/>
            </a:pPr>
            <a:r>
              <a:rPr lang="en-US" dirty="0" smtClean="0">
                <a:latin typeface="News Gothic MT"/>
                <a:cs typeface="News Gothic MT"/>
                <a:sym typeface="Arial" charset="0"/>
              </a:rPr>
              <a:t>To do this, they analyze the nations with the lowest annual growth rates and those with the highest annual growth rates. </a:t>
            </a:r>
            <a:endParaRPr lang="en-US"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51</a:t>
            </a:fld>
            <a:endParaRPr lang="en-US"/>
          </a:p>
        </p:txBody>
      </p:sp>
    </p:spTree>
    <p:extLst>
      <p:ext uri="{BB962C8B-B14F-4D97-AF65-F5344CB8AC3E}">
        <p14:creationId xmlns:p14="http://schemas.microsoft.com/office/powerpoint/2010/main" val="3258254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52</a:t>
            </a:fld>
            <a:endParaRPr lang="en-US" dirty="0"/>
          </a:p>
        </p:txBody>
      </p:sp>
    </p:spTree>
    <p:extLst>
      <p:ext uri="{BB962C8B-B14F-4D97-AF65-F5344CB8AC3E}">
        <p14:creationId xmlns:p14="http://schemas.microsoft.com/office/powerpoint/2010/main" val="21497437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activity, economic growth is defined as the annual increase in real gross domestic product per capita.</a:t>
            </a:r>
          </a:p>
          <a:p>
            <a:endParaRPr lang="en-US" sz="1200" dirty="0" smtClean="0">
              <a:solidFill>
                <a:srgbClr val="3F3F3F"/>
              </a:solidFill>
              <a:effectLst>
                <a:outerShdw blurRad="38100" dist="38100" dir="2700000" algn="tl">
                  <a:srgbClr val="DDDDDD"/>
                </a:outerShdw>
              </a:effectLst>
              <a:latin typeface="News Gothic MT"/>
              <a:cs typeface="News Gothic MT"/>
              <a:sym typeface="Arial Bold" charset="0"/>
            </a:endParaRPr>
          </a:p>
          <a:p>
            <a:endParaRPr lang="en-US" sz="1200" dirty="0" smtClean="0">
              <a:solidFill>
                <a:srgbClr val="3F3F3F"/>
              </a:solidFill>
              <a:effectLst>
                <a:outerShdw blurRad="38100" dist="38100" dir="2700000" algn="tl">
                  <a:srgbClr val="DDDDDD"/>
                </a:outerShdw>
              </a:effectLst>
              <a:latin typeface="News Gothic MT"/>
              <a:cs typeface="News Gothic MT"/>
              <a:sym typeface="Arial Bold" charset="0"/>
            </a:endParaRPr>
          </a:p>
          <a:p>
            <a:r>
              <a:rPr lang="en-US" sz="1200" dirty="0" smtClean="0">
                <a:solidFill>
                  <a:srgbClr val="3F3F3F"/>
                </a:solidFill>
                <a:effectLst>
                  <a:outerShdw blurRad="38100" dist="38100" dir="2700000" algn="tl">
                    <a:srgbClr val="DDDDDD"/>
                  </a:outerShdw>
                </a:effectLst>
                <a:latin typeface="News Gothic MT"/>
                <a:cs typeface="News Gothic MT"/>
                <a:sym typeface="Arial Bold" charset="0"/>
              </a:rPr>
              <a:t>The chart is ordered</a:t>
            </a:r>
            <a:r>
              <a:rPr lang="en-US" sz="1200" baseline="0" dirty="0" smtClean="0">
                <a:solidFill>
                  <a:srgbClr val="3F3F3F"/>
                </a:solidFill>
                <a:effectLst>
                  <a:outerShdw blurRad="38100" dist="38100" dir="2700000" algn="tl">
                    <a:srgbClr val="DDDDDD"/>
                  </a:outerShdw>
                </a:effectLst>
                <a:latin typeface="News Gothic MT"/>
                <a:cs typeface="News Gothic MT"/>
                <a:sym typeface="Arial Bold" charset="0"/>
              </a:rPr>
              <a:t> from highest to lowest annual growth.</a:t>
            </a:r>
          </a:p>
          <a:p>
            <a:endParaRPr lang="en-US" sz="1200" dirty="0" smtClean="0">
              <a:solidFill>
                <a:srgbClr val="3F3F3F"/>
              </a:solidFill>
              <a:effectLst>
                <a:outerShdw blurRad="38100" dist="38100" dir="2700000" algn="tl">
                  <a:srgbClr val="DDDDDD"/>
                </a:outerShdw>
              </a:effectLst>
              <a:latin typeface="News Gothic MT"/>
              <a:cs typeface="News Gothic MT"/>
              <a:sym typeface="Arial Bold" charset="0"/>
            </a:endParaRPr>
          </a:p>
          <a:p>
            <a:r>
              <a:rPr lang="en-US" sz="1200" dirty="0" smtClean="0">
                <a:solidFill>
                  <a:srgbClr val="3F3F3F"/>
                </a:solidFill>
                <a:effectLst>
                  <a:outerShdw blurRad="38100" dist="38100" dir="2700000" algn="tl">
                    <a:srgbClr val="DDDDDD"/>
                  </a:outerShdw>
                </a:effectLst>
                <a:latin typeface="News Gothic MT"/>
                <a:cs typeface="News Gothic MT"/>
                <a:sym typeface="Arial Bold" charset="0"/>
              </a:rPr>
              <a:t>How does economic freedom relate to economic growth?</a:t>
            </a:r>
          </a:p>
          <a:p>
            <a:endParaRPr lang="en-US" dirty="0" smtClean="0"/>
          </a:p>
          <a:p>
            <a:pPr marL="382588" eaLnBrk="1" hangingPunct="1">
              <a:buClr>
                <a:srgbClr val="FFFFFF"/>
              </a:buClr>
              <a:buSzPct val="80000"/>
              <a:buFont typeface="Wingdings" charset="0"/>
              <a:buChar char="l"/>
              <a:tabLst>
                <a:tab pos="863600" algn="l"/>
                <a:tab pos="863600" algn="l"/>
              </a:tabLst>
              <a:defRPr/>
            </a:pPr>
            <a:r>
              <a:rPr lang="en-US" dirty="0" smtClean="0">
                <a:latin typeface="News Gothic MT"/>
                <a:cs typeface="News Gothic MT"/>
                <a:sym typeface="Arial" charset="0"/>
              </a:rPr>
              <a:t>The students first analyze the relationship between economic freedom and economic growth and explore why this positive relationship exists. </a:t>
            </a:r>
            <a:endParaRPr lang="en-US" dirty="0" smtClean="0">
              <a:latin typeface="News Gothic MT"/>
              <a:ea typeface="ヒラギノ角ゴ ProN W3" charset="0"/>
              <a:cs typeface="ヒラギノ角ゴ ProN W3" charset="0"/>
              <a:sym typeface="Arial" charset="0"/>
            </a:endParaRPr>
          </a:p>
          <a:p>
            <a:pPr marL="382588" eaLnBrk="1" hangingPunct="1">
              <a:buClr>
                <a:srgbClr val="FFFFFF"/>
              </a:buClr>
              <a:buSzPct val="80000"/>
              <a:buFont typeface="Wingdings" charset="0"/>
              <a:buChar char="l"/>
              <a:tabLst>
                <a:tab pos="863600" algn="l"/>
                <a:tab pos="863600" algn="l"/>
              </a:tabLst>
              <a:defRPr/>
            </a:pPr>
            <a:r>
              <a:rPr lang="en-US" dirty="0" smtClean="0">
                <a:latin typeface="News Gothic MT"/>
                <a:cs typeface="News Gothic MT"/>
                <a:sym typeface="Arial" charset="0"/>
              </a:rPr>
              <a:t>To do this, they analyze the nations with the lowest annual growth rates and those with the highest annual growth rates. </a:t>
            </a:r>
            <a:endParaRPr lang="en-US"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53</a:t>
            </a:fld>
            <a:endParaRPr lang="en-US"/>
          </a:p>
        </p:txBody>
      </p:sp>
    </p:spTree>
    <p:extLst>
      <p:ext uri="{BB962C8B-B14F-4D97-AF65-F5344CB8AC3E}">
        <p14:creationId xmlns:p14="http://schemas.microsoft.com/office/powerpoint/2010/main" val="3258254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activity, economic growth is defined as the annual increase in real gross domestic product per capita.</a:t>
            </a:r>
          </a:p>
          <a:p>
            <a:endParaRPr lang="en-US" sz="1200" dirty="0" smtClean="0">
              <a:solidFill>
                <a:srgbClr val="3F3F3F"/>
              </a:solidFill>
              <a:effectLst>
                <a:outerShdw blurRad="38100" dist="38100" dir="2700000" algn="tl">
                  <a:srgbClr val="DDDDDD"/>
                </a:outerShdw>
              </a:effectLst>
              <a:latin typeface="News Gothic MT"/>
              <a:cs typeface="News Gothic MT"/>
              <a:sym typeface="Arial Bold" charset="0"/>
            </a:endParaRPr>
          </a:p>
          <a:p>
            <a:r>
              <a:rPr lang="en-US" sz="1200" dirty="0" smtClean="0">
                <a:solidFill>
                  <a:srgbClr val="3F3F3F"/>
                </a:solidFill>
                <a:effectLst>
                  <a:outerShdw blurRad="38100" dist="38100" dir="2700000" algn="tl">
                    <a:srgbClr val="DDDDDD"/>
                  </a:outerShdw>
                </a:effectLst>
                <a:latin typeface="News Gothic MT"/>
                <a:cs typeface="News Gothic MT"/>
                <a:sym typeface="Arial Bold" charset="0"/>
              </a:rPr>
              <a:t>How does economic freedom relate to economic growth?</a:t>
            </a:r>
          </a:p>
          <a:p>
            <a:endParaRPr lang="en-US" dirty="0" smtClean="0"/>
          </a:p>
          <a:p>
            <a:pPr marL="382588" eaLnBrk="1" hangingPunct="1">
              <a:buClr>
                <a:srgbClr val="FFFFFF"/>
              </a:buClr>
              <a:buSzPct val="80000"/>
              <a:buFont typeface="Wingdings" charset="0"/>
              <a:buChar char="l"/>
              <a:tabLst>
                <a:tab pos="863600" algn="l"/>
                <a:tab pos="863600" algn="l"/>
              </a:tabLst>
              <a:defRPr/>
            </a:pPr>
            <a:r>
              <a:rPr lang="en-US" dirty="0" smtClean="0">
                <a:latin typeface="News Gothic MT"/>
                <a:cs typeface="News Gothic MT"/>
                <a:sym typeface="Arial" charset="0"/>
              </a:rPr>
              <a:t>The students first analyze the relationship between economic freedom and economic growth and explore why this positive relationship exists. </a:t>
            </a:r>
            <a:endParaRPr lang="en-US" dirty="0" smtClean="0">
              <a:latin typeface="News Gothic MT"/>
              <a:ea typeface="ヒラギノ角ゴ ProN W3" charset="0"/>
              <a:cs typeface="ヒラギノ角ゴ ProN W3" charset="0"/>
              <a:sym typeface="Arial" charset="0"/>
            </a:endParaRPr>
          </a:p>
          <a:p>
            <a:pPr marL="382588" eaLnBrk="1" hangingPunct="1">
              <a:buClr>
                <a:srgbClr val="FFFFFF"/>
              </a:buClr>
              <a:buSzPct val="80000"/>
              <a:buFont typeface="Wingdings" charset="0"/>
              <a:buChar char="l"/>
              <a:tabLst>
                <a:tab pos="863600" algn="l"/>
                <a:tab pos="863600" algn="l"/>
              </a:tabLst>
              <a:defRPr/>
            </a:pPr>
            <a:r>
              <a:rPr lang="en-US" dirty="0" smtClean="0">
                <a:latin typeface="News Gothic MT"/>
                <a:cs typeface="News Gothic MT"/>
                <a:sym typeface="Arial" charset="0"/>
              </a:rPr>
              <a:t>To do this, they analyze the nations with the lowest annual growth rates and those with the highest annual growth rates. </a:t>
            </a:r>
            <a:endParaRPr lang="en-US"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54</a:t>
            </a:fld>
            <a:endParaRPr lang="en-US"/>
          </a:p>
        </p:txBody>
      </p:sp>
    </p:spTree>
    <p:extLst>
      <p:ext uri="{BB962C8B-B14F-4D97-AF65-F5344CB8AC3E}">
        <p14:creationId xmlns:p14="http://schemas.microsoft.com/office/powerpoint/2010/main" val="32582547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Niamey, Niger</a:t>
            </a:r>
          </a:p>
          <a:p>
            <a:endParaRPr lang="en-US" dirty="0" smtClean="0"/>
          </a:p>
          <a:p>
            <a:r>
              <a:rPr lang="en-US" dirty="0" smtClean="0"/>
              <a:t>Can</a:t>
            </a:r>
            <a:r>
              <a:rPr lang="en-US" baseline="0" dirty="0" smtClean="0"/>
              <a:t> you identify the same buildings in each picture?</a:t>
            </a:r>
          </a:p>
          <a:p>
            <a:endParaRPr lang="en-US" baseline="0" dirty="0" smtClean="0"/>
          </a:p>
          <a:p>
            <a:r>
              <a:rPr lang="en-US" baseline="0" dirty="0" smtClean="0"/>
              <a:t>Go to </a:t>
            </a:r>
            <a:r>
              <a:rPr lang="en-US" baseline="0" dirty="0" err="1" smtClean="0"/>
              <a:t>Tripadvisor</a:t>
            </a:r>
            <a:r>
              <a:rPr lang="en-US" baseline="0" dirty="0" smtClean="0"/>
              <a:t> for hotel and restaurant selection!</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55</a:t>
            </a:fld>
            <a:endParaRPr lang="en-US" dirty="0"/>
          </a:p>
        </p:txBody>
      </p:sp>
    </p:spTree>
    <p:extLst>
      <p:ext uri="{BB962C8B-B14F-4D97-AF65-F5344CB8AC3E}">
        <p14:creationId xmlns:p14="http://schemas.microsoft.com/office/powerpoint/2010/main" val="21497437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Highest growth</a:t>
            </a:r>
          </a:p>
          <a:p>
            <a:pPr marL="0" indent="0">
              <a:buNone/>
            </a:pPr>
            <a:r>
              <a:rPr lang="en-US" dirty="0" smtClean="0"/>
              <a:t>2. 70/8.9 = 7.87</a:t>
            </a:r>
          </a:p>
          <a:p>
            <a:pPr marL="0" indent="0">
              <a:buNone/>
            </a:pPr>
            <a:r>
              <a:rPr lang="en-US" dirty="0" smtClean="0"/>
              <a:t>3. 7</a:t>
            </a:r>
          </a:p>
          <a:p>
            <a:pPr marL="0" indent="0">
              <a:buNone/>
            </a:pPr>
            <a:r>
              <a:rPr lang="en-US" dirty="0" smtClean="0"/>
              <a:t>4. 3</a:t>
            </a:r>
          </a:p>
          <a:p>
            <a:pPr marL="0" indent="0">
              <a:buNone/>
            </a:pPr>
            <a:r>
              <a:rPr lang="en-US" dirty="0" smtClean="0"/>
              <a:t>5. Though</a:t>
            </a:r>
            <a:r>
              <a:rPr lang="en-US" baseline="0" dirty="0" smtClean="0"/>
              <a:t> still RU, i</a:t>
            </a:r>
            <a:r>
              <a:rPr lang="en-US" dirty="0" smtClean="0"/>
              <a:t>t has increased it’s EF score by 2.45</a:t>
            </a:r>
            <a:r>
              <a:rPr lang="en-US" baseline="0" dirty="0" smtClean="0"/>
              <a:t> points.  It has changed from a centrally controlled economy to a mixed economy. With a private business sector.  It engages in foreign trade.  The main reason it is RU is it’s large government</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56</a:t>
            </a:fld>
            <a:endParaRPr lang="en-US"/>
          </a:p>
        </p:txBody>
      </p:sp>
    </p:spTree>
    <p:extLst>
      <p:ext uri="{BB962C8B-B14F-4D97-AF65-F5344CB8AC3E}">
        <p14:creationId xmlns:p14="http://schemas.microsoft.com/office/powerpoint/2010/main" val="775879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Standard of living is declining.</a:t>
            </a:r>
          </a:p>
          <a:p>
            <a:r>
              <a:rPr lang="en-US" dirty="0" smtClean="0"/>
              <a:t>7.</a:t>
            </a:r>
            <a:r>
              <a:rPr lang="en-US" baseline="0" dirty="0" smtClean="0"/>
              <a:t> 2</a:t>
            </a:r>
          </a:p>
          <a:p>
            <a:r>
              <a:rPr lang="en-US" baseline="0" dirty="0" smtClean="0"/>
              <a:t>8. Africa</a:t>
            </a:r>
          </a:p>
          <a:p>
            <a:r>
              <a:rPr lang="en-US" baseline="0" dirty="0" smtClean="0"/>
              <a:t>9. Botswana is RF.  Mauritius is MF</a:t>
            </a:r>
          </a:p>
          <a:p>
            <a:r>
              <a:rPr lang="en-US" baseline="0" dirty="0" smtClean="0"/>
              <a:t>10. 3.07; 1.18</a:t>
            </a: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57</a:t>
            </a:fld>
            <a:endParaRPr lang="en-US" dirty="0"/>
          </a:p>
        </p:txBody>
      </p:sp>
    </p:spTree>
    <p:extLst>
      <p:ext uri="{BB962C8B-B14F-4D97-AF65-F5344CB8AC3E}">
        <p14:creationId xmlns:p14="http://schemas.microsoft.com/office/powerpoint/2010/main" val="39613135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2588" eaLnBrk="1" hangingPunct="1">
              <a:lnSpc>
                <a:spcPct val="80000"/>
              </a:lnSpc>
              <a:buClr>
                <a:srgbClr val="FFFFFF"/>
              </a:buClr>
              <a:buSzPct val="80000"/>
              <a:buFont typeface="Wingdings" charset="0"/>
              <a:buNone/>
              <a:tabLst>
                <a:tab pos="863600" algn="l"/>
                <a:tab pos="863600" algn="l"/>
                <a:tab pos="863600" algn="l"/>
              </a:tabLst>
              <a:defRPr/>
            </a:pPr>
            <a:r>
              <a:rPr lang="en-US" sz="1200" dirty="0" smtClean="0">
                <a:latin typeface="News Gothic MT"/>
                <a:cs typeface="News Gothic MT"/>
                <a:sym typeface="Arial" charset="0"/>
              </a:rPr>
              <a:t>11.</a:t>
            </a:r>
            <a:r>
              <a:rPr lang="en-US" sz="1200" baseline="0" dirty="0" smtClean="0">
                <a:latin typeface="News Gothic MT"/>
                <a:cs typeface="News Gothic MT"/>
                <a:sym typeface="Arial" charset="0"/>
              </a:rPr>
              <a:t> 22.8; 59.3</a:t>
            </a:r>
          </a:p>
          <a:p>
            <a:pPr marL="382588" eaLnBrk="1" hangingPunct="1">
              <a:lnSpc>
                <a:spcPct val="80000"/>
              </a:lnSpc>
              <a:buClr>
                <a:srgbClr val="FFFFFF"/>
              </a:buClr>
              <a:buSzPct val="80000"/>
              <a:buFont typeface="Wingdings" charset="0"/>
              <a:buNone/>
              <a:tabLst>
                <a:tab pos="863600" algn="l"/>
                <a:tab pos="863600" algn="l"/>
                <a:tab pos="863600" algn="l"/>
              </a:tabLst>
              <a:defRPr/>
            </a:pPr>
            <a:r>
              <a:rPr lang="en-US" sz="1200" baseline="0" dirty="0" smtClean="0">
                <a:latin typeface="News Gothic MT"/>
                <a:cs typeface="News Gothic MT"/>
                <a:sym typeface="Arial" charset="0"/>
              </a:rPr>
              <a:t>12. More freedom = more growth (Myanmar data is suspect; Nicaragua &amp; Madagascar are only recently free)</a:t>
            </a:r>
          </a:p>
          <a:p>
            <a:pPr marL="382588" eaLnBrk="1" hangingPunct="1">
              <a:lnSpc>
                <a:spcPct val="80000"/>
              </a:lnSpc>
              <a:buClr>
                <a:srgbClr val="FFFFFF"/>
              </a:buClr>
              <a:buSzPct val="80000"/>
              <a:buFont typeface="Wingdings" charset="0"/>
              <a:buNone/>
              <a:tabLst>
                <a:tab pos="863600" algn="l"/>
                <a:tab pos="863600" algn="l"/>
                <a:tab pos="863600" algn="l"/>
              </a:tabLst>
              <a:defRPr/>
            </a:pPr>
            <a:r>
              <a:rPr lang="en-US" sz="1200" baseline="0" dirty="0" smtClean="0">
                <a:latin typeface="News Gothic MT"/>
                <a:cs typeface="News Gothic MT"/>
                <a:sym typeface="Arial" charset="0"/>
              </a:rPr>
              <a:t>13. Read answer key!</a:t>
            </a:r>
          </a:p>
          <a:p>
            <a:pPr marL="382588" eaLnBrk="1" hangingPunct="1">
              <a:lnSpc>
                <a:spcPct val="80000"/>
              </a:lnSpc>
              <a:buClr>
                <a:srgbClr val="FFFFFF"/>
              </a:buClr>
              <a:buSzPct val="80000"/>
              <a:buFont typeface="Wingdings" charset="0"/>
              <a:buNone/>
              <a:tabLst>
                <a:tab pos="863600" algn="l"/>
                <a:tab pos="863600" algn="l"/>
                <a:tab pos="863600" algn="l"/>
              </a:tabLst>
              <a:defRPr/>
            </a:pPr>
            <a:r>
              <a:rPr lang="en-US" sz="1200" baseline="0" dirty="0" smtClean="0">
                <a:latin typeface="News Gothic MT"/>
                <a:cs typeface="News Gothic MT"/>
                <a:sym typeface="Arial" charset="0"/>
              </a:rPr>
              <a:t>14: Increase their freedom (and the 5 factors that comprise it)!</a:t>
            </a:r>
            <a:endParaRPr lang="en-US" sz="1200" dirty="0" smtClean="0">
              <a:latin typeface="News Gothic MT"/>
              <a:cs typeface="News Gothic MT"/>
              <a:sym typeface="Arial" charset="0"/>
            </a:endParaRPr>
          </a:p>
          <a:p>
            <a:pPr marL="382588" eaLnBrk="1" hangingPunct="1">
              <a:lnSpc>
                <a:spcPct val="80000"/>
              </a:lnSpc>
              <a:buClr>
                <a:srgbClr val="FFFFFF"/>
              </a:buClr>
              <a:buSzPct val="80000"/>
              <a:buFont typeface="Wingdings" charset="0"/>
              <a:buChar char="l"/>
              <a:tabLst>
                <a:tab pos="863600" algn="l"/>
                <a:tab pos="863600" algn="l"/>
                <a:tab pos="863600" algn="l"/>
              </a:tabLst>
              <a:defRPr/>
            </a:pPr>
            <a:r>
              <a:rPr lang="en-US" sz="1200" dirty="0" smtClean="0">
                <a:latin typeface="News Gothic MT"/>
                <a:cs typeface="News Gothic MT"/>
                <a:sym typeface="Arial" charset="0"/>
              </a:rPr>
              <a:t>Economic freedom is correlated strongly with economic growth. Without a doubt it is hard to prove that it is a causal relationship, but it definitely suggests that developing nations might increase their economic growth if they increase economic freedom.</a:t>
            </a:r>
            <a:endParaRPr lang="en-US" sz="1200" dirty="0" smtClean="0">
              <a:latin typeface="News Gothic MT"/>
              <a:ea typeface="ヒラギノ角ゴ ProN W3" charset="0"/>
              <a:cs typeface="ヒラギノ角ゴ ProN W3" charset="0"/>
              <a:sym typeface="Arial" charset="0"/>
            </a:endParaRPr>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58</a:t>
            </a:fld>
            <a:endParaRPr lang="en-US"/>
          </a:p>
        </p:txBody>
      </p:sp>
    </p:spTree>
    <p:extLst>
      <p:ext uri="{BB962C8B-B14F-4D97-AF65-F5344CB8AC3E}">
        <p14:creationId xmlns:p14="http://schemas.microsoft.com/office/powerpoint/2010/main" val="4213680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1E8DB1-2532-4975-BCAF-9ED2E8061A14}" type="slidenum">
              <a:rPr lang="en-US" smtClean="0"/>
              <a:t>59</a:t>
            </a:fld>
            <a:endParaRPr lang="en-US"/>
          </a:p>
        </p:txBody>
      </p:sp>
    </p:spTree>
    <p:extLst>
      <p:ext uri="{BB962C8B-B14F-4D97-AF65-F5344CB8AC3E}">
        <p14:creationId xmlns:p14="http://schemas.microsoft.com/office/powerpoint/2010/main" val="1322597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and pass out handout 6.1.  Allow “committees” time to vote on each policy.</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60</a:t>
            </a:fld>
            <a:endParaRPr lang="en-US"/>
          </a:p>
        </p:txBody>
      </p:sp>
    </p:spTree>
    <p:extLst>
      <p:ext uri="{BB962C8B-B14F-4D97-AF65-F5344CB8AC3E}">
        <p14:creationId xmlns:p14="http://schemas.microsoft.com/office/powerpoint/2010/main" val="404244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88" indent="0" eaLnBrk="1" hangingPunct="1">
              <a:lnSpc>
                <a:spcPts val="3660"/>
              </a:lnSpc>
              <a:spcBef>
                <a:spcPts val="0"/>
              </a:spcBef>
              <a:buClr>
                <a:srgbClr val="FF0000"/>
              </a:buClr>
              <a:buSzPct val="100000"/>
              <a:buFont typeface="Arial"/>
              <a:buNone/>
              <a:tabLst>
                <a:tab pos="863600" algn="l"/>
                <a:tab pos="863600" algn="l"/>
                <a:tab pos="863600" algn="l"/>
              </a:tabLst>
              <a:defRPr/>
            </a:pPr>
            <a:r>
              <a:rPr lang="en-US" dirty="0" smtClean="0">
                <a:latin typeface="News Gothic MT"/>
                <a:cs typeface="News Gothic MT"/>
                <a:sym typeface="Arial" charset="0"/>
              </a:rPr>
              <a:t>Show</a:t>
            </a:r>
            <a:r>
              <a:rPr lang="en-US" baseline="0" dirty="0" smtClean="0">
                <a:latin typeface="News Gothic MT"/>
                <a:cs typeface="News Gothic MT"/>
                <a:sym typeface="Arial" charset="0"/>
              </a:rPr>
              <a:t> the Economic Freedom of the World Map but hide the title so that students don’t know what it is representing.</a:t>
            </a:r>
          </a:p>
          <a:p>
            <a:pPr marL="39688" indent="0" eaLnBrk="1" hangingPunct="1">
              <a:lnSpc>
                <a:spcPts val="3660"/>
              </a:lnSpc>
              <a:spcBef>
                <a:spcPts val="0"/>
              </a:spcBef>
              <a:buClr>
                <a:srgbClr val="FF0000"/>
              </a:buClr>
              <a:buSzPct val="100000"/>
              <a:buFont typeface="Arial"/>
              <a:buNone/>
              <a:tabLst>
                <a:tab pos="863600" algn="l"/>
                <a:tab pos="863600" algn="l"/>
                <a:tab pos="863600" algn="l"/>
              </a:tabLst>
              <a:defRPr/>
            </a:pPr>
            <a:endParaRPr lang="en-US" dirty="0" smtClean="0">
              <a:latin typeface="News Gothic MT"/>
              <a:cs typeface="News Gothic MT"/>
              <a:sym typeface="Arial" charset="0"/>
            </a:endParaRPr>
          </a:p>
          <a:p>
            <a:pPr marL="496888" indent="-457200" eaLnBrk="1" hangingPunct="1">
              <a:lnSpc>
                <a:spcPts val="3660"/>
              </a:lnSpc>
              <a:spcBef>
                <a:spcPts val="0"/>
              </a:spcBef>
              <a:buClr>
                <a:srgbClr val="FF0000"/>
              </a:buClr>
              <a:buSzPct val="100000"/>
              <a:buFont typeface="Arial"/>
              <a:buChar char="•"/>
              <a:tabLst>
                <a:tab pos="863600" algn="l"/>
                <a:tab pos="863600" algn="l"/>
                <a:tab pos="863600" algn="l"/>
              </a:tabLst>
              <a:defRPr/>
            </a:pPr>
            <a:r>
              <a:rPr lang="en-US" dirty="0" smtClean="0">
                <a:latin typeface="News Gothic MT"/>
                <a:cs typeface="News Gothic MT"/>
                <a:sym typeface="Arial" charset="0"/>
              </a:rPr>
              <a:t>Look at the pictures in the handout </a:t>
            </a:r>
          </a:p>
          <a:p>
            <a:pPr marL="39688" indent="0" eaLnBrk="1" hangingPunct="1">
              <a:lnSpc>
                <a:spcPts val="3660"/>
              </a:lnSpc>
              <a:spcBef>
                <a:spcPts val="0"/>
              </a:spcBef>
              <a:buClr>
                <a:srgbClr val="FF0000"/>
              </a:buClr>
              <a:buSzPct val="100000"/>
              <a:tabLst>
                <a:tab pos="863600" algn="l"/>
                <a:tab pos="863600" algn="l"/>
                <a:tab pos="863600" algn="l"/>
              </a:tabLst>
              <a:defRPr/>
            </a:pPr>
            <a:r>
              <a:rPr lang="en-US" dirty="0" smtClean="0">
                <a:latin typeface="News Gothic MT"/>
                <a:cs typeface="News Gothic MT"/>
                <a:sym typeface="Arial" charset="0"/>
              </a:rPr>
              <a:t>     and guess which country is shown</a:t>
            </a:r>
          </a:p>
          <a:p>
            <a:pPr marL="39688" indent="0" eaLnBrk="1" hangingPunct="1">
              <a:lnSpc>
                <a:spcPts val="3660"/>
              </a:lnSpc>
              <a:spcBef>
                <a:spcPts val="0"/>
              </a:spcBef>
              <a:buClr>
                <a:srgbClr val="FF0000"/>
              </a:buClr>
              <a:buSzPct val="100000"/>
              <a:tabLst>
                <a:tab pos="863600" algn="l"/>
                <a:tab pos="863600" algn="l"/>
                <a:tab pos="863600" algn="l"/>
              </a:tabLst>
              <a:defRPr/>
            </a:pPr>
            <a:endParaRPr lang="en-US" dirty="0" smtClean="0">
              <a:latin typeface="News Gothic MT"/>
              <a:cs typeface="News Gothic MT"/>
              <a:sym typeface="Arial" charset="0"/>
            </a:endParaRPr>
          </a:p>
          <a:p>
            <a:pPr marL="496888" indent="-457200" eaLnBrk="1" hangingPunct="1">
              <a:lnSpc>
                <a:spcPts val="3660"/>
              </a:lnSpc>
              <a:spcBef>
                <a:spcPts val="0"/>
              </a:spcBef>
              <a:buClr>
                <a:srgbClr val="FF0000"/>
              </a:buClr>
              <a:buSzPct val="100000"/>
              <a:buFont typeface="Arial"/>
              <a:buChar char="•"/>
              <a:tabLst>
                <a:tab pos="863600" algn="l"/>
                <a:tab pos="863600" algn="l"/>
                <a:tab pos="863600" algn="l"/>
              </a:tabLst>
              <a:defRPr/>
            </a:pPr>
            <a:r>
              <a:rPr lang="en-US" dirty="0" smtClean="0">
                <a:latin typeface="News Gothic MT"/>
                <a:cs typeface="News Gothic MT"/>
                <a:sym typeface="Arial" charset="0"/>
              </a:rPr>
              <a:t>Guess the GDP per capita in that country</a:t>
            </a:r>
          </a:p>
          <a:p>
            <a:pPr marL="496888" indent="-457200" eaLnBrk="1" hangingPunct="1">
              <a:lnSpc>
                <a:spcPts val="3660"/>
              </a:lnSpc>
              <a:spcBef>
                <a:spcPts val="0"/>
              </a:spcBef>
              <a:buClr>
                <a:srgbClr val="FF0000"/>
              </a:buClr>
              <a:buSzPct val="100000"/>
              <a:buFont typeface="Arial"/>
              <a:buChar char="•"/>
              <a:tabLst>
                <a:tab pos="863600" algn="l"/>
                <a:tab pos="863600" algn="l"/>
                <a:tab pos="863600" algn="l"/>
              </a:tabLst>
              <a:defRPr/>
            </a:pPr>
            <a:endParaRPr lang="en-US" dirty="0" smtClean="0">
              <a:latin typeface="News Gothic MT"/>
              <a:cs typeface="News Gothic MT"/>
              <a:sym typeface="Arial" charset="0"/>
            </a:endParaRPr>
          </a:p>
          <a:p>
            <a:pPr marL="496888" indent="-457200" eaLnBrk="1" hangingPunct="1">
              <a:lnSpc>
                <a:spcPts val="3660"/>
              </a:lnSpc>
              <a:spcBef>
                <a:spcPts val="0"/>
              </a:spcBef>
              <a:buClr>
                <a:srgbClr val="FF0000"/>
              </a:buClr>
              <a:buSzPct val="100000"/>
              <a:buFont typeface="Arial"/>
              <a:buChar char="•"/>
              <a:tabLst>
                <a:tab pos="863600" algn="l"/>
                <a:tab pos="863600" algn="l"/>
                <a:tab pos="863600" algn="l"/>
              </a:tabLst>
              <a:defRPr/>
            </a:pPr>
            <a:r>
              <a:rPr lang="en-US" dirty="0" smtClean="0">
                <a:latin typeface="News Gothic MT"/>
                <a:cs typeface="News Gothic MT"/>
                <a:sym typeface="Arial" charset="0"/>
              </a:rPr>
              <a:t>Now, form small groups.</a:t>
            </a:r>
            <a:r>
              <a:rPr lang="en-US" baseline="0" dirty="0" smtClean="0">
                <a:latin typeface="News Gothic MT"/>
                <a:cs typeface="News Gothic MT"/>
                <a:sym typeface="Arial" charset="0"/>
              </a:rPr>
              <a:t>  Come to a consensus on the country name and order the countries from wealthiest to poorest. (Students may already be aware of the relative differences).  Students should be aware of their preconceptions.</a:t>
            </a:r>
            <a:endParaRPr lang="en-US" dirty="0" smtClean="0">
              <a:latin typeface="News Gothic MT"/>
              <a:cs typeface="News Gothic MT"/>
              <a:sym typeface="Arial" charset="0"/>
            </a:endParaRPr>
          </a:p>
          <a:p>
            <a:pPr marL="39688" indent="0" eaLnBrk="1" hangingPunct="1">
              <a:lnSpc>
                <a:spcPts val="3660"/>
              </a:lnSpc>
              <a:spcBef>
                <a:spcPts val="0"/>
              </a:spcBef>
              <a:buClr>
                <a:srgbClr val="FF0000"/>
              </a:buClr>
              <a:buSzPct val="100000"/>
              <a:tabLst>
                <a:tab pos="863600" algn="l"/>
                <a:tab pos="863600" algn="l"/>
                <a:tab pos="863600" algn="l"/>
              </a:tabLst>
              <a:defRPr/>
            </a:pPr>
            <a:endParaRPr lang="en-US" dirty="0" smtClean="0">
              <a:latin typeface="News Gothic MT"/>
              <a:ea typeface="ヒラギノ角ゴ ProN W3" charset="0"/>
              <a:cs typeface="ヒラギノ角ゴ ProN W3" charset="0"/>
              <a:sym typeface="Arial" charset="0"/>
            </a:endParaRPr>
          </a:p>
          <a:p>
            <a:pPr marL="496888" indent="-457200" eaLnBrk="1" hangingPunct="1">
              <a:lnSpc>
                <a:spcPts val="3660"/>
              </a:lnSpc>
              <a:spcBef>
                <a:spcPts val="0"/>
              </a:spcBef>
              <a:buClr>
                <a:srgbClr val="FF0000"/>
              </a:buClr>
              <a:buSzPct val="100000"/>
              <a:buFont typeface="Arial"/>
              <a:buChar char="•"/>
              <a:tabLst>
                <a:tab pos="863600" algn="l"/>
                <a:tab pos="863600" algn="l"/>
                <a:tab pos="863600" algn="l"/>
              </a:tabLst>
              <a:defRPr/>
            </a:pPr>
            <a:r>
              <a:rPr lang="en-US" dirty="0" smtClean="0">
                <a:latin typeface="News Gothic MT"/>
                <a:cs typeface="News Gothic MT"/>
                <a:sym typeface="Arial" charset="0"/>
              </a:rPr>
              <a:t>Compare your guesses with the </a:t>
            </a:r>
          </a:p>
          <a:p>
            <a:pPr marL="39688" indent="0" eaLnBrk="1" hangingPunct="1">
              <a:lnSpc>
                <a:spcPts val="3660"/>
              </a:lnSpc>
              <a:spcBef>
                <a:spcPts val="0"/>
              </a:spcBef>
              <a:buClr>
                <a:srgbClr val="FF0000"/>
              </a:buClr>
              <a:buSzPct val="100000"/>
              <a:tabLst>
                <a:tab pos="863600" algn="l"/>
                <a:tab pos="863600" algn="l"/>
                <a:tab pos="863600" algn="l"/>
              </a:tabLst>
              <a:defRPr/>
            </a:pPr>
            <a:r>
              <a:rPr lang="en-US" dirty="0" smtClean="0">
                <a:latin typeface="News Gothic MT"/>
                <a:cs typeface="News Gothic MT"/>
                <a:sym typeface="Arial" charset="0"/>
              </a:rPr>
              <a:t>     information in the handout and map</a:t>
            </a:r>
          </a:p>
          <a:p>
            <a:pPr marL="39688" indent="0" eaLnBrk="1" hangingPunct="1">
              <a:lnSpc>
                <a:spcPts val="3660"/>
              </a:lnSpc>
              <a:spcBef>
                <a:spcPts val="0"/>
              </a:spcBef>
              <a:buClr>
                <a:srgbClr val="FF0000"/>
              </a:buClr>
              <a:buSzPct val="100000"/>
              <a:tabLst>
                <a:tab pos="863600" algn="l"/>
                <a:tab pos="863600" algn="l"/>
                <a:tab pos="863600" algn="l"/>
              </a:tabLst>
              <a:defRPr/>
            </a:pPr>
            <a:endParaRPr lang="en-US" dirty="0" smtClean="0">
              <a:latin typeface="News Gothic MT"/>
              <a:ea typeface="ヒラギノ角ゴ ProN W3" charset="0"/>
              <a:cs typeface="News Gothic MT"/>
              <a:sym typeface="Arial" charset="0"/>
            </a:endParaRPr>
          </a:p>
          <a:p>
            <a:pPr marL="39688" indent="0" eaLnBrk="1" hangingPunct="1">
              <a:lnSpc>
                <a:spcPts val="3660"/>
              </a:lnSpc>
              <a:spcBef>
                <a:spcPts val="0"/>
              </a:spcBef>
              <a:buClr>
                <a:srgbClr val="FF0000"/>
              </a:buClr>
              <a:buSzPct val="100000"/>
              <a:tabLst>
                <a:tab pos="863600" algn="l"/>
                <a:tab pos="863600" algn="l"/>
                <a:tab pos="863600" algn="l"/>
              </a:tabLst>
              <a:defRPr/>
            </a:pPr>
            <a:r>
              <a:rPr lang="en-US" dirty="0" smtClean="0">
                <a:latin typeface="News Gothic MT"/>
                <a:ea typeface="ヒラギノ角ゴ ProN W3" charset="0"/>
                <a:cs typeface="News Gothic MT"/>
                <a:sym typeface="Arial" charset="0"/>
              </a:rPr>
              <a:t>What is the color of each country</a:t>
            </a:r>
            <a:r>
              <a:rPr lang="en-US" baseline="0" dirty="0" smtClean="0">
                <a:latin typeface="News Gothic MT"/>
                <a:ea typeface="ヒラギノ角ゴ ProN W3" charset="0"/>
                <a:cs typeface="News Gothic MT"/>
                <a:sym typeface="Arial" charset="0"/>
              </a:rPr>
              <a:t> on the map?</a:t>
            </a:r>
            <a:endParaRPr lang="en-US" dirty="0" smtClean="0">
              <a:latin typeface="News Gothic MT"/>
              <a:ea typeface="ヒラギノ角ゴ ProN W3" charset="0"/>
              <a:cs typeface="ヒラギノ角ゴ ProN W3" charset="0"/>
              <a:sym typeface="Arial" charset="0"/>
            </a:endParaRPr>
          </a:p>
          <a:p>
            <a:r>
              <a:rPr lang="en-US" dirty="0" smtClean="0"/>
              <a:t>What do you think the map represents?</a:t>
            </a:r>
          </a:p>
          <a:p>
            <a:r>
              <a:rPr lang="en-US" dirty="0" smtClean="0"/>
              <a:t>What do you think is the title?</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7</a:t>
            </a:fld>
            <a:endParaRPr lang="en-US"/>
          </a:p>
        </p:txBody>
      </p:sp>
    </p:spTree>
    <p:extLst>
      <p:ext uri="{BB962C8B-B14F-4D97-AF65-F5344CB8AC3E}">
        <p14:creationId xmlns:p14="http://schemas.microsoft.com/office/powerpoint/2010/main" val="68123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Increases economic freedom</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61</a:t>
            </a:fld>
            <a:endParaRPr lang="en-US"/>
          </a:p>
        </p:txBody>
      </p:sp>
    </p:spTree>
    <p:extLst>
      <p:ext uri="{BB962C8B-B14F-4D97-AF65-F5344CB8AC3E}">
        <p14:creationId xmlns:p14="http://schemas.microsoft.com/office/powerpoint/2010/main" val="5306146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t>Increases economic freedom</a:t>
            </a: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62</a:t>
            </a:fld>
            <a:endParaRPr lang="en-US"/>
          </a:p>
        </p:txBody>
      </p:sp>
    </p:spTree>
    <p:extLst>
      <p:ext uri="{BB962C8B-B14F-4D97-AF65-F5344CB8AC3E}">
        <p14:creationId xmlns:p14="http://schemas.microsoft.com/office/powerpoint/2010/main" val="5306146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t>Decreases economic freedom</a:t>
            </a: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63</a:t>
            </a:fld>
            <a:endParaRPr lang="en-US"/>
          </a:p>
        </p:txBody>
      </p:sp>
    </p:spTree>
    <p:extLst>
      <p:ext uri="{BB962C8B-B14F-4D97-AF65-F5344CB8AC3E}">
        <p14:creationId xmlns:p14="http://schemas.microsoft.com/office/powerpoint/2010/main" val="5306146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t>Decreases economic freedom</a:t>
            </a: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64</a:t>
            </a:fld>
            <a:endParaRPr lang="en-US"/>
          </a:p>
        </p:txBody>
      </p:sp>
    </p:spTree>
    <p:extLst>
      <p:ext uri="{BB962C8B-B14F-4D97-AF65-F5344CB8AC3E}">
        <p14:creationId xmlns:p14="http://schemas.microsoft.com/office/powerpoint/2010/main" val="5306146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t>Increases economic freedom</a:t>
            </a: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65</a:t>
            </a:fld>
            <a:endParaRPr lang="en-US"/>
          </a:p>
        </p:txBody>
      </p:sp>
    </p:spTree>
    <p:extLst>
      <p:ext uri="{BB962C8B-B14F-4D97-AF65-F5344CB8AC3E}">
        <p14:creationId xmlns:p14="http://schemas.microsoft.com/office/powerpoint/2010/main" val="5306146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t>Decreases economic freedom</a:t>
            </a: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66</a:t>
            </a:fld>
            <a:endParaRPr lang="en-US"/>
          </a:p>
        </p:txBody>
      </p:sp>
    </p:spTree>
    <p:extLst>
      <p:ext uri="{BB962C8B-B14F-4D97-AF65-F5344CB8AC3E}">
        <p14:creationId xmlns:p14="http://schemas.microsoft.com/office/powerpoint/2010/main" val="5306146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t>Decreases economic freedom</a:t>
            </a:r>
          </a:p>
          <a:p>
            <a:endParaRPr lang="en-US" dirty="0" smtClean="0"/>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News Gothic MT"/>
                <a:cs typeface="News Gothic MT"/>
                <a:sym typeface="Arial" charset="0"/>
              </a:rPr>
              <a:t>Learning to use the economic freedom criteria accurately will help students evaluate policy proposals and anticipate the consequences of the proposals.  It is important for students to recognize and debate these economic freedom changes in Canada.  Economic freedom is an important part of Canadian culture.</a:t>
            </a:r>
            <a:endParaRPr lang="en-US" sz="1200"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67</a:t>
            </a:fld>
            <a:endParaRPr lang="en-US"/>
          </a:p>
        </p:txBody>
      </p:sp>
    </p:spTree>
    <p:extLst>
      <p:ext uri="{BB962C8B-B14F-4D97-AF65-F5344CB8AC3E}">
        <p14:creationId xmlns:p14="http://schemas.microsoft.com/office/powerpoint/2010/main" val="5306146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News Gothic MT"/>
                <a:cs typeface="News Gothic MT"/>
                <a:sym typeface="Arial" charset="0"/>
              </a:rPr>
              <a:t>They will be voters soon.  The level of economic freedom in a democracy is dependent on voters to increase or decrease it depending on the policies they support as voters.</a:t>
            </a:r>
            <a:endParaRPr lang="en-US" sz="1200"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68</a:t>
            </a:fld>
            <a:endParaRPr lang="en-US"/>
          </a:p>
        </p:txBody>
      </p:sp>
    </p:spTree>
    <p:extLst>
      <p:ext uri="{BB962C8B-B14F-4D97-AF65-F5344CB8AC3E}">
        <p14:creationId xmlns:p14="http://schemas.microsoft.com/office/powerpoint/2010/main" val="17085983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69</a:t>
            </a:fld>
            <a:endParaRPr lang="en-US"/>
          </a:p>
        </p:txBody>
      </p:sp>
    </p:spTree>
    <p:extLst>
      <p:ext uri="{BB962C8B-B14F-4D97-AF65-F5344CB8AC3E}">
        <p14:creationId xmlns:p14="http://schemas.microsoft.com/office/powerpoint/2010/main" val="34687951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88" indent="0" eaLnBrk="1" hangingPunct="1">
              <a:buClr>
                <a:srgbClr val="3366FF"/>
              </a:buClr>
              <a:buSzPct val="80000"/>
              <a:tabLst>
                <a:tab pos="863600" algn="l"/>
                <a:tab pos="863600" algn="l"/>
                <a:tab pos="863600" algn="l"/>
              </a:tabLst>
              <a:defRPr/>
            </a:pPr>
            <a:r>
              <a:rPr lang="en-US" dirty="0" smtClean="0">
                <a:latin typeface="News Gothic MT"/>
                <a:cs typeface="News Gothic MT"/>
                <a:sym typeface="Arial" charset="0"/>
              </a:rPr>
              <a:t>The EFW report is conducted and published annually.  It is informative to two purposes:</a:t>
            </a:r>
            <a:endParaRPr lang="en-US" dirty="0" smtClean="0">
              <a:latin typeface="News Gothic MT"/>
              <a:ea typeface="ヒラギノ角ゴ ProN W3" charset="0"/>
              <a:cs typeface="ヒラギノ角ゴ ProN W3" charset="0"/>
              <a:sym typeface="Arial" charset="0"/>
            </a:endParaRPr>
          </a:p>
          <a:p>
            <a:pPr marL="954088" lvl="1" indent="-514350" eaLnBrk="1" hangingPunct="1">
              <a:tabLst>
                <a:tab pos="863600" algn="l"/>
                <a:tab pos="863600" algn="l"/>
                <a:tab pos="863600" algn="l"/>
              </a:tabLst>
              <a:defRPr/>
            </a:pPr>
            <a:r>
              <a:rPr lang="en-US" dirty="0" smtClean="0">
                <a:latin typeface="News Gothic MT"/>
                <a:cs typeface="News Gothic MT"/>
                <a:sym typeface="Arial" charset="0"/>
              </a:rPr>
              <a:t>To see if EF is increasing or decreasing worldwide,</a:t>
            </a:r>
            <a:endParaRPr lang="en-US" dirty="0" smtClean="0">
              <a:latin typeface="News Gothic MT"/>
              <a:ea typeface="ヒラギノ角ゴ ProN W3" charset="0"/>
              <a:cs typeface="ヒラギノ角ゴ ProN W3" charset="0"/>
              <a:sym typeface="Arial" charset="0"/>
            </a:endParaRPr>
          </a:p>
          <a:p>
            <a:pPr marL="954088" lvl="1" indent="-514350" eaLnBrk="1" hangingPunct="1">
              <a:tabLst>
                <a:tab pos="863600" algn="l"/>
                <a:tab pos="863600" algn="l"/>
                <a:tab pos="863600" algn="l"/>
              </a:tabLst>
              <a:defRPr/>
            </a:pPr>
            <a:r>
              <a:rPr lang="en-US" dirty="0" smtClean="0">
                <a:latin typeface="News Gothic MT"/>
                <a:cs typeface="News Gothic MT"/>
                <a:sym typeface="Arial" charset="0"/>
              </a:rPr>
              <a:t>To see how economic freedom is changing in individual countries.</a:t>
            </a:r>
            <a:endParaRPr lang="en-US"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70</a:t>
            </a:fld>
            <a:endParaRPr lang="en-US"/>
          </a:p>
        </p:txBody>
      </p:sp>
    </p:spTree>
    <p:extLst>
      <p:ext uri="{BB962C8B-B14F-4D97-AF65-F5344CB8AC3E}">
        <p14:creationId xmlns:p14="http://schemas.microsoft.com/office/powerpoint/2010/main" val="133869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9288" indent="-609600" fontAlgn="auto">
              <a:lnSpc>
                <a:spcPct val="90000"/>
              </a:lnSpc>
              <a:spcBef>
                <a:spcPts val="0"/>
              </a:spcBef>
              <a:spcAft>
                <a:spcPts val="0"/>
              </a:spcAft>
              <a:tabLst>
                <a:tab pos="863600" algn="l"/>
                <a:tab pos="863600" algn="l"/>
                <a:tab pos="863600" algn="l"/>
                <a:tab pos="863600" algn="l"/>
              </a:tabLst>
              <a:defRPr/>
            </a:pPr>
            <a:r>
              <a:rPr lang="en-US" sz="1200" kern="1200" dirty="0" smtClean="0">
                <a:solidFill>
                  <a:schemeClr val="tx1"/>
                </a:solidFill>
                <a:latin typeface="News Gothic MT"/>
                <a:ea typeface="ＭＳ Ｐゴシック" charset="0"/>
                <a:cs typeface="News Gothic MT"/>
                <a:sym typeface="Arial" charset="0"/>
              </a:rPr>
              <a:t>The map illustrates the level of economic freedom in most countries in the world.</a:t>
            </a:r>
            <a:endParaRPr lang="en-US" dirty="0" smtClean="0">
              <a:latin typeface="News Gothic MT"/>
              <a:ea typeface="ヒラギノ角ゴ ProN W3" charset="0"/>
              <a:cs typeface="ヒラギノ角ゴ ProN W3" charset="0"/>
              <a:sym typeface="Arial" charset="0"/>
            </a:endParaRPr>
          </a:p>
          <a:p>
            <a:pPr marL="649288" indent="-609600" fontAlgn="auto">
              <a:lnSpc>
                <a:spcPct val="90000"/>
              </a:lnSpc>
              <a:spcBef>
                <a:spcPts val="0"/>
              </a:spcBef>
              <a:spcAft>
                <a:spcPts val="0"/>
              </a:spcAft>
              <a:tabLst>
                <a:tab pos="863600" algn="l"/>
                <a:tab pos="863600" algn="l"/>
                <a:tab pos="863600" algn="l"/>
                <a:tab pos="863600" algn="l"/>
              </a:tabLst>
              <a:defRPr/>
            </a:pPr>
            <a:r>
              <a:rPr lang="en-US" sz="1200" kern="1200" dirty="0" smtClean="0">
                <a:solidFill>
                  <a:schemeClr val="tx1"/>
                </a:solidFill>
                <a:latin typeface="News Gothic MT"/>
                <a:ea typeface="ＭＳ Ｐゴシック" charset="0"/>
                <a:cs typeface="News Gothic MT"/>
                <a:sym typeface="Arial" charset="0"/>
              </a:rPr>
              <a:t>The map does not intend to demonstrate the level of economic growth, levels of wealth, political freedom or literacy in countries around the world.</a:t>
            </a:r>
            <a:endParaRPr lang="en-US" dirty="0" smtClean="0">
              <a:latin typeface="News Gothic MT"/>
              <a:ea typeface="ヒラギノ角ゴ ProN W3" charset="0"/>
              <a:cs typeface="ヒラギノ角ゴ ProN W3" charset="0"/>
              <a:sym typeface="Arial" charset="0"/>
            </a:endParaRPr>
          </a:p>
          <a:p>
            <a:pPr marL="649288" indent="-609600" fontAlgn="auto">
              <a:lnSpc>
                <a:spcPct val="90000"/>
              </a:lnSpc>
              <a:spcBef>
                <a:spcPts val="0"/>
              </a:spcBef>
              <a:spcAft>
                <a:spcPts val="0"/>
              </a:spcAft>
              <a:tabLst>
                <a:tab pos="863600" algn="l"/>
                <a:tab pos="863600" algn="l"/>
                <a:tab pos="863600" algn="l"/>
                <a:tab pos="863600" algn="l"/>
              </a:tabLst>
              <a:defRPr/>
            </a:pPr>
            <a:r>
              <a:rPr lang="en-US" sz="1200" kern="1200" dirty="0" smtClean="0">
                <a:solidFill>
                  <a:schemeClr val="tx1"/>
                </a:solidFill>
                <a:latin typeface="News Gothic MT"/>
                <a:ea typeface="ＭＳ Ｐゴシック" charset="0"/>
                <a:cs typeface="News Gothic MT"/>
                <a:sym typeface="Arial" charset="0"/>
              </a:rPr>
              <a:t>The map does demonstrate a correlation between economic freedom and other conditions like economic growth, levels of wealth, citizen literacy and political freedom.</a:t>
            </a:r>
            <a:endParaRPr lang="en-US" dirty="0" smtClean="0">
              <a:latin typeface="News Gothic MT"/>
              <a:ea typeface="ヒラギノ角ゴ ProN W3" charset="0"/>
              <a:cs typeface="ヒラギノ角ゴ ProN W3" charset="0"/>
              <a:sym typeface="Arial" charset="0"/>
            </a:endParaRPr>
          </a:p>
          <a:p>
            <a:pPr marL="649288" indent="-609600" fontAlgn="auto">
              <a:lnSpc>
                <a:spcPct val="90000"/>
              </a:lnSpc>
              <a:spcBef>
                <a:spcPts val="0"/>
              </a:spcBef>
              <a:spcAft>
                <a:spcPts val="0"/>
              </a:spcAft>
              <a:tabLst>
                <a:tab pos="863600" algn="l"/>
                <a:tab pos="863600" algn="l"/>
                <a:tab pos="863600" algn="l"/>
                <a:tab pos="863600" algn="l"/>
              </a:tabLst>
              <a:defRPr/>
            </a:pPr>
            <a:r>
              <a:rPr lang="en-US" sz="1200" kern="1200" dirty="0" smtClean="0">
                <a:solidFill>
                  <a:schemeClr val="tx1"/>
                </a:solidFill>
                <a:latin typeface="News Gothic MT"/>
                <a:ea typeface="ＭＳ Ｐゴシック" charset="0"/>
                <a:cs typeface="News Gothic MT"/>
                <a:sym typeface="Arial" charset="0"/>
              </a:rPr>
              <a:t>The measurement of economic freedom raises the question about causation between economic freedom and other desirable outcomes such as economic growth, levels of wealth, political freedom and citizen literacy.</a:t>
            </a:r>
          </a:p>
          <a:p>
            <a:pPr marL="649288" marR="0" indent="-609600" algn="l" defTabSz="457200" rtl="0" eaLnBrk="1" fontAlgn="auto" latinLnBrk="0" hangingPunct="1">
              <a:lnSpc>
                <a:spcPct val="90000"/>
              </a:lnSpc>
              <a:spcBef>
                <a:spcPts val="0"/>
              </a:spcBef>
              <a:spcAft>
                <a:spcPts val="0"/>
              </a:spcAft>
              <a:buClrTx/>
              <a:buSzTx/>
              <a:buFontTx/>
              <a:buNone/>
              <a:tabLst>
                <a:tab pos="863600" algn="l"/>
                <a:tab pos="863600" algn="l"/>
                <a:tab pos="863600" algn="l"/>
                <a:tab pos="863600" algn="l"/>
              </a:tabLst>
              <a:defRPr/>
            </a:pPr>
            <a:r>
              <a:rPr lang="en-US" sz="1200" dirty="0" smtClean="0">
                <a:latin typeface="News Gothic MT"/>
                <a:cs typeface="News Gothic MT"/>
                <a:sym typeface="Arial" charset="0"/>
              </a:rPr>
              <a:t>All knowledge is conditional.  It is based on the best evidence we have to this point.  As new evidence surfaces, we must adjust our knowledge to include the new evidence to better explain the realities around us.  That is the purpose of gaining economic knowledge---to help people choose to use scarce resources more wisely to improve human living standards.</a:t>
            </a:r>
            <a:endParaRPr lang="en-US" sz="1200" dirty="0" smtClean="0">
              <a:latin typeface="News Gothic MT"/>
              <a:ea typeface="ヒラギノ角ゴ ProN W3" charset="0"/>
              <a:cs typeface="ヒラギノ角ゴ ProN W3" charset="0"/>
              <a:sym typeface="Arial" charset="0"/>
            </a:endParaRPr>
          </a:p>
          <a:p>
            <a:pPr marL="649288" indent="-609600" fontAlgn="auto">
              <a:lnSpc>
                <a:spcPct val="90000"/>
              </a:lnSpc>
              <a:spcBef>
                <a:spcPts val="0"/>
              </a:spcBef>
              <a:spcAft>
                <a:spcPts val="0"/>
              </a:spcAft>
              <a:tabLst>
                <a:tab pos="863600" algn="l"/>
                <a:tab pos="863600" algn="l"/>
                <a:tab pos="863600" algn="l"/>
                <a:tab pos="863600" algn="l"/>
              </a:tabLst>
              <a:defRPr/>
            </a:pPr>
            <a:endParaRPr lang="en-US" dirty="0" smtClean="0">
              <a:latin typeface="News Gothic MT"/>
              <a:ea typeface="ヒラギノ角ゴ ProN W3" charset="0"/>
              <a:cs typeface="ヒラギノ角ゴ ProN W3" charset="0"/>
              <a:sym typeface="Arial" charset="0"/>
            </a:endParaRPr>
          </a:p>
          <a:p>
            <a:pPr fontAlgn="auto">
              <a:spcBef>
                <a:spcPts val="0"/>
              </a:spcBef>
              <a:spcAft>
                <a:spcPts val="0"/>
              </a:spcAft>
              <a:defRPr/>
            </a:pPr>
            <a:endParaRPr lang="en-US" sz="1200" kern="1200" dirty="0" smtClean="0">
              <a:solidFill>
                <a:schemeClr val="tx1"/>
              </a:solidFill>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8</a:t>
            </a:fld>
            <a:endParaRPr lang="en-US"/>
          </a:p>
        </p:txBody>
      </p:sp>
    </p:spTree>
    <p:extLst>
      <p:ext uri="{BB962C8B-B14F-4D97-AF65-F5344CB8AC3E}">
        <p14:creationId xmlns:p14="http://schemas.microsoft.com/office/powerpoint/2010/main" val="42753379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Economic freedom has been declining</a:t>
            </a:r>
            <a:r>
              <a:rPr lang="en-US" baseline="0" dirty="0" smtClean="0"/>
              <a:t> in recent years. (Actually, it’s back up in 2011)</a:t>
            </a:r>
          </a:p>
          <a:p>
            <a:r>
              <a:rPr lang="en-US" baseline="0" dirty="0" smtClean="0"/>
              <a:t>Talk instead about how recessions may lead to loss of economic freedom</a:t>
            </a:r>
          </a:p>
          <a:p>
            <a:r>
              <a:rPr lang="en-US" baseline="0" dirty="0" smtClean="0"/>
              <a:t> The EFW index declined from 6.74 in 2007 to 6.64 in 2009.</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71</a:t>
            </a:fld>
            <a:endParaRPr lang="en-US"/>
          </a:p>
        </p:txBody>
      </p:sp>
    </p:spTree>
    <p:extLst>
      <p:ext uri="{BB962C8B-B14F-4D97-AF65-F5344CB8AC3E}">
        <p14:creationId xmlns:p14="http://schemas.microsoft.com/office/powerpoint/2010/main" val="5377604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News Gothic MT"/>
                <a:cs typeface="News Gothic MT"/>
                <a:sym typeface="Arial" charset="0"/>
              </a:rPr>
              <a:t>Add pic</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smtClean="0">
              <a:latin typeface="News Gothic MT"/>
              <a:cs typeface="News Gothic MT"/>
              <a:sym typeface="Arial"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News Gothic MT"/>
                <a:cs typeface="News Gothic MT"/>
                <a:sym typeface="Arial" charset="0"/>
              </a:rPr>
              <a:t>Handout 7.1</a:t>
            </a:r>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News Gothic MT"/>
                <a:cs typeface="News Gothic MT"/>
                <a:sym typeface="Arial" charset="0"/>
              </a:rPr>
              <a:t>Students are asked use two EFW maps to compare the levels of economic freedom in selected countries and write a short paragraph describing the changes.</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smtClean="0">
              <a:latin typeface="News Gothic MT"/>
              <a:ea typeface="ヒラギノ角ゴ ProN W3" charset="0"/>
              <a:cs typeface="ヒラギノ角ゴ ProN W3" charset="0"/>
              <a:sym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72</a:t>
            </a:fld>
            <a:endParaRPr lang="en-US"/>
          </a:p>
        </p:txBody>
      </p:sp>
    </p:spTree>
    <p:extLst>
      <p:ext uri="{BB962C8B-B14F-4D97-AF65-F5344CB8AC3E}">
        <p14:creationId xmlns:p14="http://schemas.microsoft.com/office/powerpoint/2010/main" val="25426766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News Gothic MT"/>
                <a:cs typeface="News Gothic MT"/>
                <a:sym typeface="Arial" charset="0"/>
              </a:rPr>
              <a:t>Handout 7.1 Answer</a:t>
            </a:r>
            <a:r>
              <a:rPr lang="en-US" baseline="0" dirty="0" smtClean="0">
                <a:latin typeface="News Gothic MT"/>
                <a:cs typeface="News Gothic MT"/>
                <a:sym typeface="Arial" charset="0"/>
              </a:rPr>
              <a:t> Key</a:t>
            </a:r>
            <a:endParaRPr lang="en-US" dirty="0" smtClean="0">
              <a:latin typeface="News Gothic MT"/>
              <a:cs typeface="News Gothic MT"/>
              <a:sym typeface="Arial" charset="0"/>
            </a:endParaRPr>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smtClean="0">
              <a:latin typeface="News Gothic MT"/>
              <a:cs typeface="News Gothic MT"/>
              <a:sym typeface="Arial" charset="0"/>
            </a:endParaRPr>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73</a:t>
            </a:fld>
            <a:endParaRPr lang="en-US"/>
          </a:p>
        </p:txBody>
      </p:sp>
    </p:spTree>
    <p:extLst>
      <p:ext uri="{BB962C8B-B14F-4D97-AF65-F5344CB8AC3E}">
        <p14:creationId xmlns:p14="http://schemas.microsoft.com/office/powerpoint/2010/main" val="2542676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 7.2</a:t>
            </a:r>
          </a:p>
          <a:p>
            <a:pPr marL="228600" indent="-228600">
              <a:buAutoNum type="arabicPeriod"/>
            </a:pPr>
            <a:r>
              <a:rPr lang="en-US" dirty="0" smtClean="0"/>
              <a:t>Australia; Australia,</a:t>
            </a:r>
            <a:r>
              <a:rPr lang="en-US" baseline="0" dirty="0" smtClean="0"/>
              <a:t> Canada, Denmark</a:t>
            </a:r>
          </a:p>
          <a:p>
            <a:pPr marL="228600" marR="0" indent="-228600" algn="l" defTabSz="457200" rtl="0" eaLnBrk="1" fontAlgn="base" latinLnBrk="0" hangingPunct="1">
              <a:lnSpc>
                <a:spcPct val="100000"/>
              </a:lnSpc>
              <a:spcBef>
                <a:spcPct val="30000"/>
              </a:spcBef>
              <a:spcAft>
                <a:spcPct val="0"/>
              </a:spcAft>
              <a:buClrTx/>
              <a:buSzTx/>
              <a:buFontTx/>
              <a:buAutoNum type="arabicPeriod"/>
              <a:tabLst/>
              <a:defRPr/>
            </a:pPr>
            <a:r>
              <a:rPr lang="en-US" baseline="0" dirty="0" smtClean="0"/>
              <a:t>Canada, Germany, Denmark, Ireland, Italy, Switzerland, UK, US; Germany, Ireland, Italy, Switzerland, UK, US</a:t>
            </a:r>
          </a:p>
          <a:p>
            <a:pPr marL="228600" indent="-228600">
              <a:buAutoNum type="arabicPeriod"/>
            </a:pPr>
            <a:r>
              <a:rPr lang="en-US" baseline="0" dirty="0" smtClean="0"/>
              <a:t>Italy &amp; Ireland</a:t>
            </a:r>
          </a:p>
          <a:p>
            <a:pPr marL="228600" indent="-228600">
              <a:buAutoNum type="arabicPeriod"/>
            </a:pPr>
            <a:r>
              <a:rPr lang="en-US" baseline="0" dirty="0" smtClean="0"/>
              <a:t>8</a:t>
            </a:r>
            <a:r>
              <a:rPr lang="en-US" baseline="30000" dirty="0" smtClean="0"/>
              <a:t>th</a:t>
            </a:r>
            <a:r>
              <a:rPr lang="en-US" baseline="0" dirty="0" smtClean="0"/>
              <a:t> &amp; 3</a:t>
            </a:r>
            <a:r>
              <a:rPr lang="en-US" baseline="30000" dirty="0" smtClean="0"/>
              <a:t>rd</a:t>
            </a:r>
            <a:r>
              <a:rPr lang="en-US" baseline="0" dirty="0" smtClean="0"/>
              <a:t>, respectively </a:t>
            </a:r>
          </a:p>
          <a:p>
            <a:pPr marL="228600" indent="-228600">
              <a:buAutoNum type="arabicPeriod"/>
            </a:pPr>
            <a:r>
              <a:rPr lang="en-US" baseline="0" dirty="0" smtClean="0"/>
              <a:t>It fell</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74</a:t>
            </a:fld>
            <a:endParaRPr lang="en-US"/>
          </a:p>
        </p:txBody>
      </p:sp>
    </p:spTree>
    <p:extLst>
      <p:ext uri="{BB962C8B-B14F-4D97-AF65-F5344CB8AC3E}">
        <p14:creationId xmlns:p14="http://schemas.microsoft.com/office/powerpoint/2010/main" val="12598829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It</a:t>
            </a:r>
            <a:r>
              <a:rPr lang="en-US" baseline="0" dirty="0" smtClean="0"/>
              <a:t> can change dramatically when countries experience revolutions, undergo fiscal crises, or enact policy changes in response to recessions. </a:t>
            </a:r>
            <a:endParaRPr lang="en-US" dirty="0"/>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75</a:t>
            </a:fld>
            <a:endParaRPr lang="en-US"/>
          </a:p>
        </p:txBody>
      </p:sp>
    </p:spTree>
    <p:extLst>
      <p:ext uri="{BB962C8B-B14F-4D97-AF65-F5344CB8AC3E}">
        <p14:creationId xmlns:p14="http://schemas.microsoft.com/office/powerpoint/2010/main" val="3227594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pt-BR" sz="1200" kern="1200" dirty="0" err="1" smtClean="0">
                <a:solidFill>
                  <a:schemeClr val="tx1"/>
                </a:solidFill>
                <a:latin typeface="News Gothic MT"/>
                <a:ea typeface="ＭＳ Ｐゴシック" charset="0"/>
                <a:cs typeface="News Gothic MT"/>
                <a:sym typeface="Arial" charset="0"/>
              </a:rPr>
              <a:t>http</a:t>
            </a:r>
            <a:r>
              <a:rPr lang="pt-BR" sz="1200" kern="1200" dirty="0" smtClean="0">
                <a:solidFill>
                  <a:schemeClr val="tx1"/>
                </a:solidFill>
                <a:latin typeface="News Gothic MT"/>
                <a:ea typeface="ＭＳ Ｐゴシック" charset="0"/>
                <a:cs typeface="News Gothic MT"/>
                <a:sym typeface="Arial" charset="0"/>
              </a:rPr>
              <a:t>://</a:t>
            </a:r>
            <a:r>
              <a:rPr lang="pt-BR" sz="1200" kern="1200" dirty="0" err="1" smtClean="0">
                <a:solidFill>
                  <a:schemeClr val="tx1"/>
                </a:solidFill>
                <a:latin typeface="News Gothic MT"/>
                <a:ea typeface="ＭＳ Ｐゴシック" charset="0"/>
                <a:cs typeface="News Gothic MT"/>
                <a:sym typeface="Arial" charset="0"/>
              </a:rPr>
              <a:t>vimeo.com</a:t>
            </a:r>
            <a:r>
              <a:rPr lang="pt-BR" sz="1200" kern="1200" dirty="0" smtClean="0">
                <a:solidFill>
                  <a:schemeClr val="tx1"/>
                </a:solidFill>
                <a:latin typeface="News Gothic MT"/>
                <a:ea typeface="ＭＳ Ｐゴシック" charset="0"/>
                <a:cs typeface="News Gothic MT"/>
                <a:sym typeface="Arial" charset="0"/>
              </a:rPr>
              <a:t>/73401865 </a:t>
            </a:r>
          </a:p>
          <a:p>
            <a:pPr fontAlgn="auto">
              <a:spcBef>
                <a:spcPts val="0"/>
              </a:spcBef>
              <a:spcAft>
                <a:spcPts val="0"/>
              </a:spcAft>
              <a:defRPr/>
            </a:pPr>
            <a:endParaRPr lang="pt-BR" sz="1200" kern="1200" dirty="0" smtClean="0">
              <a:solidFill>
                <a:schemeClr val="tx1"/>
              </a:solidFill>
              <a:latin typeface="News Gothic MT"/>
              <a:ea typeface="ＭＳ Ｐゴシック" charset="0"/>
              <a:cs typeface="News Gothic MT"/>
              <a:sym typeface="Arial" charset="0"/>
            </a:endParaRPr>
          </a:p>
          <a:p>
            <a:pPr fontAlgn="auto">
              <a:spcBef>
                <a:spcPts val="0"/>
              </a:spcBef>
              <a:spcAft>
                <a:spcPts val="0"/>
              </a:spcAft>
              <a:defRPr/>
            </a:pPr>
            <a:r>
              <a:rPr lang="pt-BR" sz="1200" kern="1200" dirty="0" smtClean="0">
                <a:solidFill>
                  <a:schemeClr val="tx1"/>
                </a:solidFill>
                <a:latin typeface="News Gothic MT"/>
                <a:ea typeface="ＭＳ Ｐゴシック" charset="0"/>
                <a:cs typeface="News Gothic MT"/>
                <a:sym typeface="Arial" charset="0"/>
              </a:rPr>
              <a:t>5 min</a:t>
            </a:r>
          </a:p>
          <a:p>
            <a:pPr fontAlgn="auto">
              <a:spcBef>
                <a:spcPts val="0"/>
              </a:spcBef>
              <a:spcAft>
                <a:spcPts val="0"/>
              </a:spcAft>
              <a:defRPr/>
            </a:pPr>
            <a:endParaRPr lang="en-US" sz="1200" kern="1200" dirty="0" smtClean="0">
              <a:solidFill>
                <a:schemeClr val="tx1"/>
              </a:solidFill>
              <a:latin typeface="News Gothic MT"/>
              <a:ea typeface="ＭＳ Ｐゴシック" charset="0"/>
              <a:cs typeface="News Gothic MT"/>
              <a:sym typeface="Arial" charset="0"/>
            </a:endParaRPr>
          </a:p>
        </p:txBody>
      </p:sp>
      <p:sp>
        <p:nvSpPr>
          <p:cNvPr id="4" name="Slide Number Placeholder 3"/>
          <p:cNvSpPr>
            <a:spLocks noGrp="1"/>
          </p:cNvSpPr>
          <p:nvPr>
            <p:ph type="sldNum" sz="quarter" idx="10"/>
          </p:nvPr>
        </p:nvSpPr>
        <p:spPr/>
        <p:txBody>
          <a:bodyPr/>
          <a:lstStyle/>
          <a:p>
            <a:pPr>
              <a:defRPr/>
            </a:pPr>
            <a:fld id="{828930DD-0524-454D-B667-C1E172120003}" type="slidenum">
              <a:rPr lang="en-US" smtClean="0"/>
              <a:pPr>
                <a:defRPr/>
              </a:pPr>
              <a:t>9</a:t>
            </a:fld>
            <a:endParaRPr lang="en-US"/>
          </a:p>
        </p:txBody>
      </p:sp>
    </p:spTree>
    <p:extLst>
      <p:ext uri="{BB962C8B-B14F-4D97-AF65-F5344CB8AC3E}">
        <p14:creationId xmlns:p14="http://schemas.microsoft.com/office/powerpoint/2010/main" val="509935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News Gothic MT"/>
                <a:cs typeface="News Gothic MT"/>
                <a:sym typeface="Arial" charset="0"/>
              </a:rPr>
              <a:t>The Economic Freedom of the World Map visually displays complex relationships within the EFW Index. </a:t>
            </a:r>
          </a:p>
          <a:p>
            <a:pPr>
              <a:spcBef>
                <a:spcPct val="0"/>
              </a:spcBef>
            </a:pPr>
            <a:endParaRPr lang="en-US" dirty="0">
              <a:latin typeface="Calibri" charset="0"/>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3F3F3F"/>
                </a:solidFill>
                <a:latin typeface="Chalkboard" charset="0"/>
                <a:ea typeface="ヒラギノ角ゴ ProN W3" charset="0"/>
                <a:cs typeface="ヒラギノ角ゴ ProN W3" charset="0"/>
                <a:sym typeface="Chalkboard" charset="0"/>
              </a:defRPr>
            </a:lvl1pPr>
            <a:lvl2pPr marL="742950" indent="-285750" eaLnBrk="0" hangingPunct="0">
              <a:defRPr sz="2400">
                <a:solidFill>
                  <a:srgbClr val="3F3F3F"/>
                </a:solidFill>
                <a:latin typeface="Chalkboard" charset="0"/>
                <a:ea typeface="ヒラギノ角ゴ ProN W3" charset="0"/>
                <a:cs typeface="ヒラギノ角ゴ ProN W3" charset="0"/>
                <a:sym typeface="Chalkboard" charset="0"/>
              </a:defRPr>
            </a:lvl2pPr>
            <a:lvl3pPr marL="1143000" indent="-228600" eaLnBrk="0" hangingPunct="0">
              <a:defRPr sz="2400">
                <a:solidFill>
                  <a:srgbClr val="3F3F3F"/>
                </a:solidFill>
                <a:latin typeface="Chalkboard" charset="0"/>
                <a:ea typeface="ヒラギノ角ゴ ProN W3" charset="0"/>
                <a:cs typeface="ヒラギノ角ゴ ProN W3" charset="0"/>
                <a:sym typeface="Chalkboard" charset="0"/>
              </a:defRPr>
            </a:lvl3pPr>
            <a:lvl4pPr marL="1600200" indent="-228600" eaLnBrk="0" hangingPunct="0">
              <a:defRPr sz="2400">
                <a:solidFill>
                  <a:srgbClr val="3F3F3F"/>
                </a:solidFill>
                <a:latin typeface="Chalkboard" charset="0"/>
                <a:ea typeface="ヒラギノ角ゴ ProN W3" charset="0"/>
                <a:cs typeface="ヒラギノ角ゴ ProN W3" charset="0"/>
                <a:sym typeface="Chalkboard" charset="0"/>
              </a:defRPr>
            </a:lvl4pPr>
            <a:lvl5pPr marL="2057400" indent="-228600" eaLnBrk="0" hangingPunct="0">
              <a:defRPr sz="2400">
                <a:solidFill>
                  <a:srgbClr val="3F3F3F"/>
                </a:solidFill>
                <a:latin typeface="Chalkboard" charset="0"/>
                <a:ea typeface="ヒラギノ角ゴ ProN W3" charset="0"/>
                <a:cs typeface="ヒラギノ角ゴ ProN W3" charset="0"/>
                <a:sym typeface="Chalkboard" charset="0"/>
              </a:defRPr>
            </a:lvl5pPr>
            <a:lvl6pPr marL="25146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6pPr>
            <a:lvl7pPr marL="29718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7pPr>
            <a:lvl8pPr marL="34290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8pPr>
            <a:lvl9pPr marL="3886200" indent="-228600" eaLnBrk="0" fontAlgn="base" hangingPunct="0">
              <a:lnSpc>
                <a:spcPct val="67000"/>
              </a:lnSpc>
              <a:spcBef>
                <a:spcPct val="0"/>
              </a:spcBef>
              <a:spcAft>
                <a:spcPct val="0"/>
              </a:spcAft>
              <a:defRPr sz="2400">
                <a:solidFill>
                  <a:srgbClr val="3F3F3F"/>
                </a:solidFill>
                <a:latin typeface="Chalkboard" charset="0"/>
                <a:ea typeface="ヒラギノ角ゴ ProN W3" charset="0"/>
                <a:cs typeface="ヒラギノ角ゴ ProN W3" charset="0"/>
                <a:sym typeface="Chalkboard" charset="0"/>
              </a:defRPr>
            </a:lvl9pPr>
          </a:lstStyle>
          <a:p>
            <a:pPr eaLnBrk="1" hangingPunct="1"/>
            <a:fld id="{4A8A5720-3D33-BF45-B2E7-3BFA6B963009}" type="slidenum">
              <a:rPr lang="en-US" sz="1200">
                <a:latin typeface="News Gothic MT"/>
              </a:rPr>
              <a:pPr eaLnBrk="1" hangingPunct="1"/>
              <a:t>10</a:t>
            </a:fld>
            <a:endParaRPr lang="en-US" sz="1200" dirty="0">
              <a:latin typeface="News Gothic MT"/>
            </a:endParaRPr>
          </a:p>
        </p:txBody>
      </p:sp>
    </p:spTree>
    <p:extLst>
      <p:ext uri="{BB962C8B-B14F-4D97-AF65-F5344CB8AC3E}">
        <p14:creationId xmlns:p14="http://schemas.microsoft.com/office/powerpoint/2010/main" val="2553961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86731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334030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062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0626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279791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8932609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615735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965641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0" y="1854200"/>
            <a:ext cx="18669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19900" y="1854200"/>
            <a:ext cx="18669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902647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116484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225941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52995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500705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245808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55700"/>
            <a:ext cx="2057400" cy="5003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55700"/>
            <a:ext cx="6019800" cy="5003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131755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803319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66446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714962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281345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9422046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943600" y="1739900"/>
            <a:ext cx="1295400" cy="374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91400" y="1739900"/>
            <a:ext cx="1295400" cy="374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43769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093847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4747554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6051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024539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5014" y="573088"/>
            <a:ext cx="7672387" cy="6858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52476" y="1447800"/>
            <a:ext cx="3857625" cy="4953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1" y="1447800"/>
            <a:ext cx="3857625" cy="4953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875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58863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753678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5422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5422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573535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80040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210996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9208559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375502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62102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265509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8698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57638129"/>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5772111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719573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950428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062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0626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784529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102877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211691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7918027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0" y="1854200"/>
            <a:ext cx="18669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19900" y="1854200"/>
            <a:ext cx="18669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983047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304924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74535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75807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99076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76156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369110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39027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52015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6611456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583335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688161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0" y="1854200"/>
            <a:ext cx="18669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19900" y="1854200"/>
            <a:ext cx="18669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379569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743934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85267741"/>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3585911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24091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313403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954100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97416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90130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3989348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912335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3480337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0" y="1854200"/>
            <a:ext cx="20955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1300" y="1854200"/>
            <a:ext cx="20955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25696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54200"/>
            <a:ext cx="35814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54200"/>
            <a:ext cx="35814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2503805"/>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59999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299102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54946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840194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578107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72045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483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483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780385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760684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042292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0618091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07798"/>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20955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05100" y="1854200"/>
            <a:ext cx="20955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69571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9204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59540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60021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8926688"/>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6782101"/>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421524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13176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6218661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967533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96243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5030320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583297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3513259"/>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070238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673940"/>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977865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844060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96837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062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0626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6009385"/>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9322946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18007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683686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202388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217497"/>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46337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6600323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8203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180897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1919821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889405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062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0626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10930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494766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8371254"/>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358951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838610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2759024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63800"/>
            <a:ext cx="1981200" cy="260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90800" y="2463800"/>
            <a:ext cx="1981200" cy="260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021715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24829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700580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00209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571012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472402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07258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2062986"/>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5003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5003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902343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131157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599827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8794352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0" y="2463800"/>
            <a:ext cx="1974850" cy="260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99250" y="2463800"/>
            <a:ext cx="1974850" cy="260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250854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8710119"/>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908594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5891"/>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026803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15240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259949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811940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5003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5003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090830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12095477"/>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939784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2968885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63800"/>
            <a:ext cx="1981200" cy="260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90800" y="2463800"/>
            <a:ext cx="1981200" cy="260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6050835"/>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2476"/>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47856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37874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03157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39478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0209653"/>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431738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5003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5003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827000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6604889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3692320"/>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625439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0" y="2463800"/>
            <a:ext cx="1974850" cy="260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99250" y="2463800"/>
            <a:ext cx="1974850" cy="260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87885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437653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079315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430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7700743"/>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178073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868821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897547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5003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5003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9597219"/>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1689692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462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33718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20955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05100" y="1854200"/>
            <a:ext cx="20955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854775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2042836"/>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0897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29801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356384"/>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087726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0848897"/>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57017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435855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87332251"/>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40927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577096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0" y="1854200"/>
            <a:ext cx="20955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1300" y="1854200"/>
            <a:ext cx="20955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5481885"/>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4956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75431108"/>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305205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264559"/>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5094883"/>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7247329"/>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164656"/>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848839"/>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921767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711278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83955856"/>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974899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374996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406657"/>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2136704"/>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1135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9979543"/>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235527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159766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062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0626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94523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1517219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4718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431788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5373922"/>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600847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641522"/>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146464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87032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9699722"/>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86166927"/>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9403335"/>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062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0626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895731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8154647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5146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113549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33351585"/>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20955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05100" y="1854200"/>
            <a:ext cx="20955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795538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831999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9069733"/>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47047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81772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4683828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438323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18338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147866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084242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76839"/>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032943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34714332"/>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0" y="1854200"/>
            <a:ext cx="20955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1300" y="1854200"/>
            <a:ext cx="20955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2312625"/>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29140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6508569"/>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38610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593846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5898698"/>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5416612"/>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58634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000891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037649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3639"/>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6227326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743200"/>
            <a:ext cx="20955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05100" y="2743200"/>
            <a:ext cx="20955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094980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676241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98520545"/>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687491"/>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515888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5138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52436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2505205"/>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4750" y="63500"/>
            <a:ext cx="108585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310515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296492"/>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8206962"/>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934610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8846527"/>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0" y="2743200"/>
            <a:ext cx="20955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91300" y="2743200"/>
            <a:ext cx="20955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18704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81331"/>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907200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114577"/>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2130261"/>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003741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631902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525282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00950" y="63500"/>
            <a:ext cx="108585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0" y="63500"/>
            <a:ext cx="310515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206329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311987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4280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015836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7981615"/>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0724711"/>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48755357"/>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32589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224124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062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0626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907884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131134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5942046"/>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062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0626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738390"/>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16671126"/>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2184640"/>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73406208"/>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5069385"/>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56601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998853"/>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973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2197938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792873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7073131"/>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5498262"/>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062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0626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0618754"/>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12657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0554749"/>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8568172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19812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90800" y="1854200"/>
            <a:ext cx="19812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2540832"/>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1723008"/>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993535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811039"/>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426281"/>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8787118"/>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370886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869299"/>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3300" y="63500"/>
            <a:ext cx="10287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29337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4527858"/>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41869765"/>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6723112"/>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3341464"/>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0" y="1854200"/>
            <a:ext cx="197485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99250" y="1854200"/>
            <a:ext cx="197485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015309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340635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atin typeface="News Gothic M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56917564"/>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967703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187184"/>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501547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998747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0745755"/>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48575" y="63500"/>
            <a:ext cx="1025525"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0" y="63500"/>
            <a:ext cx="2924175"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18020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0723124"/>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006018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20303445"/>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62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369267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4400" y="469900"/>
            <a:ext cx="3581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69900"/>
            <a:ext cx="358140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6643058"/>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1839844"/>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8643410"/>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42814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116347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0643933"/>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0509949"/>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43300" y="63500"/>
            <a:ext cx="10287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29337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349246"/>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17411170"/>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6330670"/>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2141645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21106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62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2124284"/>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90480"/>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1431457"/>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55474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4932985"/>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2402761"/>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620377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71850" y="63500"/>
            <a:ext cx="97155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276225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8569750"/>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91335738"/>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2124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3378200"/>
            <a:ext cx="3581400" cy="2781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378200"/>
            <a:ext cx="3581400" cy="2781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722347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826284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14691261"/>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34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245794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5888537"/>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2922942"/>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958170"/>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617341"/>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705933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40959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00950" y="63500"/>
            <a:ext cx="108585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0" y="63500"/>
            <a:ext cx="310515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28722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9705051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445711"/>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1946796"/>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8502736"/>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34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616046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579092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73544468"/>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31524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1476273"/>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6750096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1219346"/>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00950" y="63500"/>
            <a:ext cx="108585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0" y="63500"/>
            <a:ext cx="310515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069853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atin typeface="News Gothic M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30613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3517150"/>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787227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8555888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26670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276600" y="1854200"/>
            <a:ext cx="26670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5255482"/>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3473631"/>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541542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105622"/>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297937"/>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484582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733590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atin typeface="News Gothic M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6146750"/>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187087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4853037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0873467"/>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91649677"/>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1914582"/>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1369601"/>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2303937"/>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698048"/>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1333314"/>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40616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781868"/>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6003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062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0626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81903"/>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9433094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718133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88943167"/>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00400" y="1854200"/>
            <a:ext cx="26670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19800" y="1854200"/>
            <a:ext cx="26670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612095"/>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5209875"/>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9431874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270587"/>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329183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7562"/>
          </a:xfrm>
          <a:prstGeom prst="rect">
            <a:avLst/>
          </a:prstGeom>
        </p:spPr>
        <p:txBody>
          <a:bodyPr vert="eaVert"/>
          <a:lstStyle>
            <a:lvl1pPr>
              <a:defRPr>
                <a:latin typeface="News Gothic MT"/>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4023481"/>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821562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412617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36195"/>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5316385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177716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780404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2895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1854200"/>
            <a:ext cx="2895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68014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3089695"/>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1031643"/>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1721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8235028"/>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982003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673965"/>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190035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48275" y="63500"/>
            <a:ext cx="1597025"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4638675"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3464155"/>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84100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3298690"/>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113502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62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215783"/>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427844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875322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7359095"/>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94861"/>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864613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07420"/>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108962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71850" y="63500"/>
            <a:ext cx="97155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276225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810097"/>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6778342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306841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93828036"/>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00" y="1854200"/>
            <a:ext cx="2895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91200" y="1854200"/>
            <a:ext cx="2895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864869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449252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atin typeface="News Gothic M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6805400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96102538"/>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591904"/>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3165499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0172820"/>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116916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9775" y="63500"/>
            <a:ext cx="1597025"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98700" y="63500"/>
            <a:ext cx="4638675"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94539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20522772"/>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5777068"/>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54332820"/>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34200" y="1854200"/>
            <a:ext cx="1752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97514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8600212"/>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121275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295506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471451"/>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7840247"/>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8545423"/>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3957576"/>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00950" y="63500"/>
            <a:ext cx="108585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0" y="63500"/>
            <a:ext cx="310515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905161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2707747"/>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697891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3323191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97493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53983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33528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62400" y="1854200"/>
            <a:ext cx="33528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514360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4640138"/>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518730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455262"/>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413938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9190776"/>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9588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00700" y="63500"/>
            <a:ext cx="17145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49911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0689709"/>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7847811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2433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Tree>
    <p:extLst>
      <p:ext uri="{BB962C8B-B14F-4D97-AF65-F5344CB8AC3E}">
        <p14:creationId xmlns:p14="http://schemas.microsoft.com/office/powerpoint/2010/main" val="710684462"/>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99644433"/>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22098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819400" y="1854200"/>
            <a:ext cx="22098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61218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433265"/>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338029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00145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1531463"/>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143168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1405434"/>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86200" y="63500"/>
            <a:ext cx="11430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32766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98001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37643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809548"/>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43351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197086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16100" y="1854200"/>
            <a:ext cx="33528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21300" y="1854200"/>
            <a:ext cx="33528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32710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775268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5263593"/>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607722"/>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30352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0258976"/>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891817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9600" y="63500"/>
            <a:ext cx="17145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16100" y="63500"/>
            <a:ext cx="49911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584083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atin typeface="News Gothic M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1390974"/>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518373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95322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3458687"/>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02100" y="1854200"/>
            <a:ext cx="22098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64300" y="1854200"/>
            <a:ext cx="22098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2125629"/>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009667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9706195"/>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12733"/>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3148242"/>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465538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38536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atin typeface="News Gothic M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8147002"/>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0625" y="63500"/>
            <a:ext cx="1146175"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02100" y="63500"/>
            <a:ext cx="3286125"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387658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816205"/>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747445"/>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63762176"/>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00" y="1854200"/>
            <a:ext cx="2895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91200" y="1854200"/>
            <a:ext cx="2895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168515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1116061"/>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983428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976691"/>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11826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473696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News Gothic MT"/>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0985937"/>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824877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63500"/>
            <a:ext cx="14859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3200" y="63500"/>
            <a:ext cx="43053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837967"/>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9260554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14241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645652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00" y="1854200"/>
            <a:ext cx="2895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91200" y="1854200"/>
            <a:ext cx="28956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145477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6494151"/>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5577095"/>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72046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5552009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News Gothic MT"/>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2317840"/>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056948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062715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63500"/>
            <a:ext cx="14859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43200" y="63500"/>
            <a:ext cx="43053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6128023"/>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570996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392679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284671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568784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132166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619516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7898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News Gothic M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232543473"/>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449745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142439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541833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EA9608-4EF1-463D-B7D1-B50DC92A061B}" type="datetimeFigureOut">
              <a:rPr lang="en-US" smtClean="0">
                <a:solidFill>
                  <a:prstClr val="black">
                    <a:tint val="75000"/>
                  </a:prstClr>
                </a:solidFill>
                <a:latin typeface="Calibri"/>
              </a:rPr>
              <a:pPr/>
              <a:t>5/14/2014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F74ACD1-02EE-45D8-A843-CCD86E8509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578342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5014" y="573088"/>
            <a:ext cx="7672387" cy="6858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52476" y="1447800"/>
            <a:ext cx="3857625" cy="4953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1" y="1447800"/>
            <a:ext cx="3857625" cy="4953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245554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6800" y="1676400"/>
            <a:ext cx="7772400" cy="4114800"/>
          </a:xfrm>
        </p:spPr>
        <p:txBody>
          <a:bodyPr rtlCol="0">
            <a:normAutofit/>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26DA35F-81B2-4D06-A0FE-4F33A751091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2745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News Gothic MT"/>
              </a:defRPr>
            </a:lvl1pPr>
            <a:lvl2pPr>
              <a:defRPr>
                <a:latin typeface="News Gothic MT"/>
              </a:defRPr>
            </a:lvl2pPr>
            <a:lvl3pPr>
              <a:defRPr>
                <a:latin typeface="News Gothic MT"/>
              </a:defRPr>
            </a:lvl3pPr>
            <a:lvl4pPr>
              <a:defRPr>
                <a:latin typeface="News Gothic MT"/>
              </a:defRPr>
            </a:lvl4pPr>
            <a:lvl5pPr>
              <a:defRPr>
                <a:latin typeface="News Gothic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017953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atin typeface="News Gothic M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156710953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00141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atin typeface="News Gothic MT"/>
              </a:defRPr>
            </a:lvl1pPr>
            <a:lvl2pPr>
              <a:defRPr sz="2400">
                <a:latin typeface="News Gothic MT"/>
              </a:defRPr>
            </a:lvl2pPr>
            <a:lvl3pPr>
              <a:defRPr sz="2000">
                <a:latin typeface="News Gothic MT"/>
              </a:defRPr>
            </a:lvl3pPr>
            <a:lvl4pPr>
              <a:defRPr sz="1800">
                <a:latin typeface="News Gothic MT"/>
              </a:defRPr>
            </a:lvl4pPr>
            <a:lvl5pPr>
              <a:defRPr sz="1800">
                <a:latin typeface="News Gothic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atin typeface="News Gothic MT"/>
              </a:defRPr>
            </a:lvl1pPr>
            <a:lvl2pPr>
              <a:defRPr sz="2400">
                <a:latin typeface="News Gothic MT"/>
              </a:defRPr>
            </a:lvl2pPr>
            <a:lvl3pPr>
              <a:defRPr sz="2000">
                <a:latin typeface="News Gothic MT"/>
              </a:defRPr>
            </a:lvl3pPr>
            <a:lvl4pPr>
              <a:defRPr sz="1800">
                <a:latin typeface="News Gothic MT"/>
              </a:defRPr>
            </a:lvl4pPr>
            <a:lvl5pPr>
              <a:defRPr sz="1800">
                <a:latin typeface="News Gothic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683486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atin typeface="News Gothic M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atin typeface="News Gothic MT"/>
              </a:defRPr>
            </a:lvl1pPr>
            <a:lvl2pPr>
              <a:defRPr sz="2000">
                <a:latin typeface="News Gothic MT"/>
              </a:defRPr>
            </a:lvl2pPr>
            <a:lvl3pPr>
              <a:defRPr sz="1800">
                <a:latin typeface="News Gothic MT"/>
              </a:defRPr>
            </a:lvl3pPr>
            <a:lvl4pPr>
              <a:defRPr sz="1600">
                <a:latin typeface="News Gothic MT"/>
              </a:defRPr>
            </a:lvl4pPr>
            <a:lvl5pPr>
              <a:defRPr sz="1600">
                <a:latin typeface="News Gothic M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atin typeface="News Gothic M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atin typeface="News Gothic MT"/>
              </a:defRPr>
            </a:lvl1pPr>
            <a:lvl2pPr>
              <a:defRPr sz="2000">
                <a:latin typeface="News Gothic MT"/>
              </a:defRPr>
            </a:lvl2pPr>
            <a:lvl3pPr>
              <a:defRPr sz="1800">
                <a:latin typeface="News Gothic MT"/>
              </a:defRPr>
            </a:lvl3pPr>
            <a:lvl4pPr>
              <a:defRPr sz="1600">
                <a:latin typeface="News Gothic MT"/>
              </a:defRPr>
            </a:lvl4pPr>
            <a:lvl5pPr>
              <a:defRPr sz="1600">
                <a:latin typeface="News Gothic M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889233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54337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13112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atin typeface="News Gothic MT"/>
              </a:defRPr>
            </a:lvl1pPr>
            <a:lvl2pPr>
              <a:defRPr sz="2800">
                <a:latin typeface="News Gothic MT"/>
              </a:defRPr>
            </a:lvl2pPr>
            <a:lvl3pPr>
              <a:defRPr sz="2400">
                <a:latin typeface="News Gothic MT"/>
              </a:defRPr>
            </a:lvl3pPr>
            <a:lvl4pPr>
              <a:defRPr sz="2000">
                <a:latin typeface="News Gothic MT"/>
              </a:defRPr>
            </a:lvl4pPr>
            <a:lvl5pPr>
              <a:defRPr sz="2000">
                <a:latin typeface="News Gothic MT"/>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atin typeface="News Gothic M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55522375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atin typeface="News Gothic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sym typeface="American Typewriter"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atin typeface="News Gothic M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07366337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News Gothic MT"/>
              </a:defRPr>
            </a:lvl1pPr>
            <a:lvl2pPr>
              <a:defRPr>
                <a:latin typeface="News Gothic MT"/>
              </a:defRPr>
            </a:lvl2pPr>
            <a:lvl3pPr>
              <a:defRPr>
                <a:latin typeface="News Gothic MT"/>
              </a:defRPr>
            </a:lvl3pPr>
            <a:lvl4pPr>
              <a:defRPr>
                <a:latin typeface="News Gothic MT"/>
              </a:defRPr>
            </a:lvl4pPr>
            <a:lvl5pPr>
              <a:defRPr>
                <a:latin typeface="News Gothic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019053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11200"/>
            <a:ext cx="2057400" cy="5414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11200"/>
            <a:ext cx="6019800" cy="5414963"/>
          </a:xfrm>
          <a:prstGeom prst="rect">
            <a:avLst/>
          </a:prstGeom>
        </p:spPr>
        <p:txBody>
          <a:bodyPr vert="eaVert"/>
          <a:lstStyle>
            <a:lvl1pPr>
              <a:defRPr>
                <a:latin typeface="News Gothic MT"/>
              </a:defRPr>
            </a:lvl1pPr>
            <a:lvl2pPr>
              <a:defRPr>
                <a:latin typeface="News Gothic MT"/>
              </a:defRPr>
            </a:lvl2pPr>
            <a:lvl3pPr>
              <a:defRPr>
                <a:latin typeface="News Gothic MT"/>
              </a:defRPr>
            </a:lvl3pPr>
            <a:lvl4pPr>
              <a:defRPr>
                <a:latin typeface="News Gothic MT"/>
              </a:defRPr>
            </a:lvl4pPr>
            <a:lvl5pPr>
              <a:defRPr>
                <a:latin typeface="News Gothic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294543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0586451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164429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90815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882100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54200"/>
            <a:ext cx="18669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476500" y="1854200"/>
            <a:ext cx="18669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43197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595189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5764115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18987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221785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888731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9494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130044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914817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097378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02494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7588256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0" y="1854200"/>
            <a:ext cx="18669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19900" y="1854200"/>
            <a:ext cx="18669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952687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866704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277827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53152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275655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355645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8247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3500"/>
            <a:ext cx="2057400" cy="6108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3500"/>
            <a:ext cx="6019800" cy="6108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99547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642953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4811162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768405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808437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163196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420899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358923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080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478256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merican Typewriter Condense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511756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3710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6.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5.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8.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9.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5.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10.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12.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image" Target="../media/image13.png"/><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1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1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pn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6" Type="http://schemas.openxmlformats.org/officeDocument/2006/relationships/image" Target="../media/image15.pn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3.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1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6" Type="http://schemas.openxmlformats.org/officeDocument/2006/relationships/image" Target="../media/image15.pn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12.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png"/><Relationship Id="rId18" Type="http://schemas.openxmlformats.org/officeDocument/2006/relationships/image" Target="../media/image15.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17" Type="http://schemas.openxmlformats.org/officeDocument/2006/relationships/image" Target="../media/image13.png"/><Relationship Id="rId2" Type="http://schemas.openxmlformats.org/officeDocument/2006/relationships/slideLayout" Target="../slideLayouts/slideLayout223.xml"/><Relationship Id="rId16" Type="http://schemas.openxmlformats.org/officeDocument/2006/relationships/image" Target="../media/image11.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16.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png"/><Relationship Id="rId18" Type="http://schemas.openxmlformats.org/officeDocument/2006/relationships/image" Target="../media/image15.pn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17" Type="http://schemas.openxmlformats.org/officeDocument/2006/relationships/image" Target="../media/image12.png"/><Relationship Id="rId2" Type="http://schemas.openxmlformats.org/officeDocument/2006/relationships/slideLayout" Target="../slideLayouts/slideLayout234.xml"/><Relationship Id="rId16" Type="http://schemas.openxmlformats.org/officeDocument/2006/relationships/image" Target="../media/image11.png"/><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image" Target="../media/image17.png"/><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5.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pn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17" Type="http://schemas.openxmlformats.org/officeDocument/2006/relationships/image" Target="../media/image13.png"/><Relationship Id="rId2" Type="http://schemas.openxmlformats.org/officeDocument/2006/relationships/slideLayout" Target="../slideLayouts/slideLayout245.xml"/><Relationship Id="rId16" Type="http://schemas.openxmlformats.org/officeDocument/2006/relationships/image" Target="../media/image11.png"/><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image" Target="../media/image16.png"/><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5.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1.pn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17" Type="http://schemas.openxmlformats.org/officeDocument/2006/relationships/image" Target="../media/image12.png"/><Relationship Id="rId2" Type="http://schemas.openxmlformats.org/officeDocument/2006/relationships/slideLayout" Target="../slideLayouts/slideLayout256.xml"/><Relationship Id="rId16" Type="http://schemas.openxmlformats.org/officeDocument/2006/relationships/image" Target="../media/image11.png"/><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image" Target="../media/image17.png"/><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5.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6" Type="http://schemas.openxmlformats.org/officeDocument/2006/relationships/image" Target="../media/image19.png"/><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image" Target="../media/image18.png"/><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image" Target="../media/image1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image" Target="../media/image14.png"/><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20.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image" Target="../media/image16.png"/><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image" Target="../media/image5.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1.pn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image" Target="../media/image17.png"/><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image" Target="../media/image5.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1.pn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image" Target="../media/image21.png"/><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1.pn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image" Target="../media/image22.png"/><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image" Target="../media/image5.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1.pn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image" Target="../media/image20.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1.pn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image" Target="../media/image23.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1.pn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image" Target="../media/image24.png"/><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image" Target="../media/image5.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image" Target="../media/image1.png"/><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5" Type="http://schemas.openxmlformats.org/officeDocument/2006/relationships/image" Target="../media/image25.png"/><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image" Target="../media/image5.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image" Target="../media/image1.png"/><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6" Type="http://schemas.openxmlformats.org/officeDocument/2006/relationships/image" Target="../media/image26.png"/><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5" Type="http://schemas.openxmlformats.org/officeDocument/2006/relationships/image" Target="../media/image21.png"/><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image" Target="../media/image5.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1.pn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2" Type="http://schemas.openxmlformats.org/officeDocument/2006/relationships/slideLayout" Target="../slideLayouts/slideLayout388.xml"/><Relationship Id="rId16" Type="http://schemas.openxmlformats.org/officeDocument/2006/relationships/image" Target="../media/image26.png"/><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image" Target="../media/image16.png"/><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image" Target="../media/image5.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image" Target="../media/image1.png"/><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7.xml"/><Relationship Id="rId2" Type="http://schemas.openxmlformats.org/officeDocument/2006/relationships/slideLayout" Target="../slideLayouts/slideLayout399.xml"/><Relationship Id="rId16" Type="http://schemas.openxmlformats.org/officeDocument/2006/relationships/image" Target="../media/image27.png"/><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5" Type="http://schemas.openxmlformats.org/officeDocument/2006/relationships/image" Target="../media/image22.png"/><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 Id="rId14" Type="http://schemas.openxmlformats.org/officeDocument/2006/relationships/image" Target="../media/image5.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image" Target="../media/image1.png"/><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8.xml"/><Relationship Id="rId2" Type="http://schemas.openxmlformats.org/officeDocument/2006/relationships/slideLayout" Target="../slideLayouts/slideLayout410.xml"/><Relationship Id="rId16" Type="http://schemas.openxmlformats.org/officeDocument/2006/relationships/image" Target="../media/image27.png"/><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5" Type="http://schemas.openxmlformats.org/officeDocument/2006/relationships/image" Target="../media/image17.png"/><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image" Target="../media/image5.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image" Target="../media/image1.png"/><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39.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5" Type="http://schemas.openxmlformats.org/officeDocument/2006/relationships/image" Target="../media/image5.png"/><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image" Target="../media/image2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image" Target="../media/image1.png"/><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0.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 Id="rId14" Type="http://schemas.openxmlformats.org/officeDocument/2006/relationships/image" Target="../media/image29.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image" Target="../media/image1.png"/><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1.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5" Type="http://schemas.openxmlformats.org/officeDocument/2006/relationships/image" Target="../media/image30.png"/><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image" Target="../media/image5.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image" Target="../media/image1.png"/><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2.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5" Type="http://schemas.openxmlformats.org/officeDocument/2006/relationships/image" Target="../media/image26.png"/><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image" Target="../media/image5.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1.pn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3.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5" Type="http://schemas.openxmlformats.org/officeDocument/2006/relationships/image" Target="../media/image5.png"/><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 Id="rId14" Type="http://schemas.openxmlformats.org/officeDocument/2006/relationships/image" Target="../media/image26.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image" Target="../media/image1.png"/><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4.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image" Target="../media/image27.png"/><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image" Target="../media/image5.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image" Target="../media/image1.png"/><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5.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5" Type="http://schemas.openxmlformats.org/officeDocument/2006/relationships/image" Target="../media/image27.png"/><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image" Target="../media/image5.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image" Target="../media/image1.png"/><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6.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5" Type="http://schemas.openxmlformats.org/officeDocument/2006/relationships/image" Target="../media/image31.png"/><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 Id="rId14" Type="http://schemas.openxmlformats.org/officeDocument/2006/relationships/image" Target="../media/image5.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5.xml"/><Relationship Id="rId13" Type="http://schemas.openxmlformats.org/officeDocument/2006/relationships/image" Target="../media/image1.png"/><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47.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5" Type="http://schemas.openxmlformats.org/officeDocument/2006/relationships/image" Target="../media/image31.png"/><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 Id="rId14" Type="http://schemas.openxmlformats.org/officeDocument/2006/relationships/image" Target="../media/image5.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image" Target="../media/image1.png"/><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48.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5" Type="http://schemas.openxmlformats.org/officeDocument/2006/relationships/image" Target="../media/image32.png"/><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image" Target="../media/image5.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image" Target="../media/image1.png"/><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49.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5" Type="http://schemas.openxmlformats.org/officeDocument/2006/relationships/image" Target="../media/image32.png"/><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image" Target="../media/image1.png"/><Relationship Id="rId18" Type="http://schemas.openxmlformats.org/officeDocument/2006/relationships/image" Target="../media/image3.png"/><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0.xml"/><Relationship Id="rId17" Type="http://schemas.openxmlformats.org/officeDocument/2006/relationships/image" Target="../media/image36.png"/><Relationship Id="rId2" Type="http://schemas.openxmlformats.org/officeDocument/2006/relationships/slideLayout" Target="../slideLayouts/slideLayout542.xml"/><Relationship Id="rId16" Type="http://schemas.openxmlformats.org/officeDocument/2006/relationships/image" Target="../media/image35.png"/><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image" Target="../media/image34.png"/><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image" Target="../media/image33.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image" Target="../media/image1.png"/><Relationship Id="rId18" Type="http://schemas.openxmlformats.org/officeDocument/2006/relationships/image" Target="../media/image3.png"/><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1.xml"/><Relationship Id="rId17" Type="http://schemas.openxmlformats.org/officeDocument/2006/relationships/image" Target="../media/image40.png"/><Relationship Id="rId2" Type="http://schemas.openxmlformats.org/officeDocument/2006/relationships/slideLayout" Target="../slideLayouts/slideLayout553.xml"/><Relationship Id="rId16" Type="http://schemas.openxmlformats.org/officeDocument/2006/relationships/image" Target="../media/image39.png"/><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5" Type="http://schemas.openxmlformats.org/officeDocument/2006/relationships/image" Target="../media/image38.png"/><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 Id="rId14" Type="http://schemas.openxmlformats.org/officeDocument/2006/relationships/image" Target="../media/image37.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slideLayout" Target="../slideLayouts/slideLayout575.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slideLayout" Target="../slideLayouts/slideLayout574.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 Id="rId14" Type="http://schemas.openxmlformats.org/officeDocument/2006/relationships/theme" Target="../theme/theme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3.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4.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155700"/>
            <a:ext cx="8229600" cy="20701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1026" name="Rectangle 2"/>
          <p:cNvSpPr>
            <a:spLocks noGrp="1" noChangeArrowheads="1"/>
          </p:cNvSpPr>
          <p:nvPr>
            <p:ph type="body" idx="1"/>
          </p:nvPr>
        </p:nvSpPr>
        <p:spPr bwMode="auto">
          <a:xfrm>
            <a:off x="914400" y="3378200"/>
            <a:ext cx="7315200" cy="27813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4260" r:id="rId12"/>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2pPr>
      <a:lvl3pPr marL="1143000" indent="-2286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3pPr>
      <a:lvl4pPr marL="1600200" indent="-2286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4pPr>
      <a:lvl5pPr marL="2057400" indent="-2286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5pPr>
      <a:lvl6pPr marL="457200" algn="ctr" rtl="0" fontAlgn="base">
        <a:spcBef>
          <a:spcPts val="1200"/>
        </a:spcBef>
        <a:spcAft>
          <a:spcPct val="0"/>
        </a:spcAft>
        <a:defRPr sz="2800">
          <a:solidFill>
            <a:srgbClr val="4D4D4D"/>
          </a:solidFill>
          <a:latin typeface="+mn-lt"/>
          <a:ea typeface="+mn-ea"/>
          <a:cs typeface="+mn-cs"/>
          <a:sym typeface="American Typewriter Condensed" charset="0"/>
        </a:defRPr>
      </a:lvl6pPr>
      <a:lvl7pPr marL="914400" algn="ctr" rtl="0" fontAlgn="base">
        <a:spcBef>
          <a:spcPts val="1200"/>
        </a:spcBef>
        <a:spcAft>
          <a:spcPct val="0"/>
        </a:spcAft>
        <a:defRPr sz="2800">
          <a:solidFill>
            <a:srgbClr val="4D4D4D"/>
          </a:solidFill>
          <a:latin typeface="+mn-lt"/>
          <a:ea typeface="+mn-ea"/>
          <a:cs typeface="+mn-cs"/>
          <a:sym typeface="American Typewriter Condensed" charset="0"/>
        </a:defRPr>
      </a:lvl7pPr>
      <a:lvl8pPr marL="1371600" algn="ctr" rtl="0" fontAlgn="base">
        <a:spcBef>
          <a:spcPts val="1200"/>
        </a:spcBef>
        <a:spcAft>
          <a:spcPct val="0"/>
        </a:spcAft>
        <a:defRPr sz="2800">
          <a:solidFill>
            <a:srgbClr val="4D4D4D"/>
          </a:solidFill>
          <a:latin typeface="+mn-lt"/>
          <a:ea typeface="+mn-ea"/>
          <a:cs typeface="+mn-cs"/>
          <a:sym typeface="American Typewriter Condensed" charset="0"/>
        </a:defRPr>
      </a:lvl8pPr>
      <a:lvl9pPr marL="1828800" algn="ctr" rtl="0" fontAlgn="base">
        <a:spcBef>
          <a:spcPts val="1200"/>
        </a:spcBef>
        <a:spcAft>
          <a:spcPct val="0"/>
        </a:spcAft>
        <a:defRPr sz="28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42" name="Group 4"/>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024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10245" name="Rectangle 5"/>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10246" name="Rectangle 6"/>
          <p:cNvSpPr>
            <a:spLocks noGrp="1" noChangeArrowheads="1"/>
          </p:cNvSpPr>
          <p:nvPr>
            <p:ph type="body" idx="1"/>
          </p:nvPr>
        </p:nvSpPr>
        <p:spPr bwMode="auto">
          <a:xfrm>
            <a:off x="4800600" y="1854200"/>
            <a:ext cx="38862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1266" name="Group 3"/>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432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127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11268" name="Rectangle 4"/>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11269" name="Rectangle 5"/>
          <p:cNvSpPr>
            <a:spLocks noGrp="1" noChangeArrowheads="1"/>
          </p:cNvSpPr>
          <p:nvPr>
            <p:ph type="body" idx="1"/>
          </p:nvPr>
        </p:nvSpPr>
        <p:spPr bwMode="auto">
          <a:xfrm>
            <a:off x="5943600" y="1739900"/>
            <a:ext cx="2743200" cy="37465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2290" name="Group 3"/>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229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12292" name="Rectangle 4"/>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588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2350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541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20224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796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936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94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51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3314" name="Group 4"/>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331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13317" name="Rectangle 5"/>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13318" name="Rectangle 6"/>
          <p:cNvSpPr>
            <a:spLocks noGrp="1" noChangeArrowheads="1"/>
          </p:cNvSpPr>
          <p:nvPr>
            <p:ph type="body" idx="1"/>
          </p:nvPr>
        </p:nvSpPr>
        <p:spPr bwMode="auto">
          <a:xfrm>
            <a:off x="4800600" y="1854200"/>
            <a:ext cx="38862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434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14341" name="Rectangle 5"/>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14342" name="Rectangle 6"/>
          <p:cNvSpPr>
            <a:spLocks noGrp="1" noChangeArrowheads="1"/>
          </p:cNvSpPr>
          <p:nvPr>
            <p:ph type="body" idx="1"/>
          </p:nvPr>
        </p:nvSpPr>
        <p:spPr bwMode="auto">
          <a:xfrm>
            <a:off x="4800600" y="1854200"/>
            <a:ext cx="38862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5362" name="Group 3"/>
          <p:cNvGrpSpPr>
            <a:grpSpLocks/>
          </p:cNvGrpSpPr>
          <p:nvPr/>
        </p:nvGrpSpPr>
        <p:grpSpPr bwMode="auto">
          <a:xfrm>
            <a:off x="0" y="0"/>
            <a:ext cx="13003213" cy="8559800"/>
            <a:chOff x="0" y="0"/>
            <a:chExt cx="5767" cy="3793"/>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7"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536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408"/>
              <a:ext cx="5760" cy="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15364" name="Rectangle 4"/>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15365" name="Rectangle 5"/>
          <p:cNvSpPr>
            <a:spLocks noGrp="1" noChangeArrowheads="1"/>
          </p:cNvSpPr>
          <p:nvPr>
            <p:ph type="body" idx="1"/>
          </p:nvPr>
        </p:nvSpPr>
        <p:spPr bwMode="auto">
          <a:xfrm>
            <a:off x="4343400" y="1854200"/>
            <a:ext cx="4343400" cy="304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r"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r"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r"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r"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r"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r"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r"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r"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r"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6386" name="Group 3"/>
          <p:cNvGrpSpPr>
            <a:grpSpLocks/>
          </p:cNvGrpSpPr>
          <p:nvPr/>
        </p:nvGrpSpPr>
        <p:grpSpPr bwMode="auto">
          <a:xfrm>
            <a:off x="0" y="0"/>
            <a:ext cx="13003213" cy="8559800"/>
            <a:chOff x="0" y="0"/>
            <a:chExt cx="5767" cy="3793"/>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7"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639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408"/>
              <a:ext cx="5760" cy="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16388" name="Rectangle 4"/>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16389" name="Rectangle 5"/>
          <p:cNvSpPr>
            <a:spLocks noGrp="1" noChangeArrowheads="1"/>
          </p:cNvSpPr>
          <p:nvPr>
            <p:ph type="body" idx="1"/>
          </p:nvPr>
        </p:nvSpPr>
        <p:spPr bwMode="auto">
          <a:xfrm>
            <a:off x="457200" y="1854200"/>
            <a:ext cx="4343400" cy="30861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Rectangle 2"/>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662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Rectangle 2"/>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9458" name="Group 5"/>
          <p:cNvGrpSpPr>
            <a:grpSpLocks/>
          </p:cNvGrpSpPr>
          <p:nvPr/>
        </p:nvGrpSpPr>
        <p:grpSpPr bwMode="auto">
          <a:xfrm>
            <a:off x="0" y="0"/>
            <a:ext cx="13004800" cy="8559800"/>
            <a:chOff x="0" y="0"/>
            <a:chExt cx="8191" cy="5392"/>
          </a:xfrm>
        </p:grpSpPr>
        <p:grpSp>
          <p:nvGrpSpPr>
            <p:cNvPr id="19461" name="Group 3"/>
            <p:cNvGrpSpPr>
              <a:grpSpLocks/>
            </p:cNvGrpSpPr>
            <p:nvPr/>
          </p:nvGrpSpPr>
          <p:grpSpPr bwMode="auto">
            <a:xfrm>
              <a:off x="0" y="0"/>
              <a:ext cx="8191" cy="5392"/>
              <a:chOff x="0" y="0"/>
              <a:chExt cx="5767" cy="3793"/>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7"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946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408"/>
                <a:ext cx="5760" cy="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pic>
          <p:nvPicPr>
            <p:cNvPr id="3"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74" cy="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19462" name="Rectangle 6"/>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19463" name="Rectangle 7"/>
          <p:cNvSpPr>
            <a:spLocks noGrp="1" noChangeArrowheads="1"/>
          </p:cNvSpPr>
          <p:nvPr>
            <p:ph type="body" idx="1"/>
          </p:nvPr>
        </p:nvSpPr>
        <p:spPr bwMode="auto">
          <a:xfrm>
            <a:off x="457200" y="2463800"/>
            <a:ext cx="4114800" cy="26035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2050" name="Rectangle 2"/>
          <p:cNvSpPr>
            <a:spLocks noGrp="1" noChangeArrowheads="1"/>
          </p:cNvSpPr>
          <p:nvPr>
            <p:ph type="body" idx="1"/>
          </p:nvPr>
        </p:nvSpPr>
        <p:spPr bwMode="auto">
          <a:xfrm>
            <a:off x="914400" y="1854200"/>
            <a:ext cx="73152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2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2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2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2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2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2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2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2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2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0482" name="Group 5"/>
          <p:cNvGrpSpPr>
            <a:grpSpLocks/>
          </p:cNvGrpSpPr>
          <p:nvPr/>
        </p:nvGrpSpPr>
        <p:grpSpPr bwMode="auto">
          <a:xfrm>
            <a:off x="0" y="0"/>
            <a:ext cx="13004800" cy="8559800"/>
            <a:chOff x="0" y="0"/>
            <a:chExt cx="8191" cy="5392"/>
          </a:xfrm>
        </p:grpSpPr>
        <p:grpSp>
          <p:nvGrpSpPr>
            <p:cNvPr id="20485" name="Group 3"/>
            <p:cNvGrpSpPr>
              <a:grpSpLocks/>
            </p:cNvGrpSpPr>
            <p:nvPr/>
          </p:nvGrpSpPr>
          <p:grpSpPr bwMode="auto">
            <a:xfrm>
              <a:off x="0" y="0"/>
              <a:ext cx="8191" cy="5392"/>
              <a:chOff x="0" y="0"/>
              <a:chExt cx="5767" cy="3793"/>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7"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048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408"/>
                <a:ext cx="5760" cy="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pic>
          <p:nvPicPr>
            <p:cNvPr id="3"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74" cy="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20486" name="Rectangle 6"/>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20487" name="Rectangle 7"/>
          <p:cNvSpPr>
            <a:spLocks noGrp="1" noChangeArrowheads="1"/>
          </p:cNvSpPr>
          <p:nvPr>
            <p:ph type="body" idx="1"/>
          </p:nvPr>
        </p:nvSpPr>
        <p:spPr bwMode="auto">
          <a:xfrm>
            <a:off x="4572000" y="2463800"/>
            <a:ext cx="4102100" cy="26035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r"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r"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r"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r"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r"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r"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r"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r"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r"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1506" name="Group 10"/>
          <p:cNvGrpSpPr>
            <a:grpSpLocks/>
          </p:cNvGrpSpPr>
          <p:nvPr/>
        </p:nvGrpSpPr>
        <p:grpSpPr bwMode="auto">
          <a:xfrm>
            <a:off x="0" y="0"/>
            <a:ext cx="13004800" cy="9753600"/>
            <a:chOff x="0" y="0"/>
            <a:chExt cx="8192" cy="6144"/>
          </a:xfrm>
        </p:grpSpPr>
        <p:grpSp>
          <p:nvGrpSpPr>
            <p:cNvPr id="21509" name="Group 4"/>
            <p:cNvGrpSpPr>
              <a:grpSpLocks/>
            </p:cNvGrpSpPr>
            <p:nvPr/>
          </p:nvGrpSpPr>
          <p:grpSpPr bwMode="auto">
            <a:xfrm>
              <a:off x="0" y="0"/>
              <a:ext cx="8192" cy="6144"/>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151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nvGrpSpPr>
            <p:cNvPr id="21510" name="Group 9"/>
            <p:cNvGrpSpPr>
              <a:grpSpLocks/>
            </p:cNvGrpSpPr>
            <p:nvPr/>
          </p:nvGrpSpPr>
          <p:grpSpPr bwMode="auto">
            <a:xfrm>
              <a:off x="0" y="0"/>
              <a:ext cx="8192" cy="5392"/>
              <a:chOff x="0" y="0"/>
              <a:chExt cx="8191" cy="5392"/>
            </a:xfrm>
          </p:grpSpPr>
          <p:grpSp>
            <p:nvGrpSpPr>
              <p:cNvPr id="21511" name="Group 7"/>
              <p:cNvGrpSpPr>
                <a:grpSpLocks/>
              </p:cNvGrpSpPr>
              <p:nvPr/>
            </p:nvGrpSpPr>
            <p:grpSpPr bwMode="auto">
              <a:xfrm>
                <a:off x="0" y="0"/>
                <a:ext cx="8191" cy="5392"/>
                <a:chOff x="0" y="0"/>
                <a:chExt cx="5767" cy="3793"/>
              </a:xfrm>
            </p:grpSpPr>
            <p:pic>
              <p:nvPicPr>
                <p:cNvPr id="21513"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7"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1514"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408"/>
                  <a:ext cx="5760" cy="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pic>
            <p:nvPicPr>
              <p:cNvPr id="21512"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5774" cy="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sp>
        <p:nvSpPr>
          <p:cNvPr id="21515" name="Rectangle 11"/>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21516" name="Rectangle 12"/>
          <p:cNvSpPr>
            <a:spLocks noGrp="1" noChangeArrowheads="1"/>
          </p:cNvSpPr>
          <p:nvPr>
            <p:ph type="body" idx="1"/>
          </p:nvPr>
        </p:nvSpPr>
        <p:spPr bwMode="auto">
          <a:xfrm>
            <a:off x="457200" y="2463800"/>
            <a:ext cx="4114800" cy="26035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2530" name="Group 10"/>
          <p:cNvGrpSpPr>
            <a:grpSpLocks/>
          </p:cNvGrpSpPr>
          <p:nvPr/>
        </p:nvGrpSpPr>
        <p:grpSpPr bwMode="auto">
          <a:xfrm>
            <a:off x="0" y="0"/>
            <a:ext cx="13004800" cy="9753600"/>
            <a:chOff x="0" y="0"/>
            <a:chExt cx="8192" cy="6144"/>
          </a:xfrm>
        </p:grpSpPr>
        <p:grpSp>
          <p:nvGrpSpPr>
            <p:cNvPr id="22533" name="Group 4"/>
            <p:cNvGrpSpPr>
              <a:grpSpLocks/>
            </p:cNvGrpSpPr>
            <p:nvPr/>
          </p:nvGrpSpPr>
          <p:grpSpPr bwMode="auto">
            <a:xfrm>
              <a:off x="0" y="0"/>
              <a:ext cx="8192" cy="6144"/>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254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nvGrpSpPr>
            <p:cNvPr id="22534" name="Group 9"/>
            <p:cNvGrpSpPr>
              <a:grpSpLocks/>
            </p:cNvGrpSpPr>
            <p:nvPr/>
          </p:nvGrpSpPr>
          <p:grpSpPr bwMode="auto">
            <a:xfrm>
              <a:off x="0" y="0"/>
              <a:ext cx="8192" cy="5392"/>
              <a:chOff x="0" y="0"/>
              <a:chExt cx="8191" cy="5392"/>
            </a:xfrm>
          </p:grpSpPr>
          <p:grpSp>
            <p:nvGrpSpPr>
              <p:cNvPr id="22535" name="Group 7"/>
              <p:cNvGrpSpPr>
                <a:grpSpLocks/>
              </p:cNvGrpSpPr>
              <p:nvPr/>
            </p:nvGrpSpPr>
            <p:grpSpPr bwMode="auto">
              <a:xfrm>
                <a:off x="0" y="0"/>
                <a:ext cx="8191" cy="5392"/>
                <a:chOff x="0" y="0"/>
                <a:chExt cx="5767" cy="3793"/>
              </a:xfrm>
            </p:grpSpPr>
            <p:pic>
              <p:nvPicPr>
                <p:cNvPr id="22537"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7"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2538"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408"/>
                  <a:ext cx="5760" cy="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pic>
            <p:nvPicPr>
              <p:cNvPr id="22536"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5774" cy="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sp>
        <p:nvSpPr>
          <p:cNvPr id="22539" name="Rectangle 11"/>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22540" name="Rectangle 12"/>
          <p:cNvSpPr>
            <a:spLocks noGrp="1" noChangeArrowheads="1"/>
          </p:cNvSpPr>
          <p:nvPr>
            <p:ph type="body" idx="1"/>
          </p:nvPr>
        </p:nvSpPr>
        <p:spPr bwMode="auto">
          <a:xfrm>
            <a:off x="4572000" y="2463800"/>
            <a:ext cx="4102100" cy="26035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r"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r"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r"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r"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r"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r"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r"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r"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r"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3554" name="Group 8"/>
          <p:cNvGrpSpPr>
            <a:grpSpLocks/>
          </p:cNvGrpSpPr>
          <p:nvPr/>
        </p:nvGrpSpPr>
        <p:grpSpPr bwMode="auto">
          <a:xfrm>
            <a:off x="0" y="0"/>
            <a:ext cx="13004800" cy="9753600"/>
            <a:chOff x="0" y="0"/>
            <a:chExt cx="8192" cy="6144"/>
          </a:xfrm>
        </p:grpSpPr>
        <p:grpSp>
          <p:nvGrpSpPr>
            <p:cNvPr id="23557" name="Group 4"/>
            <p:cNvGrpSpPr>
              <a:grpSpLocks/>
            </p:cNvGrpSpPr>
            <p:nvPr/>
          </p:nvGrpSpPr>
          <p:grpSpPr bwMode="auto">
            <a:xfrm>
              <a:off x="0" y="0"/>
              <a:ext cx="8192" cy="6144"/>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356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nvGrpSpPr>
            <p:cNvPr id="23558" name="Group 7"/>
            <p:cNvGrpSpPr>
              <a:grpSpLocks/>
            </p:cNvGrpSpPr>
            <p:nvPr/>
          </p:nvGrpSpPr>
          <p:grpSpPr bwMode="auto">
            <a:xfrm>
              <a:off x="0" y="0"/>
              <a:ext cx="8191" cy="5392"/>
              <a:chOff x="0" y="0"/>
              <a:chExt cx="5767" cy="3793"/>
            </a:xfrm>
          </p:grpSpPr>
          <p:pic>
            <p:nvPicPr>
              <p:cNvPr id="2355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7"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356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408"/>
                <a:ext cx="5760" cy="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sp>
        <p:nvSpPr>
          <p:cNvPr id="23561" name="Rectangle 9"/>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23562" name="Rectangle 10"/>
          <p:cNvSpPr>
            <a:spLocks noGrp="1" noChangeArrowheads="1"/>
          </p:cNvSpPr>
          <p:nvPr>
            <p:ph type="body" idx="1"/>
          </p:nvPr>
        </p:nvSpPr>
        <p:spPr bwMode="auto">
          <a:xfrm>
            <a:off x="457200" y="1854200"/>
            <a:ext cx="4343400" cy="30861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4578" name="Group 8"/>
          <p:cNvGrpSpPr>
            <a:grpSpLocks/>
          </p:cNvGrpSpPr>
          <p:nvPr/>
        </p:nvGrpSpPr>
        <p:grpSpPr bwMode="auto">
          <a:xfrm>
            <a:off x="0" y="0"/>
            <a:ext cx="13004800" cy="9753600"/>
            <a:chOff x="0" y="0"/>
            <a:chExt cx="8192" cy="6144"/>
          </a:xfrm>
        </p:grpSpPr>
        <p:grpSp>
          <p:nvGrpSpPr>
            <p:cNvPr id="24581" name="Group 4"/>
            <p:cNvGrpSpPr>
              <a:grpSpLocks/>
            </p:cNvGrpSpPr>
            <p:nvPr/>
          </p:nvGrpSpPr>
          <p:grpSpPr bwMode="auto">
            <a:xfrm>
              <a:off x="0" y="0"/>
              <a:ext cx="8192" cy="6144"/>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458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nvGrpSpPr>
            <p:cNvPr id="24582" name="Group 7"/>
            <p:cNvGrpSpPr>
              <a:grpSpLocks/>
            </p:cNvGrpSpPr>
            <p:nvPr/>
          </p:nvGrpSpPr>
          <p:grpSpPr bwMode="auto">
            <a:xfrm>
              <a:off x="0" y="0"/>
              <a:ext cx="8192" cy="5392"/>
              <a:chOff x="0" y="0"/>
              <a:chExt cx="5767" cy="3793"/>
            </a:xfrm>
          </p:grpSpPr>
          <p:pic>
            <p:nvPicPr>
              <p:cNvPr id="24583"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767"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4584"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408"/>
                <a:ext cx="5760" cy="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sp>
        <p:nvSpPr>
          <p:cNvPr id="24585" name="Rectangle 9"/>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24586" name="Rectangle 10"/>
          <p:cNvSpPr>
            <a:spLocks noGrp="1" noChangeArrowheads="1"/>
          </p:cNvSpPr>
          <p:nvPr>
            <p:ph type="body" idx="1"/>
          </p:nvPr>
        </p:nvSpPr>
        <p:spPr bwMode="auto">
          <a:xfrm>
            <a:off x="4343400" y="1854200"/>
            <a:ext cx="4343400" cy="30861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431800" indent="2540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850900" indent="635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270000" indent="101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1638300" indent="1905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20955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25527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30099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34671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5602" name="Group 7"/>
          <p:cNvGrpSpPr>
            <a:grpSpLocks/>
          </p:cNvGrpSpPr>
          <p:nvPr/>
        </p:nvGrpSpPr>
        <p:grpSpPr bwMode="auto">
          <a:xfrm>
            <a:off x="0" y="-419100"/>
            <a:ext cx="13004800" cy="4940300"/>
            <a:chOff x="0" y="0"/>
            <a:chExt cx="8192" cy="3112"/>
          </a:xfrm>
        </p:grpSpPr>
        <p:grpSp>
          <p:nvGrpSpPr>
            <p:cNvPr id="25604" name="Group 3"/>
            <p:cNvGrpSpPr>
              <a:grpSpLocks/>
            </p:cNvGrpSpPr>
            <p:nvPr/>
          </p:nvGrpSpPr>
          <p:grpSpPr bwMode="auto">
            <a:xfrm>
              <a:off x="0" y="272"/>
              <a:ext cx="8191" cy="2656"/>
              <a:chOff x="0" y="0"/>
              <a:chExt cx="5767" cy="1864"/>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7"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560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336"/>
                <a:ext cx="576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nvGrpSpPr>
            <p:cNvPr id="25605" name="Group 6"/>
            <p:cNvGrpSpPr>
              <a:grpSpLocks/>
            </p:cNvGrpSpPr>
            <p:nvPr/>
          </p:nvGrpSpPr>
          <p:grpSpPr bwMode="auto">
            <a:xfrm>
              <a:off x="0" y="0"/>
              <a:ext cx="8192" cy="3112"/>
              <a:chOff x="0" y="0"/>
              <a:chExt cx="5817" cy="2184"/>
            </a:xfrm>
          </p:grpSpPr>
          <p:pic>
            <p:nvPicPr>
              <p:cNvPr id="2560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7"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5607"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 y="1396"/>
                <a:ext cx="5760"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sp>
        <p:nvSpPr>
          <p:cNvPr id="25608" name="Rectangle 8"/>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6626" name="Group 3"/>
          <p:cNvGrpSpPr>
            <a:grpSpLocks/>
          </p:cNvGrpSpPr>
          <p:nvPr/>
        </p:nvGrpSpPr>
        <p:grpSpPr bwMode="auto">
          <a:xfrm>
            <a:off x="0" y="0"/>
            <a:ext cx="13003213" cy="4229100"/>
            <a:chOff x="0" y="0"/>
            <a:chExt cx="6251" cy="1873"/>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0" cy="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662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5" y="-36"/>
              <a:ext cx="5760" cy="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26628" name="Rectangle 4"/>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7650" name="Group 4"/>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7655"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27653" name="Rectangle 5"/>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27654" name="Rectangle 6"/>
          <p:cNvSpPr>
            <a:spLocks noGrp="1" noChangeArrowheads="1"/>
          </p:cNvSpPr>
          <p:nvPr>
            <p:ph type="body" idx="1"/>
          </p:nvPr>
        </p:nvSpPr>
        <p:spPr bwMode="auto">
          <a:xfrm>
            <a:off x="457200" y="1854200"/>
            <a:ext cx="43434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8674" name="Group 4"/>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867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28677" name="Rectangle 5"/>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28678" name="Rectangle 6"/>
          <p:cNvSpPr>
            <a:spLocks noGrp="1" noChangeArrowheads="1"/>
          </p:cNvSpPr>
          <p:nvPr>
            <p:ph type="body" idx="1"/>
          </p:nvPr>
        </p:nvSpPr>
        <p:spPr bwMode="auto">
          <a:xfrm>
            <a:off x="4343400" y="1854200"/>
            <a:ext cx="43434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9698" name="Group 4"/>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970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29701" name="Rectangle 5"/>
          <p:cNvSpPr>
            <a:spLocks noGrp="1" noChangeArrowheads="1"/>
          </p:cNvSpPr>
          <p:nvPr>
            <p:ph type="title"/>
          </p:nvPr>
        </p:nvSpPr>
        <p:spPr bwMode="auto">
          <a:xfrm>
            <a:off x="457200" y="63500"/>
            <a:ext cx="4343400" cy="24765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29702" name="Rectangle 6"/>
          <p:cNvSpPr>
            <a:spLocks noGrp="1" noChangeArrowheads="1"/>
          </p:cNvSpPr>
          <p:nvPr>
            <p:ph type="body" idx="1"/>
          </p:nvPr>
        </p:nvSpPr>
        <p:spPr bwMode="auto">
          <a:xfrm>
            <a:off x="457200" y="2743200"/>
            <a:ext cx="4343400" cy="3429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588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2350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541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20224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796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936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94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51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0722" name="Group 4"/>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07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30725" name="Rectangle 5"/>
          <p:cNvSpPr>
            <a:spLocks noGrp="1" noChangeArrowheads="1"/>
          </p:cNvSpPr>
          <p:nvPr>
            <p:ph type="title"/>
          </p:nvPr>
        </p:nvSpPr>
        <p:spPr bwMode="auto">
          <a:xfrm>
            <a:off x="4343400" y="63500"/>
            <a:ext cx="4343400" cy="24765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30726" name="Rectangle 6"/>
          <p:cNvSpPr>
            <a:spLocks noGrp="1" noChangeArrowheads="1"/>
          </p:cNvSpPr>
          <p:nvPr>
            <p:ph type="body" idx="1"/>
          </p:nvPr>
        </p:nvSpPr>
        <p:spPr bwMode="auto">
          <a:xfrm>
            <a:off x="4343400" y="2743200"/>
            <a:ext cx="4343400" cy="3429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Rectangle 2"/>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949700"/>
            <a:ext cx="916305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Rectangle 2"/>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3794" name="Group 4"/>
          <p:cNvGrpSpPr>
            <a:grpSpLocks/>
          </p:cNvGrpSpPr>
          <p:nvPr/>
        </p:nvGrpSpPr>
        <p:grpSpPr bwMode="auto">
          <a:xfrm>
            <a:off x="0" y="0"/>
            <a:ext cx="7480300" cy="9753600"/>
            <a:chOff x="0" y="0"/>
            <a:chExt cx="3313"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379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0" y="0"/>
              <a:ext cx="43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33797" name="Rectangle 5"/>
          <p:cNvSpPr>
            <a:spLocks noGrp="1" noChangeArrowheads="1"/>
          </p:cNvSpPr>
          <p:nvPr>
            <p:ph type="title"/>
          </p:nvPr>
        </p:nvSpPr>
        <p:spPr bwMode="auto">
          <a:xfrm>
            <a:off x="457200" y="63500"/>
            <a:ext cx="41148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33798" name="Rectangle 6"/>
          <p:cNvSpPr>
            <a:spLocks noGrp="1" noChangeArrowheads="1"/>
          </p:cNvSpPr>
          <p:nvPr>
            <p:ph type="body" idx="1"/>
          </p:nvPr>
        </p:nvSpPr>
        <p:spPr bwMode="auto">
          <a:xfrm>
            <a:off x="457200" y="1854200"/>
            <a:ext cx="41148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3986213" y="0"/>
            <a:ext cx="7378700" cy="9753600"/>
            <a:chOff x="0" y="0"/>
            <a:chExt cx="2767" cy="4363"/>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7"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482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92" cy="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34821" name="Rectangle 5"/>
          <p:cNvSpPr>
            <a:spLocks noGrp="1" noChangeArrowheads="1"/>
          </p:cNvSpPr>
          <p:nvPr>
            <p:ph type="title"/>
          </p:nvPr>
        </p:nvSpPr>
        <p:spPr bwMode="auto">
          <a:xfrm>
            <a:off x="4572000" y="63500"/>
            <a:ext cx="41021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34822" name="Rectangle 6"/>
          <p:cNvSpPr>
            <a:spLocks noGrp="1" noChangeArrowheads="1"/>
          </p:cNvSpPr>
          <p:nvPr>
            <p:ph type="body" idx="1"/>
          </p:nvPr>
        </p:nvSpPr>
        <p:spPr bwMode="auto">
          <a:xfrm>
            <a:off x="4572000" y="1854200"/>
            <a:ext cx="41021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5842" name="Group 9"/>
          <p:cNvGrpSpPr>
            <a:grpSpLocks/>
          </p:cNvGrpSpPr>
          <p:nvPr/>
        </p:nvGrpSpPr>
        <p:grpSpPr bwMode="auto">
          <a:xfrm>
            <a:off x="0" y="0"/>
            <a:ext cx="13004800" cy="9753600"/>
            <a:chOff x="0" y="0"/>
            <a:chExt cx="8192" cy="6144"/>
          </a:xfrm>
        </p:grpSpPr>
        <p:grpSp>
          <p:nvGrpSpPr>
            <p:cNvPr id="35845" name="Group 4"/>
            <p:cNvGrpSpPr>
              <a:grpSpLocks/>
            </p:cNvGrpSpPr>
            <p:nvPr/>
          </p:nvGrpSpPr>
          <p:grpSpPr bwMode="auto">
            <a:xfrm>
              <a:off x="0" y="0"/>
              <a:ext cx="8192" cy="6144"/>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5852"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nvGrpSpPr>
            <p:cNvPr id="35846" name="Group 8"/>
            <p:cNvGrpSpPr>
              <a:grpSpLocks/>
            </p:cNvGrpSpPr>
            <p:nvPr/>
          </p:nvGrpSpPr>
          <p:grpSpPr bwMode="auto">
            <a:xfrm>
              <a:off x="0" y="0"/>
              <a:ext cx="4704" cy="6144"/>
              <a:chOff x="0" y="0"/>
              <a:chExt cx="3312" cy="4325"/>
            </a:xfrm>
          </p:grpSpPr>
          <p:pic>
            <p:nvPicPr>
              <p:cNvPr id="35847"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60" y="0"/>
                <a:ext cx="552"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584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5849"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7"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sp>
        <p:nvSpPr>
          <p:cNvPr id="35850" name="Rectangle 10"/>
          <p:cNvSpPr>
            <a:spLocks noGrp="1" noChangeArrowheads="1"/>
          </p:cNvSpPr>
          <p:nvPr>
            <p:ph type="title"/>
          </p:nvPr>
        </p:nvSpPr>
        <p:spPr bwMode="auto">
          <a:xfrm>
            <a:off x="457200" y="63500"/>
            <a:ext cx="41148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35851" name="Rectangle 11"/>
          <p:cNvSpPr>
            <a:spLocks noGrp="1" noChangeArrowheads="1"/>
          </p:cNvSpPr>
          <p:nvPr>
            <p:ph type="body" idx="1"/>
          </p:nvPr>
        </p:nvSpPr>
        <p:spPr bwMode="auto">
          <a:xfrm>
            <a:off x="457200" y="1854200"/>
            <a:ext cx="36576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6866" name="Group 8"/>
          <p:cNvGrpSpPr>
            <a:grpSpLocks/>
          </p:cNvGrpSpPr>
          <p:nvPr/>
        </p:nvGrpSpPr>
        <p:grpSpPr bwMode="auto">
          <a:xfrm>
            <a:off x="-2319338" y="0"/>
            <a:ext cx="13003213" cy="9752013"/>
            <a:chOff x="0" y="0"/>
            <a:chExt cx="7901" cy="6144"/>
          </a:xfrm>
        </p:grpSpPr>
        <p:grpSp>
          <p:nvGrpSpPr>
            <p:cNvPr id="36869" name="Group 3"/>
            <p:cNvGrpSpPr>
              <a:grpSpLocks/>
            </p:cNvGrpSpPr>
            <p:nvPr/>
          </p:nvGrpSpPr>
          <p:grpSpPr bwMode="auto">
            <a:xfrm>
              <a:off x="1757" y="0"/>
              <a:ext cx="6144" cy="6144"/>
              <a:chOff x="0" y="0"/>
              <a:chExt cx="4608" cy="4709"/>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5"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687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9" y="-145"/>
                <a:ext cx="2930" cy="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nvGrpSpPr>
            <p:cNvPr id="36870" name="Group 7"/>
            <p:cNvGrpSpPr>
              <a:grpSpLocks/>
            </p:cNvGrpSpPr>
            <p:nvPr/>
          </p:nvGrpSpPr>
          <p:grpSpPr bwMode="auto">
            <a:xfrm>
              <a:off x="0" y="0"/>
              <a:ext cx="4704" cy="6144"/>
              <a:chOff x="0" y="0"/>
              <a:chExt cx="3450" cy="4498"/>
            </a:xfrm>
          </p:grpSpPr>
          <p:pic>
            <p:nvPicPr>
              <p:cNvPr id="36871"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 y="0"/>
                <a:ext cx="552"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6872"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77" y="-68"/>
                <a:ext cx="1452" cy="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sp>
        <p:nvSpPr>
          <p:cNvPr id="36873" name="Rectangle 9"/>
          <p:cNvSpPr>
            <a:spLocks noGrp="1" noChangeArrowheads="1"/>
          </p:cNvSpPr>
          <p:nvPr>
            <p:ph type="title"/>
          </p:nvPr>
        </p:nvSpPr>
        <p:spPr bwMode="auto">
          <a:xfrm>
            <a:off x="457200" y="63500"/>
            <a:ext cx="38862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36874" name="Rectangle 10"/>
          <p:cNvSpPr>
            <a:spLocks noGrp="1" noChangeArrowheads="1"/>
          </p:cNvSpPr>
          <p:nvPr>
            <p:ph type="body" idx="1"/>
          </p:nvPr>
        </p:nvSpPr>
        <p:spPr bwMode="auto">
          <a:xfrm>
            <a:off x="457200" y="1854200"/>
            <a:ext cx="36576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7890" name="Group 8"/>
          <p:cNvGrpSpPr>
            <a:grpSpLocks/>
          </p:cNvGrpSpPr>
          <p:nvPr/>
        </p:nvGrpSpPr>
        <p:grpSpPr bwMode="auto">
          <a:xfrm>
            <a:off x="0" y="0"/>
            <a:ext cx="13004800" cy="9752013"/>
            <a:chOff x="0" y="0"/>
            <a:chExt cx="6443" cy="6144"/>
          </a:xfrm>
        </p:grpSpPr>
        <p:grpSp>
          <p:nvGrpSpPr>
            <p:cNvPr id="37893" name="Group 3"/>
            <p:cNvGrpSpPr>
              <a:grpSpLocks/>
            </p:cNvGrpSpPr>
            <p:nvPr/>
          </p:nvGrpSpPr>
          <p:grpSpPr bwMode="auto">
            <a:xfrm>
              <a:off x="0" y="0"/>
              <a:ext cx="6144" cy="6144"/>
              <a:chOff x="0" y="0"/>
              <a:chExt cx="432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789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nvGrpSpPr>
            <p:cNvPr id="37894" name="Group 7"/>
            <p:cNvGrpSpPr>
              <a:grpSpLocks/>
            </p:cNvGrpSpPr>
            <p:nvPr/>
          </p:nvGrpSpPr>
          <p:grpSpPr bwMode="auto">
            <a:xfrm>
              <a:off x="1779" y="0"/>
              <a:ext cx="4664" cy="6144"/>
              <a:chOff x="0" y="0"/>
              <a:chExt cx="3370" cy="4340"/>
            </a:xfrm>
          </p:grpSpPr>
          <p:pic>
            <p:nvPicPr>
              <p:cNvPr id="37895"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7896"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2" y="0"/>
                <a:ext cx="520" cy="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sp>
        <p:nvSpPr>
          <p:cNvPr id="37897" name="Rectangle 9"/>
          <p:cNvSpPr>
            <a:spLocks noGrp="1" noChangeArrowheads="1"/>
          </p:cNvSpPr>
          <p:nvPr>
            <p:ph type="title"/>
          </p:nvPr>
        </p:nvSpPr>
        <p:spPr bwMode="auto">
          <a:xfrm>
            <a:off x="4343400" y="63500"/>
            <a:ext cx="43434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37898" name="Rectangle 10"/>
          <p:cNvSpPr>
            <a:spLocks noGrp="1" noChangeArrowheads="1"/>
          </p:cNvSpPr>
          <p:nvPr>
            <p:ph type="body" idx="1"/>
          </p:nvPr>
        </p:nvSpPr>
        <p:spPr bwMode="auto">
          <a:xfrm>
            <a:off x="5029200" y="1854200"/>
            <a:ext cx="36576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8914" name="Group 8"/>
          <p:cNvGrpSpPr>
            <a:grpSpLocks/>
          </p:cNvGrpSpPr>
          <p:nvPr/>
        </p:nvGrpSpPr>
        <p:grpSpPr bwMode="auto">
          <a:xfrm>
            <a:off x="0" y="0"/>
            <a:ext cx="13004800" cy="9752013"/>
            <a:chOff x="0" y="0"/>
            <a:chExt cx="6443" cy="6144"/>
          </a:xfrm>
        </p:grpSpPr>
        <p:grpSp>
          <p:nvGrpSpPr>
            <p:cNvPr id="38917" name="Group 3"/>
            <p:cNvGrpSpPr>
              <a:grpSpLocks/>
            </p:cNvGrpSpPr>
            <p:nvPr/>
          </p:nvGrpSpPr>
          <p:grpSpPr bwMode="auto">
            <a:xfrm>
              <a:off x="0" y="0"/>
              <a:ext cx="6144" cy="6144"/>
              <a:chOff x="0" y="0"/>
              <a:chExt cx="432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892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nvGrpSpPr>
            <p:cNvPr id="38918" name="Group 7"/>
            <p:cNvGrpSpPr>
              <a:grpSpLocks/>
            </p:cNvGrpSpPr>
            <p:nvPr/>
          </p:nvGrpSpPr>
          <p:grpSpPr bwMode="auto">
            <a:xfrm>
              <a:off x="1779" y="0"/>
              <a:ext cx="4664" cy="6144"/>
              <a:chOff x="0" y="0"/>
              <a:chExt cx="3370" cy="4340"/>
            </a:xfrm>
          </p:grpSpPr>
          <p:pic>
            <p:nvPicPr>
              <p:cNvPr id="38919"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8920"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2" y="0"/>
                <a:ext cx="520" cy="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grpSp>
      <p:sp>
        <p:nvSpPr>
          <p:cNvPr id="38921" name="Rectangle 9"/>
          <p:cNvSpPr>
            <a:spLocks noGrp="1" noChangeArrowheads="1"/>
          </p:cNvSpPr>
          <p:nvPr>
            <p:ph type="title"/>
          </p:nvPr>
        </p:nvSpPr>
        <p:spPr bwMode="auto">
          <a:xfrm>
            <a:off x="4343400" y="63500"/>
            <a:ext cx="43434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38922" name="Rectangle 10"/>
          <p:cNvSpPr>
            <a:spLocks noGrp="1" noChangeArrowheads="1"/>
          </p:cNvSpPr>
          <p:nvPr>
            <p:ph type="body" idx="1"/>
          </p:nvPr>
        </p:nvSpPr>
        <p:spPr bwMode="auto">
          <a:xfrm>
            <a:off x="5029200" y="1854200"/>
            <a:ext cx="36576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994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39941" name="Rectangle 5"/>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39942" name="Rectangle 6"/>
          <p:cNvSpPr>
            <a:spLocks noGrp="1" noChangeArrowheads="1"/>
          </p:cNvSpPr>
          <p:nvPr>
            <p:ph type="body" idx="1"/>
          </p:nvPr>
        </p:nvSpPr>
        <p:spPr bwMode="auto">
          <a:xfrm>
            <a:off x="457200" y="1854200"/>
            <a:ext cx="54864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914400" y="469900"/>
            <a:ext cx="7315200" cy="57023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p:txStyles>
    <p:titleStyle>
      <a:lvl1pPr algn="ctr" rtl="0" eaLnBrk="0" fontAlgn="base" hangingPunct="0">
        <a:spcBef>
          <a:spcPts val="100"/>
        </a:spcBef>
        <a:spcAft>
          <a:spcPct val="0"/>
        </a:spcAft>
        <a:defRPr sz="5600">
          <a:solidFill>
            <a:srgbClr val="4D4D4D"/>
          </a:solidFill>
          <a:latin typeface="+mj-l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525463" indent="-525463" algn="l" rtl="0" eaLnBrk="0" fontAlgn="base" hangingPunct="0">
        <a:spcBef>
          <a:spcPts val="1200"/>
        </a:spcBef>
        <a:spcAft>
          <a:spcPct val="0"/>
        </a:spcAft>
        <a:buSzPct val="93000"/>
        <a:buChar char="•"/>
        <a:defRPr sz="3200">
          <a:solidFill>
            <a:srgbClr val="4D4D4D"/>
          </a:solidFill>
          <a:latin typeface="+mn-lt"/>
          <a:ea typeface="+mn-ea"/>
          <a:cs typeface="+mn-cs"/>
          <a:sym typeface="American Typewriter Condensed" charset="0"/>
        </a:defRPr>
      </a:lvl1pPr>
      <a:lvl2pPr marL="893763" indent="-461963"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2pPr>
      <a:lvl3pPr marL="1270000" indent="-419100" algn="l" rtl="0" eaLnBrk="0" fontAlgn="base" hangingPunct="0">
        <a:spcBef>
          <a:spcPts val="1200"/>
        </a:spcBef>
        <a:spcAft>
          <a:spcPct val="0"/>
        </a:spcAft>
        <a:buSzPct val="93000"/>
        <a:buChar char="•"/>
        <a:defRPr sz="2600">
          <a:solidFill>
            <a:srgbClr val="4D4D4D"/>
          </a:solidFill>
          <a:latin typeface="+mn-lt"/>
          <a:ea typeface="+mn-ea"/>
          <a:cs typeface="+mn-cs"/>
          <a:sym typeface="American Typewriter Condensed" charset="0"/>
        </a:defRPr>
      </a:lvl3pPr>
      <a:lvl4pPr marL="1689100" indent="-419100" algn="l" rtl="0" eaLnBrk="0" fontAlgn="base" hangingPunct="0">
        <a:spcBef>
          <a:spcPts val="1200"/>
        </a:spcBef>
        <a:spcAft>
          <a:spcPct val="0"/>
        </a:spcAft>
        <a:buSzPct val="93000"/>
        <a:buChar char="•"/>
        <a:defRPr sz="2600">
          <a:solidFill>
            <a:srgbClr val="4D4D4D"/>
          </a:solidFill>
          <a:latin typeface="+mn-lt"/>
          <a:ea typeface="+mn-ea"/>
          <a:cs typeface="+mn-cs"/>
          <a:sym typeface="American Typewriter Condensed" charset="0"/>
        </a:defRPr>
      </a:lvl4pPr>
      <a:lvl5pPr marL="2057400" indent="-419100" algn="l" rtl="0" eaLnBrk="0" fontAlgn="base" hangingPunct="0">
        <a:spcBef>
          <a:spcPts val="1200"/>
        </a:spcBef>
        <a:spcAft>
          <a:spcPct val="0"/>
        </a:spcAft>
        <a:buSzPct val="93000"/>
        <a:buChar char="•"/>
        <a:defRPr sz="2600">
          <a:solidFill>
            <a:srgbClr val="4D4D4D"/>
          </a:solidFill>
          <a:latin typeface="+mn-lt"/>
          <a:ea typeface="+mn-ea"/>
          <a:cs typeface="+mn-cs"/>
          <a:sym typeface="American Typewriter Condensed" charset="0"/>
        </a:defRPr>
      </a:lvl5pPr>
      <a:lvl6pPr marL="2514600" indent="-419100" algn="l" rtl="0" fontAlgn="base">
        <a:spcBef>
          <a:spcPts val="1200"/>
        </a:spcBef>
        <a:spcAft>
          <a:spcPct val="0"/>
        </a:spcAft>
        <a:buSzPct val="93000"/>
        <a:buChar char="•"/>
        <a:defRPr sz="2600">
          <a:solidFill>
            <a:srgbClr val="4D4D4D"/>
          </a:solidFill>
          <a:latin typeface="+mn-lt"/>
          <a:ea typeface="+mn-ea"/>
          <a:cs typeface="+mn-cs"/>
          <a:sym typeface="American Typewriter Condensed" charset="0"/>
        </a:defRPr>
      </a:lvl6pPr>
      <a:lvl7pPr marL="2971800" indent="-419100" algn="l" rtl="0" fontAlgn="base">
        <a:spcBef>
          <a:spcPts val="1200"/>
        </a:spcBef>
        <a:spcAft>
          <a:spcPct val="0"/>
        </a:spcAft>
        <a:buSzPct val="93000"/>
        <a:buChar char="•"/>
        <a:defRPr sz="2600">
          <a:solidFill>
            <a:srgbClr val="4D4D4D"/>
          </a:solidFill>
          <a:latin typeface="+mn-lt"/>
          <a:ea typeface="+mn-ea"/>
          <a:cs typeface="+mn-cs"/>
          <a:sym typeface="American Typewriter Condensed" charset="0"/>
        </a:defRPr>
      </a:lvl7pPr>
      <a:lvl8pPr marL="3429000" indent="-419100" algn="l" rtl="0" fontAlgn="base">
        <a:spcBef>
          <a:spcPts val="1200"/>
        </a:spcBef>
        <a:spcAft>
          <a:spcPct val="0"/>
        </a:spcAft>
        <a:buSzPct val="93000"/>
        <a:buChar char="•"/>
        <a:defRPr sz="2600">
          <a:solidFill>
            <a:srgbClr val="4D4D4D"/>
          </a:solidFill>
          <a:latin typeface="+mn-lt"/>
          <a:ea typeface="+mn-ea"/>
          <a:cs typeface="+mn-cs"/>
          <a:sym typeface="American Typewriter Condensed" charset="0"/>
        </a:defRPr>
      </a:lvl8pPr>
      <a:lvl9pPr marL="3886200" indent="-419100" algn="l" rtl="0" fontAlgn="base">
        <a:spcBef>
          <a:spcPts val="1200"/>
        </a:spcBef>
        <a:spcAft>
          <a:spcPct val="0"/>
        </a:spcAft>
        <a:buSzPct val="93000"/>
        <a:buChar char="•"/>
        <a:defRPr sz="26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61463"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2" name="Rectangle 2"/>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342900" indent="-342900" algn="l"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l" rtl="0" eaLnBrk="0" fontAlgn="base" hangingPunct="0">
        <a:spcBef>
          <a:spcPts val="1200"/>
        </a:spcBef>
        <a:spcAft>
          <a:spcPct val="0"/>
        </a:spcAft>
        <a:defRPr sz="2200">
          <a:solidFill>
            <a:srgbClr val="4D4D4D"/>
          </a:solidFill>
          <a:latin typeface="+mn-lt"/>
          <a:ea typeface="+mn-ea"/>
          <a:cs typeface="+mn-cs"/>
          <a:sym typeface="American Typewriter Condensed" charset="0"/>
        </a:defRPr>
      </a:lvl2pPr>
      <a:lvl3pPr marL="11430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3pPr>
      <a:lvl4pPr marL="16002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4pPr>
      <a:lvl5pPr marL="2057400" indent="-228600" algn="l" rtl="0" eaLnBrk="0" fontAlgn="base" hangingPunct="0">
        <a:spcBef>
          <a:spcPts val="1200"/>
        </a:spcBef>
        <a:spcAft>
          <a:spcPct val="0"/>
        </a:spcAft>
        <a:defRPr sz="2000">
          <a:solidFill>
            <a:srgbClr val="4D4D4D"/>
          </a:solidFill>
          <a:latin typeface="+mn-lt"/>
          <a:ea typeface="+mn-ea"/>
          <a:cs typeface="+mn-cs"/>
          <a:sym typeface="American Typewriter Condensed" charset="0"/>
        </a:defRPr>
      </a:lvl5pPr>
      <a:lvl6pPr marL="457200" algn="l" rtl="0" fontAlgn="base">
        <a:spcBef>
          <a:spcPts val="1200"/>
        </a:spcBef>
        <a:spcAft>
          <a:spcPct val="0"/>
        </a:spcAft>
        <a:defRPr sz="2000">
          <a:solidFill>
            <a:srgbClr val="4D4D4D"/>
          </a:solidFill>
          <a:latin typeface="+mn-lt"/>
          <a:ea typeface="+mn-ea"/>
          <a:cs typeface="+mn-cs"/>
          <a:sym typeface="American Typewriter Condensed" charset="0"/>
        </a:defRPr>
      </a:lvl6pPr>
      <a:lvl7pPr marL="914400" algn="l" rtl="0" fontAlgn="base">
        <a:spcBef>
          <a:spcPts val="1200"/>
        </a:spcBef>
        <a:spcAft>
          <a:spcPct val="0"/>
        </a:spcAft>
        <a:defRPr sz="2000">
          <a:solidFill>
            <a:srgbClr val="4D4D4D"/>
          </a:solidFill>
          <a:latin typeface="+mn-lt"/>
          <a:ea typeface="+mn-ea"/>
          <a:cs typeface="+mn-cs"/>
          <a:sym typeface="American Typewriter Condensed" charset="0"/>
        </a:defRPr>
      </a:lvl7pPr>
      <a:lvl8pPr marL="1371600" algn="l" rtl="0" fontAlgn="base">
        <a:spcBef>
          <a:spcPts val="1200"/>
        </a:spcBef>
        <a:spcAft>
          <a:spcPct val="0"/>
        </a:spcAft>
        <a:defRPr sz="2000">
          <a:solidFill>
            <a:srgbClr val="4D4D4D"/>
          </a:solidFill>
          <a:latin typeface="+mn-lt"/>
          <a:ea typeface="+mn-ea"/>
          <a:cs typeface="+mn-cs"/>
          <a:sym typeface="American Typewriter Condensed" charset="0"/>
        </a:defRPr>
      </a:lvl8pPr>
      <a:lvl9pPr marL="1828800" algn="l" rtl="0" fontAlgn="base">
        <a:spcBef>
          <a:spcPts val="1200"/>
        </a:spcBef>
        <a:spcAft>
          <a:spcPct val="0"/>
        </a:spcAft>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41986" name="Group 4"/>
          <p:cNvGrpSpPr>
            <a:grpSpLocks/>
          </p:cNvGrpSpPr>
          <p:nvPr/>
        </p:nvGrpSpPr>
        <p:grpSpPr bwMode="auto">
          <a:xfrm>
            <a:off x="0" y="0"/>
            <a:ext cx="13004800" cy="9753600"/>
            <a:chOff x="0" y="0"/>
            <a:chExt cx="5760"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4199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41989" name="Rectangle 5"/>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41990" name="Rectangle 6"/>
          <p:cNvSpPr>
            <a:spLocks noGrp="1" noChangeArrowheads="1"/>
          </p:cNvSpPr>
          <p:nvPr>
            <p:ph type="body" idx="1"/>
          </p:nvPr>
        </p:nvSpPr>
        <p:spPr bwMode="auto">
          <a:xfrm>
            <a:off x="3200400" y="1854200"/>
            <a:ext cx="54864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43010" name="Group 5"/>
          <p:cNvGrpSpPr>
            <a:grpSpLocks/>
          </p:cNvGrpSpPr>
          <p:nvPr/>
        </p:nvGrpSpPr>
        <p:grpSpPr bwMode="auto">
          <a:xfrm>
            <a:off x="0" y="0"/>
            <a:ext cx="10998200" cy="9753600"/>
            <a:chOff x="0" y="0"/>
            <a:chExt cx="4872" cy="4325"/>
          </a:xfrm>
        </p:grpSpPr>
        <p:pic>
          <p:nvPicPr>
            <p:cNvPr id="43013"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43016"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0" y="0"/>
              <a:ext cx="552"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43014" name="Rectangle 6"/>
          <p:cNvSpPr>
            <a:spLocks noGrp="1" noChangeArrowheads="1"/>
          </p:cNvSpPr>
          <p:nvPr>
            <p:ph type="title"/>
          </p:nvPr>
        </p:nvSpPr>
        <p:spPr bwMode="auto">
          <a:xfrm>
            <a:off x="457200" y="63500"/>
            <a:ext cx="63881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43015" name="Rectangle 7"/>
          <p:cNvSpPr>
            <a:spLocks noGrp="1" noChangeArrowheads="1"/>
          </p:cNvSpPr>
          <p:nvPr>
            <p:ph type="body" idx="1"/>
          </p:nvPr>
        </p:nvSpPr>
        <p:spPr bwMode="auto">
          <a:xfrm>
            <a:off x="457200" y="1854200"/>
            <a:ext cx="59436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44034" name="Group 4"/>
          <p:cNvGrpSpPr>
            <a:grpSpLocks/>
          </p:cNvGrpSpPr>
          <p:nvPr/>
        </p:nvGrpSpPr>
        <p:grpSpPr bwMode="auto">
          <a:xfrm>
            <a:off x="0" y="0"/>
            <a:ext cx="7467600" cy="9753600"/>
            <a:chOff x="0" y="0"/>
            <a:chExt cx="3312" cy="4325"/>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60" y="0"/>
              <a:ext cx="552"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4403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17"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44037" name="Rectangle 5"/>
          <p:cNvSpPr>
            <a:spLocks noGrp="1" noChangeArrowheads="1"/>
          </p:cNvSpPr>
          <p:nvPr>
            <p:ph type="title"/>
          </p:nvPr>
        </p:nvSpPr>
        <p:spPr bwMode="auto">
          <a:xfrm>
            <a:off x="457200" y="63500"/>
            <a:ext cx="38862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44038" name="Rectangle 6"/>
          <p:cNvSpPr>
            <a:spLocks noGrp="1" noChangeArrowheads="1"/>
          </p:cNvSpPr>
          <p:nvPr>
            <p:ph type="body" idx="1"/>
          </p:nvPr>
        </p:nvSpPr>
        <p:spPr bwMode="auto">
          <a:xfrm>
            <a:off x="457200" y="1854200"/>
            <a:ext cx="36576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45058" name="Group 5"/>
          <p:cNvGrpSpPr>
            <a:grpSpLocks/>
          </p:cNvGrpSpPr>
          <p:nvPr/>
        </p:nvGrpSpPr>
        <p:grpSpPr bwMode="auto">
          <a:xfrm>
            <a:off x="1460500" y="0"/>
            <a:ext cx="10922000" cy="9753600"/>
            <a:chOff x="0" y="0"/>
            <a:chExt cx="4701" cy="4340"/>
          </a:xfrm>
        </p:grpSpPr>
        <p:pic>
          <p:nvPicPr>
            <p:cNvPr id="45061"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1"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5"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7"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45064"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20" cy="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45062" name="Rectangle 6"/>
          <p:cNvSpPr>
            <a:spLocks noGrp="1" noChangeArrowheads="1"/>
          </p:cNvSpPr>
          <p:nvPr>
            <p:ph type="title"/>
          </p:nvPr>
        </p:nvSpPr>
        <p:spPr bwMode="auto">
          <a:xfrm>
            <a:off x="2298700" y="63500"/>
            <a:ext cx="63754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45063" name="Rectangle 7"/>
          <p:cNvSpPr>
            <a:spLocks noGrp="1" noChangeArrowheads="1"/>
          </p:cNvSpPr>
          <p:nvPr>
            <p:ph type="body" idx="1"/>
          </p:nvPr>
        </p:nvSpPr>
        <p:spPr bwMode="auto">
          <a:xfrm>
            <a:off x="2743200" y="1854200"/>
            <a:ext cx="59436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46082" name="Group 4"/>
          <p:cNvGrpSpPr>
            <a:grpSpLocks/>
          </p:cNvGrpSpPr>
          <p:nvPr/>
        </p:nvGrpSpPr>
        <p:grpSpPr bwMode="auto">
          <a:xfrm>
            <a:off x="3935413" y="0"/>
            <a:ext cx="7404100" cy="9753600"/>
            <a:chOff x="0" y="0"/>
            <a:chExt cx="2857" cy="434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7"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20" cy="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4608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46085" name="Rectangle 5"/>
          <p:cNvSpPr>
            <a:spLocks noGrp="1" noChangeArrowheads="1"/>
          </p:cNvSpPr>
          <p:nvPr>
            <p:ph type="title"/>
          </p:nvPr>
        </p:nvSpPr>
        <p:spPr bwMode="auto">
          <a:xfrm>
            <a:off x="4343400" y="63500"/>
            <a:ext cx="43434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46086" name="Rectangle 6"/>
          <p:cNvSpPr>
            <a:spLocks noGrp="1" noChangeArrowheads="1"/>
          </p:cNvSpPr>
          <p:nvPr>
            <p:ph type="body" idx="1"/>
          </p:nvPr>
        </p:nvSpPr>
        <p:spPr bwMode="auto">
          <a:xfrm>
            <a:off x="5029200" y="1854200"/>
            <a:ext cx="36576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47106" name="Group 5"/>
          <p:cNvGrpSpPr>
            <a:grpSpLocks/>
          </p:cNvGrpSpPr>
          <p:nvPr/>
        </p:nvGrpSpPr>
        <p:grpSpPr bwMode="auto">
          <a:xfrm>
            <a:off x="0" y="0"/>
            <a:ext cx="11899900" cy="9753600"/>
            <a:chOff x="0" y="0"/>
            <a:chExt cx="5272" cy="4326"/>
          </a:xfrm>
        </p:grpSpPr>
        <p:pic>
          <p:nvPicPr>
            <p:cNvPr id="47109"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4711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0" y="0"/>
              <a:ext cx="952"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47110" name="Rectangle 6"/>
          <p:cNvSpPr>
            <a:spLocks noGrp="1" noChangeArrowheads="1"/>
          </p:cNvSpPr>
          <p:nvPr>
            <p:ph type="title"/>
          </p:nvPr>
        </p:nvSpPr>
        <p:spPr bwMode="auto">
          <a:xfrm>
            <a:off x="457200" y="63500"/>
            <a:ext cx="68580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47111" name="Rectangle 7"/>
          <p:cNvSpPr>
            <a:spLocks noGrp="1" noChangeArrowheads="1"/>
          </p:cNvSpPr>
          <p:nvPr>
            <p:ph type="body" idx="1"/>
          </p:nvPr>
        </p:nvSpPr>
        <p:spPr bwMode="auto">
          <a:xfrm>
            <a:off x="457200" y="1854200"/>
            <a:ext cx="68580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48130" name="Group 4"/>
          <p:cNvGrpSpPr>
            <a:grpSpLocks/>
          </p:cNvGrpSpPr>
          <p:nvPr/>
        </p:nvGrpSpPr>
        <p:grpSpPr bwMode="auto">
          <a:xfrm>
            <a:off x="0" y="0"/>
            <a:ext cx="8394700" cy="9753600"/>
            <a:chOff x="0" y="0"/>
            <a:chExt cx="3720" cy="4326"/>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48135"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68" y="0"/>
              <a:ext cx="952" cy="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48133" name="Rectangle 5"/>
          <p:cNvSpPr>
            <a:spLocks noGrp="1" noChangeArrowheads="1"/>
          </p:cNvSpPr>
          <p:nvPr>
            <p:ph type="title"/>
          </p:nvPr>
        </p:nvSpPr>
        <p:spPr bwMode="auto">
          <a:xfrm>
            <a:off x="457200" y="63500"/>
            <a:ext cx="43434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48134" name="Rectangle 6"/>
          <p:cNvSpPr>
            <a:spLocks noGrp="1" noChangeArrowheads="1"/>
          </p:cNvSpPr>
          <p:nvPr>
            <p:ph type="body" idx="1"/>
          </p:nvPr>
        </p:nvSpPr>
        <p:spPr bwMode="auto">
          <a:xfrm>
            <a:off x="457200" y="1854200"/>
            <a:ext cx="45720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49154" name="Group 5"/>
          <p:cNvGrpSpPr>
            <a:grpSpLocks/>
          </p:cNvGrpSpPr>
          <p:nvPr/>
        </p:nvGrpSpPr>
        <p:grpSpPr bwMode="auto">
          <a:xfrm>
            <a:off x="849313" y="0"/>
            <a:ext cx="11799887" cy="9753600"/>
            <a:chOff x="0" y="0"/>
            <a:chExt cx="5150" cy="4320"/>
          </a:xfrm>
        </p:grpSpPr>
        <p:pic>
          <p:nvPicPr>
            <p:cNvPr id="49157"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2"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2"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4916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0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49158" name="Rectangle 6"/>
          <p:cNvSpPr>
            <a:spLocks noGrp="1" noChangeArrowheads="1"/>
          </p:cNvSpPr>
          <p:nvPr>
            <p:ph type="title"/>
          </p:nvPr>
        </p:nvSpPr>
        <p:spPr bwMode="auto">
          <a:xfrm>
            <a:off x="1816100" y="63500"/>
            <a:ext cx="68580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49159" name="Rectangle 7"/>
          <p:cNvSpPr>
            <a:spLocks noGrp="1" noChangeArrowheads="1"/>
          </p:cNvSpPr>
          <p:nvPr>
            <p:ph type="body" idx="1"/>
          </p:nvPr>
        </p:nvSpPr>
        <p:spPr bwMode="auto">
          <a:xfrm>
            <a:off x="1816100" y="1854200"/>
            <a:ext cx="68580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50178" name="Group 4"/>
          <p:cNvGrpSpPr>
            <a:grpSpLocks/>
          </p:cNvGrpSpPr>
          <p:nvPr/>
        </p:nvGrpSpPr>
        <p:grpSpPr bwMode="auto">
          <a:xfrm>
            <a:off x="3327400" y="0"/>
            <a:ext cx="8280400" cy="9753600"/>
            <a:chOff x="0" y="0"/>
            <a:chExt cx="3253" cy="4320"/>
          </a:xfrm>
        </p:grpSpPr>
        <p:pic>
          <p:nvPicPr>
            <p:cNvPr id="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13"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50183"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0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50181" name="Rectangle 5"/>
          <p:cNvSpPr>
            <a:spLocks noGrp="1" noChangeArrowheads="1"/>
          </p:cNvSpPr>
          <p:nvPr>
            <p:ph type="title"/>
          </p:nvPr>
        </p:nvSpPr>
        <p:spPr bwMode="auto">
          <a:xfrm>
            <a:off x="4343400" y="63500"/>
            <a:ext cx="43434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50182" name="Rectangle 6"/>
          <p:cNvSpPr>
            <a:spLocks noGrp="1" noChangeArrowheads="1"/>
          </p:cNvSpPr>
          <p:nvPr>
            <p:ph type="body" idx="1"/>
          </p:nvPr>
        </p:nvSpPr>
        <p:spPr bwMode="auto">
          <a:xfrm>
            <a:off x="4102100" y="1854200"/>
            <a:ext cx="45720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txStyles>
    <p:titleStyle>
      <a:lvl1pPr algn="ctr" rtl="0" eaLnBrk="0" fontAlgn="base" hangingPunct="0">
        <a:spcBef>
          <a:spcPts val="100"/>
        </a:spcBef>
        <a:spcAft>
          <a:spcPct val="0"/>
        </a:spcAft>
        <a:defRPr sz="5600">
          <a:solidFill>
            <a:srgbClr val="4D4D4D"/>
          </a:solidFill>
          <a:latin typeface="+mj-l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588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2350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541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20224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796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936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94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51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51202" name="Group 5"/>
          <p:cNvGrpSpPr>
            <a:grpSpLocks/>
          </p:cNvGrpSpPr>
          <p:nvPr/>
        </p:nvGrpSpPr>
        <p:grpSpPr bwMode="auto">
          <a:xfrm>
            <a:off x="0" y="0"/>
            <a:ext cx="13004800" cy="9753600"/>
            <a:chOff x="0" y="0"/>
            <a:chExt cx="5760" cy="4320"/>
          </a:xfrm>
        </p:grpSpPr>
        <p:pic>
          <p:nvPicPr>
            <p:cNvPr id="5120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51209"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51203" name="Rectangle 6"/>
          <p:cNvSpPr>
            <a:spLocks/>
          </p:cNvSpPr>
          <p:nvPr/>
        </p:nvSpPr>
        <p:spPr bwMode="auto">
          <a:xfrm>
            <a:off x="2362200" y="190500"/>
            <a:ext cx="6515100" cy="6451600"/>
          </a:xfrm>
          <a:prstGeom prst="rect">
            <a:avLst/>
          </a:prstGeom>
          <a:blipFill dpi="0" rotWithShape="0">
            <a:blip r:embed="rId18"/>
            <a:srcRect/>
            <a:tile tx="0" ty="0" sx="100000" sy="100000" flip="none" algn="tl"/>
          </a:blipFill>
          <a:ln>
            <a:noFill/>
          </a:ln>
          <a:extLst>
            <a:ext uri="{91240B29-F687-4F45-9708-019B960494DF}">
              <a14:hiddenLine xmlns:a14="http://schemas.microsoft.com/office/drawing/2010/main" w="25400">
                <a:solidFill>
                  <a:srgbClr val="656565"/>
                </a:solidFill>
                <a:miter lim="800000"/>
                <a:headEnd/>
                <a:tailEnd/>
              </a14:hiddenLine>
            </a:ext>
          </a:extLst>
        </p:spPr>
        <p:txBody>
          <a:bodyPr lIns="0" tIns="0" rIns="0" bIns="0"/>
          <a:lstStyle/>
          <a:p>
            <a:endParaRPr lang="en-US" dirty="0">
              <a:latin typeface="News Gothic MT"/>
            </a:endParaRPr>
          </a:p>
        </p:txBody>
      </p:sp>
      <p:sp>
        <p:nvSpPr>
          <p:cNvPr id="51207" name="Rectangle 7"/>
          <p:cNvSpPr>
            <a:spLocks noGrp="1" noChangeArrowheads="1"/>
          </p:cNvSpPr>
          <p:nvPr>
            <p:ph type="title"/>
          </p:nvPr>
        </p:nvSpPr>
        <p:spPr bwMode="auto">
          <a:xfrm>
            <a:off x="2743200" y="63500"/>
            <a:ext cx="5943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51208" name="Rectangle 8"/>
          <p:cNvSpPr>
            <a:spLocks noGrp="1" noChangeArrowheads="1"/>
          </p:cNvSpPr>
          <p:nvPr>
            <p:ph type="body" idx="1"/>
          </p:nvPr>
        </p:nvSpPr>
        <p:spPr bwMode="auto">
          <a:xfrm>
            <a:off x="2743200" y="1854200"/>
            <a:ext cx="59436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52226" name="Group 5"/>
          <p:cNvGrpSpPr>
            <a:grpSpLocks/>
          </p:cNvGrpSpPr>
          <p:nvPr/>
        </p:nvGrpSpPr>
        <p:grpSpPr bwMode="auto">
          <a:xfrm>
            <a:off x="0" y="0"/>
            <a:ext cx="13004800" cy="9753600"/>
            <a:chOff x="0" y="0"/>
            <a:chExt cx="5760" cy="4320"/>
          </a:xfrm>
        </p:grpSpPr>
        <p:pic>
          <p:nvPicPr>
            <p:cNvPr id="5223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4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8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52233"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20" y="0"/>
              <a:ext cx="14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grpSp>
      <p:sp>
        <p:nvSpPr>
          <p:cNvPr id="52227" name="Rectangle 6"/>
          <p:cNvSpPr>
            <a:spLocks/>
          </p:cNvSpPr>
          <p:nvPr/>
        </p:nvSpPr>
        <p:spPr bwMode="auto">
          <a:xfrm>
            <a:off x="2413000" y="190500"/>
            <a:ext cx="6464300" cy="6451600"/>
          </a:xfrm>
          <a:prstGeom prst="rect">
            <a:avLst/>
          </a:prstGeom>
          <a:blipFill dpi="0" rotWithShape="0">
            <a:blip r:embed="rId18"/>
            <a:srcRect/>
            <a:tile tx="0" ty="0" sx="100000" sy="100000" flip="none" algn="tl"/>
          </a:blipFill>
          <a:ln>
            <a:noFill/>
          </a:ln>
          <a:extLst>
            <a:ext uri="{91240B29-F687-4F45-9708-019B960494DF}">
              <a14:hiddenLine xmlns:a14="http://schemas.microsoft.com/office/drawing/2010/main" w="25400">
                <a:solidFill>
                  <a:srgbClr val="656565"/>
                </a:solidFill>
                <a:miter lim="800000"/>
                <a:headEnd/>
                <a:tailEnd/>
              </a14:hiddenLine>
            </a:ext>
          </a:extLst>
        </p:spPr>
        <p:txBody>
          <a:bodyPr lIns="0" tIns="0" rIns="0" bIns="0"/>
          <a:lstStyle/>
          <a:p>
            <a:endParaRPr lang="en-US" dirty="0">
              <a:latin typeface="News Gothic MT"/>
            </a:endParaRPr>
          </a:p>
        </p:txBody>
      </p:sp>
      <p:sp>
        <p:nvSpPr>
          <p:cNvPr id="52231" name="Rectangle 7"/>
          <p:cNvSpPr>
            <a:spLocks noGrp="1" noChangeArrowheads="1"/>
          </p:cNvSpPr>
          <p:nvPr>
            <p:ph type="title"/>
          </p:nvPr>
        </p:nvSpPr>
        <p:spPr bwMode="auto">
          <a:xfrm>
            <a:off x="2743200" y="63500"/>
            <a:ext cx="5943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52232" name="Rectangle 8"/>
          <p:cNvSpPr>
            <a:spLocks noGrp="1" noChangeArrowheads="1"/>
          </p:cNvSpPr>
          <p:nvPr>
            <p:ph type="body" idx="1"/>
          </p:nvPr>
        </p:nvSpPr>
        <p:spPr bwMode="auto">
          <a:xfrm>
            <a:off x="2743200" y="1854200"/>
            <a:ext cx="59436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ransition/>
  <p:txStyles>
    <p:titleStyle>
      <a:lvl1pPr algn="ctr" rtl="0" eaLnBrk="0" fontAlgn="base" hangingPunct="0">
        <a:spcBef>
          <a:spcPts val="100"/>
        </a:spcBef>
        <a:spcAft>
          <a:spcPct val="0"/>
        </a:spcAft>
        <a:defRPr sz="5600">
          <a:solidFill>
            <a:schemeClr val="tx1"/>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chemeClr val="tx1"/>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pPr>
            <a:fld id="{81EA9608-4EF1-463D-B7D1-B50DC92A061B}" type="datetimeFigureOut">
              <a:rPr lang="en-US" smtClean="0">
                <a:solidFill>
                  <a:prstClr val="black">
                    <a:tint val="75000"/>
                  </a:prstClr>
                </a:solidFill>
                <a:latin typeface="Calibri"/>
                <a:ea typeface="+mn-ea"/>
                <a:cs typeface="+mn-cs"/>
              </a:rPr>
              <a:pPr fontAlgn="auto">
                <a:lnSpc>
                  <a:spcPct val="100000"/>
                </a:lnSpc>
                <a:spcBef>
                  <a:spcPts val="0"/>
                </a:spcBef>
                <a:spcAft>
                  <a:spcPts val="0"/>
                </a:spcAft>
              </a:pPr>
              <a:t>5/14/2014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lnSpc>
                <a:spcPct val="100000"/>
              </a:lnSpc>
              <a:spcBef>
                <a:spcPts val="0"/>
              </a:spcBef>
              <a:spcAft>
                <a:spcPts val="0"/>
              </a:spcAft>
            </a:pPr>
            <a:fld id="{6F74ACD1-02EE-45D8-A843-CCD86E85096C}" type="slidenum">
              <a:rPr lang="en-US" smtClean="0">
                <a:solidFill>
                  <a:prstClr val="black">
                    <a:tint val="75000"/>
                  </a:prstClr>
                </a:solidFill>
                <a:latin typeface="Calibri"/>
                <a:ea typeface="+mn-ea"/>
                <a:cs typeface="+mn-cs"/>
              </a:rPr>
              <a:pPr fontAlgn="auto">
                <a:lnSpc>
                  <a:spcPct val="100000"/>
                </a:lnSpc>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86012500"/>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092200" y="711200"/>
            <a:ext cx="6959600" cy="49784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txStyles>
    <p:titleStyle>
      <a:lvl1pPr algn="ctr" rtl="0" eaLnBrk="0" fontAlgn="base" hangingPunct="0">
        <a:spcBef>
          <a:spcPts val="100"/>
        </a:spcBef>
        <a:spcAft>
          <a:spcPct val="0"/>
        </a:spcAft>
        <a:defRPr sz="6600" b="1">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6600" b="1">
          <a:solidFill>
            <a:srgbClr val="4D4D4D"/>
          </a:solidFill>
          <a:latin typeface="American Typewriter" charset="0"/>
          <a:ea typeface="ヒラギノ明朝 ProN W6" charset="0"/>
          <a:cs typeface="ヒラギノ明朝 ProN W6" charset="0"/>
          <a:sym typeface="American Typewriter" charset="0"/>
        </a:defRPr>
      </a:lvl2pPr>
      <a:lvl3pPr algn="ctr" rtl="0" eaLnBrk="0" fontAlgn="base" hangingPunct="0">
        <a:spcBef>
          <a:spcPts val="100"/>
        </a:spcBef>
        <a:spcAft>
          <a:spcPct val="0"/>
        </a:spcAft>
        <a:defRPr sz="6600" b="1">
          <a:solidFill>
            <a:srgbClr val="4D4D4D"/>
          </a:solidFill>
          <a:latin typeface="American Typewriter" charset="0"/>
          <a:ea typeface="ヒラギノ明朝 ProN W6" charset="0"/>
          <a:cs typeface="ヒラギノ明朝 ProN W6" charset="0"/>
          <a:sym typeface="American Typewriter" charset="0"/>
        </a:defRPr>
      </a:lvl3pPr>
      <a:lvl4pPr algn="ctr" rtl="0" eaLnBrk="0" fontAlgn="base" hangingPunct="0">
        <a:spcBef>
          <a:spcPts val="100"/>
        </a:spcBef>
        <a:spcAft>
          <a:spcPct val="0"/>
        </a:spcAft>
        <a:defRPr sz="6600" b="1">
          <a:solidFill>
            <a:srgbClr val="4D4D4D"/>
          </a:solidFill>
          <a:latin typeface="American Typewriter" charset="0"/>
          <a:ea typeface="ヒラギノ明朝 ProN W6" charset="0"/>
          <a:cs typeface="ヒラギノ明朝 ProN W6" charset="0"/>
          <a:sym typeface="American Typewriter" charset="0"/>
        </a:defRPr>
      </a:lvl4pPr>
      <a:lvl5pPr algn="ctr" rtl="0" eaLnBrk="0" fontAlgn="base" hangingPunct="0">
        <a:spcBef>
          <a:spcPts val="100"/>
        </a:spcBef>
        <a:spcAft>
          <a:spcPct val="0"/>
        </a:spcAft>
        <a:defRPr sz="6600" b="1">
          <a:solidFill>
            <a:srgbClr val="4D4D4D"/>
          </a:solidFill>
          <a:latin typeface="American Typewriter" charset="0"/>
          <a:ea typeface="ヒラギノ明朝 ProN W6" charset="0"/>
          <a:cs typeface="ヒラギノ明朝 ProN W6" charset="0"/>
          <a:sym typeface="American Typewriter" charset="0"/>
        </a:defRPr>
      </a:lvl5pPr>
      <a:lvl6pPr marL="457200" algn="ctr" rtl="0" fontAlgn="base">
        <a:spcBef>
          <a:spcPts val="100"/>
        </a:spcBef>
        <a:spcAft>
          <a:spcPct val="0"/>
        </a:spcAft>
        <a:defRPr sz="6600" b="1">
          <a:solidFill>
            <a:srgbClr val="4D4D4D"/>
          </a:solidFill>
          <a:latin typeface="American Typewriter" charset="0"/>
          <a:ea typeface="ヒラギノ明朝 ProN W6" charset="0"/>
          <a:cs typeface="ヒラギノ明朝 ProN W6" charset="0"/>
          <a:sym typeface="American Typewriter" charset="0"/>
        </a:defRPr>
      </a:lvl6pPr>
      <a:lvl7pPr marL="914400" algn="ctr" rtl="0" fontAlgn="base">
        <a:spcBef>
          <a:spcPts val="100"/>
        </a:spcBef>
        <a:spcAft>
          <a:spcPct val="0"/>
        </a:spcAft>
        <a:defRPr sz="6600" b="1">
          <a:solidFill>
            <a:srgbClr val="4D4D4D"/>
          </a:solidFill>
          <a:latin typeface="American Typewriter" charset="0"/>
          <a:ea typeface="ヒラギノ明朝 ProN W6" charset="0"/>
          <a:cs typeface="ヒラギノ明朝 ProN W6" charset="0"/>
          <a:sym typeface="American Typewriter" charset="0"/>
        </a:defRPr>
      </a:lvl7pPr>
      <a:lvl8pPr marL="1371600" algn="ctr" rtl="0" fontAlgn="base">
        <a:spcBef>
          <a:spcPts val="100"/>
        </a:spcBef>
        <a:spcAft>
          <a:spcPct val="0"/>
        </a:spcAft>
        <a:defRPr sz="6600" b="1">
          <a:solidFill>
            <a:srgbClr val="4D4D4D"/>
          </a:solidFill>
          <a:latin typeface="American Typewriter" charset="0"/>
          <a:ea typeface="ヒラギノ明朝 ProN W6" charset="0"/>
          <a:cs typeface="ヒラギノ明朝 ProN W6" charset="0"/>
          <a:sym typeface="American Typewriter" charset="0"/>
        </a:defRPr>
      </a:lvl8pPr>
      <a:lvl9pPr marL="1828800" algn="ctr" rtl="0" fontAlgn="base">
        <a:spcBef>
          <a:spcPts val="100"/>
        </a:spcBef>
        <a:spcAft>
          <a:spcPct val="0"/>
        </a:spcAft>
        <a:defRPr sz="6600" b="1">
          <a:solidFill>
            <a:srgbClr val="4D4D4D"/>
          </a:solidFill>
          <a:latin typeface="American Typewriter" charset="0"/>
          <a:ea typeface="ヒラギノ明朝 ProN W6" charset="0"/>
          <a:cs typeface="ヒラギノ明朝 ProN W6" charset="0"/>
          <a:sym typeface="American Typewriter" charset="0"/>
        </a:defRPr>
      </a:lvl9pPr>
    </p:titleStyle>
    <p:bodyStyle>
      <a:lvl1pPr marL="342900" indent="-342900" algn="ctr" rtl="0" eaLnBrk="0" fontAlgn="base" hangingPunct="0">
        <a:spcBef>
          <a:spcPts val="1200"/>
        </a:spcBef>
        <a:spcAft>
          <a:spcPct val="0"/>
        </a:spcAft>
        <a:defRPr sz="2400">
          <a:solidFill>
            <a:srgbClr val="4D4D4D"/>
          </a:solidFill>
          <a:latin typeface="+mn-lt"/>
          <a:ea typeface="+mn-ea"/>
          <a:cs typeface="+mn-cs"/>
          <a:sym typeface="American Typewriter" charset="0"/>
        </a:defRPr>
      </a:lvl1pPr>
      <a:lvl2pPr marL="742950" indent="-285750" algn="ctr" rtl="0" eaLnBrk="0" fontAlgn="base" hangingPunct="0">
        <a:spcBef>
          <a:spcPts val="1200"/>
        </a:spcBef>
        <a:spcAft>
          <a:spcPct val="0"/>
        </a:spcAft>
        <a:defRPr sz="2400">
          <a:solidFill>
            <a:srgbClr val="4D4D4D"/>
          </a:solidFill>
          <a:latin typeface="+mn-lt"/>
          <a:ea typeface="+mn-ea"/>
          <a:cs typeface="+mn-cs"/>
          <a:sym typeface="American Typewriter" charset="0"/>
        </a:defRPr>
      </a:lvl2pPr>
      <a:lvl3pPr marL="1143000" indent="-228600" algn="ctr" rtl="0" eaLnBrk="0" fontAlgn="base" hangingPunct="0">
        <a:spcBef>
          <a:spcPts val="1200"/>
        </a:spcBef>
        <a:spcAft>
          <a:spcPct val="0"/>
        </a:spcAft>
        <a:defRPr sz="2400">
          <a:solidFill>
            <a:srgbClr val="4D4D4D"/>
          </a:solidFill>
          <a:latin typeface="+mn-lt"/>
          <a:ea typeface="+mn-ea"/>
          <a:cs typeface="+mn-cs"/>
          <a:sym typeface="American Typewriter" charset="0"/>
        </a:defRPr>
      </a:lvl3pPr>
      <a:lvl4pPr marL="1600200" indent="-228600" algn="ctr" rtl="0" eaLnBrk="0" fontAlgn="base" hangingPunct="0">
        <a:spcBef>
          <a:spcPts val="1200"/>
        </a:spcBef>
        <a:spcAft>
          <a:spcPct val="0"/>
        </a:spcAft>
        <a:defRPr sz="2400">
          <a:solidFill>
            <a:srgbClr val="4D4D4D"/>
          </a:solidFill>
          <a:latin typeface="+mn-lt"/>
          <a:ea typeface="+mn-ea"/>
          <a:cs typeface="+mn-cs"/>
          <a:sym typeface="American Typewriter" charset="0"/>
        </a:defRPr>
      </a:lvl4pPr>
      <a:lvl5pPr marL="2057400" indent="-228600" algn="ctr" rtl="0" eaLnBrk="0" fontAlgn="base" hangingPunct="0">
        <a:spcBef>
          <a:spcPts val="1200"/>
        </a:spcBef>
        <a:spcAft>
          <a:spcPct val="0"/>
        </a:spcAft>
        <a:defRPr sz="2400">
          <a:solidFill>
            <a:srgbClr val="4D4D4D"/>
          </a:solidFill>
          <a:latin typeface="+mn-lt"/>
          <a:ea typeface="+mn-ea"/>
          <a:cs typeface="+mn-cs"/>
          <a:sym typeface="American Typewriter" charset="0"/>
        </a:defRPr>
      </a:lvl5pPr>
      <a:lvl6pPr marL="457200" algn="ctr" rtl="0" fontAlgn="base">
        <a:spcBef>
          <a:spcPts val="1200"/>
        </a:spcBef>
        <a:spcAft>
          <a:spcPct val="0"/>
        </a:spcAft>
        <a:defRPr sz="2400">
          <a:solidFill>
            <a:srgbClr val="4D4D4D"/>
          </a:solidFill>
          <a:latin typeface="+mn-lt"/>
          <a:ea typeface="+mn-ea"/>
          <a:cs typeface="+mn-cs"/>
          <a:sym typeface="American Typewriter" charset="0"/>
        </a:defRPr>
      </a:lvl6pPr>
      <a:lvl7pPr marL="914400" algn="ctr" rtl="0" fontAlgn="base">
        <a:spcBef>
          <a:spcPts val="1200"/>
        </a:spcBef>
        <a:spcAft>
          <a:spcPct val="0"/>
        </a:spcAft>
        <a:defRPr sz="2400">
          <a:solidFill>
            <a:srgbClr val="4D4D4D"/>
          </a:solidFill>
          <a:latin typeface="+mn-lt"/>
          <a:ea typeface="+mn-ea"/>
          <a:cs typeface="+mn-cs"/>
          <a:sym typeface="American Typewriter" charset="0"/>
        </a:defRPr>
      </a:lvl7pPr>
      <a:lvl8pPr marL="1371600" algn="ctr" rtl="0" fontAlgn="base">
        <a:spcBef>
          <a:spcPts val="1200"/>
        </a:spcBef>
        <a:spcAft>
          <a:spcPct val="0"/>
        </a:spcAft>
        <a:defRPr sz="2400">
          <a:solidFill>
            <a:srgbClr val="4D4D4D"/>
          </a:solidFill>
          <a:latin typeface="+mn-lt"/>
          <a:ea typeface="+mn-ea"/>
          <a:cs typeface="+mn-cs"/>
          <a:sym typeface="American Typewriter" charset="0"/>
        </a:defRPr>
      </a:lvl8pPr>
      <a:lvl9pPr marL="1828800" algn="ctr" rtl="0" fontAlgn="base">
        <a:spcBef>
          <a:spcPts val="1200"/>
        </a:spcBef>
        <a:spcAft>
          <a:spcPct val="0"/>
        </a:spcAft>
        <a:defRPr sz="2400">
          <a:solidFill>
            <a:srgbClr val="4D4D4D"/>
          </a:solidFill>
          <a:latin typeface="+mn-lt"/>
          <a:ea typeface="+mn-ea"/>
          <a:cs typeface="+mn-cs"/>
          <a:sym typeface="American Typewriter"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7170" name="Rectangle 2"/>
          <p:cNvSpPr>
            <a:spLocks noGrp="1" noChangeArrowheads="1"/>
          </p:cNvSpPr>
          <p:nvPr>
            <p:ph type="body" idx="1"/>
          </p:nvPr>
        </p:nvSpPr>
        <p:spPr bwMode="auto">
          <a:xfrm>
            <a:off x="457200" y="1854200"/>
            <a:ext cx="38862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457200" y="63500"/>
            <a:ext cx="8229600" cy="12700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
        <p:nvSpPr>
          <p:cNvPr id="8194" name="Rectangle 2"/>
          <p:cNvSpPr>
            <a:spLocks noGrp="1" noChangeArrowheads="1"/>
          </p:cNvSpPr>
          <p:nvPr>
            <p:ph type="body" idx="1"/>
          </p:nvPr>
        </p:nvSpPr>
        <p:spPr bwMode="auto">
          <a:xfrm>
            <a:off x="4800600" y="1854200"/>
            <a:ext cx="3886200" cy="4318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American Typewriter Condensed" charset="0"/>
              </a:rPr>
              <a:t>Click to edit Master text styles</a:t>
            </a:r>
          </a:p>
          <a:p>
            <a:pPr lvl="1"/>
            <a:r>
              <a:rPr lang="en-US">
                <a:sym typeface="American Typewriter Condensed" charset="0"/>
              </a:rPr>
              <a:t>Second level</a:t>
            </a:r>
          </a:p>
          <a:p>
            <a:pPr lvl="2"/>
            <a:r>
              <a:rPr lang="en-US">
                <a:sym typeface="American Typewriter Condensed" charset="0"/>
              </a:rPr>
              <a:t>Third level</a:t>
            </a:r>
          </a:p>
          <a:p>
            <a:pPr lvl="3"/>
            <a:r>
              <a:rPr lang="en-US">
                <a:sym typeface="American Typewriter Condensed" charset="0"/>
              </a:rPr>
              <a:t>Fourth level</a:t>
            </a:r>
          </a:p>
          <a:p>
            <a:pPr lvl="4"/>
            <a:r>
              <a:rPr lang="en-US">
                <a:sym typeface="American Typewriter Condensed" charset="0"/>
              </a:rPr>
              <a:t>Fifth level</a:t>
            </a: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080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1842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033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19716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28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886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43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004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457200" y="63500"/>
            <a:ext cx="8229600" cy="1270000"/>
          </a:xfrm>
          <a:prstGeom prst="rect">
            <a:avLst/>
          </a:prstGeom>
          <a:noFill/>
          <a:ln>
            <a:noFill/>
          </a:ln>
          <a:effectLst>
            <a:outerShdw blurRad="25400" dist="253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dirty="0">
                <a:sym typeface="American Typewriter" charset="0"/>
              </a:rPr>
              <a:t>Click to edit Master title style</a:t>
            </a:r>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p:txStyles>
    <p:title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p:titleStyle>
    <p:bodyStyle>
      <a:lvl1pPr marL="439738" indent="-439738" algn="l" rtl="0" eaLnBrk="0" fontAlgn="base" hangingPunct="0">
        <a:spcBef>
          <a:spcPts val="1200"/>
        </a:spcBef>
        <a:spcAft>
          <a:spcPct val="0"/>
        </a:spcAft>
        <a:buSzPct val="93000"/>
        <a:buChar char="•"/>
        <a:defRPr sz="2800">
          <a:solidFill>
            <a:srgbClr val="4D4D4D"/>
          </a:solidFill>
          <a:latin typeface="+mn-lt"/>
          <a:ea typeface="+mn-ea"/>
          <a:cs typeface="+mn-cs"/>
          <a:sym typeface="American Typewriter Condensed" charset="0"/>
        </a:defRPr>
      </a:lvl1pPr>
      <a:lvl2pPr marL="858838" indent="-376238" algn="l" rtl="0" eaLnBrk="0" fontAlgn="base" hangingPunct="0">
        <a:spcBef>
          <a:spcPts val="1200"/>
        </a:spcBef>
        <a:spcAft>
          <a:spcPct val="0"/>
        </a:spcAft>
        <a:buSzPct val="93000"/>
        <a:buChar char="•"/>
        <a:defRPr sz="2200">
          <a:solidFill>
            <a:srgbClr val="4D4D4D"/>
          </a:solidFill>
          <a:latin typeface="+mn-lt"/>
          <a:ea typeface="+mn-ea"/>
          <a:cs typeface="+mn-cs"/>
          <a:sym typeface="American Typewriter Condensed" charset="0"/>
        </a:defRPr>
      </a:lvl2pPr>
      <a:lvl3pPr marL="12350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3pPr>
      <a:lvl4pPr marL="16541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4pPr>
      <a:lvl5pPr marL="2022475" indent="-333375" algn="l" rtl="0" eaLnBrk="0" fontAlgn="base" hangingPunct="0">
        <a:spcBef>
          <a:spcPts val="1200"/>
        </a:spcBef>
        <a:spcAft>
          <a:spcPct val="0"/>
        </a:spcAft>
        <a:buSzPct val="93000"/>
        <a:buChar char="•"/>
        <a:defRPr sz="2000">
          <a:solidFill>
            <a:srgbClr val="4D4D4D"/>
          </a:solidFill>
          <a:latin typeface="+mn-lt"/>
          <a:ea typeface="+mn-ea"/>
          <a:cs typeface="+mn-cs"/>
          <a:sym typeface="American Typewriter Condensed" charset="0"/>
        </a:defRPr>
      </a:lvl5pPr>
      <a:lvl6pPr marL="24796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6pPr>
      <a:lvl7pPr marL="29368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7pPr>
      <a:lvl8pPr marL="33940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8pPr>
      <a:lvl9pPr marL="3851275" indent="-333375" algn="l" rtl="0" fontAlgn="base">
        <a:spcBef>
          <a:spcPts val="1200"/>
        </a:spcBef>
        <a:spcAft>
          <a:spcPct val="0"/>
        </a:spcAft>
        <a:buSzPct val="93000"/>
        <a:buChar char="•"/>
        <a:defRPr sz="2000">
          <a:solidFill>
            <a:srgbClr val="4D4D4D"/>
          </a:solidFill>
          <a:latin typeface="+mn-lt"/>
          <a:ea typeface="+mn-ea"/>
          <a:cs typeface="+mn-cs"/>
          <a:sym typeface="American Typewriter Condense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tosselintheclassroom.org/videos/how_economic_freedom_leads_to_prosperit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online-stopwatch.com/full-screen-stopwatc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vimeo.com/73401865"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v1U1Jzdghj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www.youtube.com/watch?v=wYnrUkKR1lo"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economicsoftheoffice.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hyperlink" Target="http://www.polleverywhere.com/free_text_polls/LTIzOTQyOTk5Mg"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564.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www.youtube.com/watch?v=zXu3VmmTbTQ"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tntmagazine.com/news/weird/video-viral-clip-shows-russians-trying-to-get-run-over-on-purpose-for-insurance-sca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k68VJnpqJb8"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3.jpe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polleverywhere.com/free_text_polls/mbaUPmTKwWX90iv"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hyperlink" Target="http://vimeo.com/7340186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380" r="4362"/>
          <a:stretch/>
        </p:blipFill>
        <p:spPr>
          <a:xfrm>
            <a:off x="0" y="1778000"/>
            <a:ext cx="9144000" cy="4773930"/>
          </a:xfrm>
          <a:prstGeom prst="rect">
            <a:avLst/>
          </a:prstGeom>
        </p:spPr>
      </p:pic>
      <p:sp>
        <p:nvSpPr>
          <p:cNvPr id="53249" name="Rectangle 1"/>
          <p:cNvSpPr>
            <a:spLocks noGrp="1" noChangeArrowheads="1"/>
          </p:cNvSpPr>
          <p:nvPr>
            <p:ph type="title"/>
          </p:nvPr>
        </p:nvSpPr>
        <p:spPr>
          <a:xfrm>
            <a:off x="76200" y="206375"/>
            <a:ext cx="8991600" cy="1470025"/>
          </a:xfrm>
        </p:spPr>
        <p:txBody>
          <a:bodyPr/>
          <a:lstStyle/>
          <a:p>
            <a:pPr eaLnBrk="1" hangingPunct="1">
              <a:lnSpc>
                <a:spcPct val="90000"/>
              </a:lnSpc>
              <a:tabLst>
                <a:tab pos="863600" algn="l"/>
              </a:tabLst>
              <a:defRPr/>
            </a:pPr>
            <a:r>
              <a:rPr lang="en-US" sz="4400" dirty="0" smtClean="0">
                <a:solidFill>
                  <a:srgbClr val="000000"/>
                </a:solidFill>
                <a:effectLst>
                  <a:outerShdw blurRad="38100" dist="38100" dir="2700000" sx="0" sy="0" algn="tl">
                    <a:srgbClr val="DDDDDD"/>
                  </a:outerShdw>
                </a:effectLst>
              </a:rPr>
              <a:t>Charting a Path to Prosperity:</a:t>
            </a:r>
            <a:br>
              <a:rPr lang="en-US" sz="4400" dirty="0" smtClean="0">
                <a:solidFill>
                  <a:srgbClr val="000000"/>
                </a:solidFill>
                <a:effectLst>
                  <a:outerShdw blurRad="38100" dist="38100" dir="2700000" sx="0" sy="0" algn="tl">
                    <a:srgbClr val="DDDDDD"/>
                  </a:outerShdw>
                </a:effectLst>
              </a:rPr>
            </a:br>
            <a:r>
              <a:rPr lang="en-US" sz="1000" dirty="0" smtClean="0">
                <a:solidFill>
                  <a:srgbClr val="000000"/>
                </a:solidFill>
                <a:effectLst>
                  <a:outerShdw blurRad="38100" dist="38100" dir="2700000" sx="0" sy="0" algn="tl">
                    <a:srgbClr val="DDDDDD"/>
                  </a:outerShdw>
                </a:effectLst>
              </a:rPr>
              <a:t/>
            </a:r>
            <a:br>
              <a:rPr lang="en-US" sz="1000" dirty="0" smtClean="0">
                <a:solidFill>
                  <a:srgbClr val="000000"/>
                </a:solidFill>
                <a:effectLst>
                  <a:outerShdw blurRad="38100" dist="38100" dir="2700000" sx="0" sy="0" algn="tl">
                    <a:srgbClr val="DDDDDD"/>
                  </a:outerShdw>
                </a:effectLst>
              </a:rPr>
            </a:br>
            <a:r>
              <a:rPr lang="en-US" sz="2400" dirty="0" smtClean="0">
                <a:solidFill>
                  <a:srgbClr val="000000"/>
                </a:solidFill>
                <a:effectLst>
                  <a:outerShdw blurRad="38100" dist="38100" dir="2700000" sx="0" sy="0" algn="tl">
                    <a:srgbClr val="DDDDDD"/>
                  </a:outerShdw>
                </a:effectLst>
              </a:rPr>
              <a:t>The Economic Freedom of the World Map in the Classroom</a:t>
            </a:r>
            <a:r>
              <a:rPr lang="en-US" sz="3600" dirty="0" smtClean="0">
                <a:solidFill>
                  <a:srgbClr val="000000"/>
                </a:solidFill>
                <a:effectLst>
                  <a:outerShdw blurRad="38100" dist="38100" dir="2700000" sx="0" sy="0" algn="tl">
                    <a:srgbClr val="DDDDDD"/>
                  </a:outerShdw>
                </a:effectLst>
              </a:rPr>
              <a:t/>
            </a:r>
            <a:br>
              <a:rPr lang="en-US" sz="3600" dirty="0" smtClean="0">
                <a:solidFill>
                  <a:srgbClr val="000000"/>
                </a:solidFill>
                <a:effectLst>
                  <a:outerShdw blurRad="38100" dist="38100" dir="2700000" sx="0" sy="0" algn="tl">
                    <a:srgbClr val="DDDDDD"/>
                  </a:outerShdw>
                </a:effectLst>
              </a:rPr>
            </a:br>
            <a:r>
              <a:rPr lang="en-US" sz="3600" dirty="0" smtClean="0">
                <a:solidFill>
                  <a:srgbClr val="000000"/>
                </a:solidFill>
                <a:effectLst>
                  <a:outerShdw blurRad="38100" dist="38100" dir="2700000" sx="0" sy="0" algn="tl">
                    <a:srgbClr val="DDDDDD"/>
                  </a:outerShdw>
                </a:effectLst>
              </a:rPr>
              <a:t/>
            </a:r>
            <a:br>
              <a:rPr lang="en-US" sz="3600" dirty="0" smtClean="0">
                <a:solidFill>
                  <a:srgbClr val="000000"/>
                </a:solidFill>
                <a:effectLst>
                  <a:outerShdw blurRad="38100" dist="38100" dir="2700000" sx="0" sy="0" algn="tl">
                    <a:srgbClr val="DDDDDD"/>
                  </a:outerShdw>
                </a:effectLst>
              </a:rPr>
            </a:br>
            <a:r>
              <a:rPr lang="en-US" sz="3600" dirty="0">
                <a:solidFill>
                  <a:srgbClr val="000000"/>
                </a:solidFill>
                <a:effectLst>
                  <a:outerShdw blurRad="38100" dist="38100" dir="2700000" sx="0" sy="0" algn="tl">
                    <a:srgbClr val="DDDDDD"/>
                  </a:outerShdw>
                </a:effectLst>
              </a:rPr>
              <a:t/>
            </a:r>
            <a:br>
              <a:rPr lang="en-US" sz="3600" dirty="0">
                <a:solidFill>
                  <a:srgbClr val="000000"/>
                </a:solidFill>
                <a:effectLst>
                  <a:outerShdw blurRad="38100" dist="38100" dir="2700000" sx="0" sy="0" algn="tl">
                    <a:srgbClr val="DDDDDD"/>
                  </a:outerShdw>
                </a:effectLst>
              </a:rPr>
            </a:br>
            <a:r>
              <a:rPr lang="en-US" sz="3600" dirty="0" smtClean="0">
                <a:solidFill>
                  <a:srgbClr val="000000"/>
                </a:solidFill>
                <a:effectLst>
                  <a:outerShdw blurRad="38100" dist="38100" dir="2700000" sx="0" sy="0" algn="tl">
                    <a:srgbClr val="DDDDDD"/>
                  </a:outerShdw>
                </a:effectLst>
              </a:rPr>
              <a:t/>
            </a:r>
            <a:br>
              <a:rPr lang="en-US" sz="3600" dirty="0" smtClean="0">
                <a:solidFill>
                  <a:srgbClr val="000000"/>
                </a:solidFill>
                <a:effectLst>
                  <a:outerShdw blurRad="38100" dist="38100" dir="2700000" sx="0" sy="0" algn="tl">
                    <a:srgbClr val="DDDDDD"/>
                  </a:outerShdw>
                </a:effectLst>
              </a:rPr>
            </a:br>
            <a:r>
              <a:rPr lang="en-US" sz="3600" dirty="0">
                <a:solidFill>
                  <a:srgbClr val="000000"/>
                </a:solidFill>
                <a:effectLst>
                  <a:outerShdw blurRad="38100" dist="38100" dir="2700000" sx="0" sy="0" algn="tl">
                    <a:srgbClr val="DDDDDD"/>
                  </a:outerShdw>
                </a:effectLst>
              </a:rPr>
              <a:t/>
            </a:r>
            <a:br>
              <a:rPr lang="en-US" sz="3600" dirty="0">
                <a:solidFill>
                  <a:srgbClr val="000000"/>
                </a:solidFill>
                <a:effectLst>
                  <a:outerShdw blurRad="38100" dist="38100" dir="2700000" sx="0" sy="0" algn="tl">
                    <a:srgbClr val="DDDDDD"/>
                  </a:outerShdw>
                </a:effectLst>
              </a:rPr>
            </a:br>
            <a:r>
              <a:rPr lang="en-US" sz="3600" dirty="0" smtClean="0">
                <a:solidFill>
                  <a:srgbClr val="000000"/>
                </a:solidFill>
                <a:effectLst>
                  <a:outerShdw blurRad="38100" dist="38100" dir="2700000" sx="0" sy="0" algn="tl">
                    <a:srgbClr val="DDDDDD"/>
                  </a:outerShdw>
                </a:effectLst>
              </a:rPr>
              <a:t/>
            </a:r>
            <a:br>
              <a:rPr lang="en-US" sz="3600" dirty="0" smtClean="0">
                <a:solidFill>
                  <a:srgbClr val="000000"/>
                </a:solidFill>
                <a:effectLst>
                  <a:outerShdw blurRad="38100" dist="38100" dir="2700000" sx="0" sy="0" algn="tl">
                    <a:srgbClr val="DDDDDD"/>
                  </a:outerShdw>
                </a:effectLst>
              </a:rPr>
            </a:br>
            <a:r>
              <a:rPr lang="en-US" sz="3600" dirty="0" smtClean="0">
                <a:solidFill>
                  <a:srgbClr val="000000"/>
                </a:solidFill>
                <a:effectLst>
                  <a:outerShdw blurRad="38100" dist="38100" dir="2700000" sx="0" sy="0" algn="tl">
                    <a:srgbClr val="DDDDDD"/>
                  </a:outerShdw>
                </a:effectLst>
              </a:rPr>
              <a:t/>
            </a:r>
            <a:br>
              <a:rPr lang="en-US" sz="3600" dirty="0" smtClean="0">
                <a:solidFill>
                  <a:srgbClr val="000000"/>
                </a:solidFill>
                <a:effectLst>
                  <a:outerShdw blurRad="38100" dist="38100" dir="2700000" sx="0" sy="0" algn="tl">
                    <a:srgbClr val="DDDDDD"/>
                  </a:outerShdw>
                </a:effectLst>
              </a:rPr>
            </a:br>
            <a:r>
              <a:rPr lang="en-US" sz="3600" dirty="0">
                <a:solidFill>
                  <a:srgbClr val="000000"/>
                </a:solidFill>
                <a:effectLst>
                  <a:outerShdw blurRad="38100" dist="38100" dir="2700000" sx="0" sy="0" algn="tl">
                    <a:srgbClr val="DDDDDD"/>
                  </a:outerShdw>
                </a:effectLst>
              </a:rPr>
              <a:t/>
            </a:r>
            <a:br>
              <a:rPr lang="en-US" sz="3600" dirty="0">
                <a:solidFill>
                  <a:srgbClr val="000000"/>
                </a:solidFill>
                <a:effectLst>
                  <a:outerShdw blurRad="38100" dist="38100" dir="2700000" sx="0" sy="0" algn="tl">
                    <a:srgbClr val="DDDDDD"/>
                  </a:outerShdw>
                </a:effectLst>
              </a:rPr>
            </a:br>
            <a:r>
              <a:rPr lang="en-US" sz="3600" dirty="0" smtClean="0">
                <a:solidFill>
                  <a:srgbClr val="000000"/>
                </a:solidFill>
                <a:effectLst>
                  <a:outerShdw blurRad="38100" dist="38100" dir="2700000" sx="0" sy="0" algn="tl">
                    <a:srgbClr val="DDDDDD"/>
                  </a:outerShdw>
                </a:effectLst>
              </a:rPr>
              <a:t/>
            </a:r>
            <a:br>
              <a:rPr lang="en-US" sz="3600" dirty="0" smtClean="0">
                <a:solidFill>
                  <a:srgbClr val="000000"/>
                </a:solidFill>
                <a:effectLst>
                  <a:outerShdw blurRad="38100" dist="38100" dir="2700000" sx="0" sy="0" algn="tl">
                    <a:srgbClr val="DDDDDD"/>
                  </a:outerShdw>
                </a:effectLst>
              </a:rPr>
            </a:br>
            <a:r>
              <a:rPr lang="en-US" sz="3600" dirty="0" smtClean="0">
                <a:solidFill>
                  <a:srgbClr val="000000"/>
                </a:solidFill>
                <a:effectLst>
                  <a:outerShdw blurRad="38100" dist="38100" dir="2700000" sx="0" sy="0" algn="tl">
                    <a:srgbClr val="DDDDDD"/>
                  </a:outerShdw>
                </a:effectLst>
              </a:rPr>
              <a:t/>
            </a:r>
            <a:br>
              <a:rPr lang="en-US" sz="3600" dirty="0" smtClean="0">
                <a:solidFill>
                  <a:srgbClr val="000000"/>
                </a:solidFill>
                <a:effectLst>
                  <a:outerShdw blurRad="38100" dist="38100" dir="2700000" sx="0" sy="0" algn="tl">
                    <a:srgbClr val="DDDDDD"/>
                  </a:outerShdw>
                </a:effectLst>
              </a:rPr>
            </a:br>
            <a:r>
              <a:rPr lang="en-US" sz="1000" dirty="0">
                <a:solidFill>
                  <a:srgbClr val="000000"/>
                </a:solidFill>
                <a:effectLst>
                  <a:outerShdw blurRad="38100" dist="38100" dir="2700000" sx="0" sy="0" algn="tl">
                    <a:srgbClr val="DDDDDD"/>
                  </a:outerShdw>
                </a:effectLst>
              </a:rPr>
              <a:t/>
            </a:r>
            <a:br>
              <a:rPr lang="en-US" sz="1000" dirty="0">
                <a:solidFill>
                  <a:srgbClr val="000000"/>
                </a:solidFill>
                <a:effectLst>
                  <a:outerShdw blurRad="38100" dist="38100" dir="2700000" sx="0" sy="0" algn="tl">
                    <a:srgbClr val="DDDDDD"/>
                  </a:outerShdw>
                </a:effectLst>
              </a:rPr>
            </a:br>
            <a:r>
              <a:rPr lang="en-US" sz="1000" dirty="0" smtClean="0">
                <a:solidFill>
                  <a:srgbClr val="000000"/>
                </a:solidFill>
                <a:effectLst>
                  <a:outerShdw blurRad="38100" dist="38100" dir="2700000" sx="0" sy="0" algn="tl">
                    <a:srgbClr val="DDDDDD"/>
                  </a:outerShdw>
                </a:effectLst>
              </a:rPr>
              <a:t/>
            </a:r>
            <a:br>
              <a:rPr lang="en-US" sz="1000" dirty="0" smtClean="0">
                <a:solidFill>
                  <a:srgbClr val="000000"/>
                </a:solidFill>
                <a:effectLst>
                  <a:outerShdw blurRad="38100" dist="38100" dir="2700000" sx="0" sy="0" algn="tl">
                    <a:srgbClr val="DDDDDD"/>
                  </a:outerShdw>
                </a:effectLst>
              </a:rPr>
            </a:br>
            <a:r>
              <a:rPr lang="en-US" sz="1000" dirty="0">
                <a:solidFill>
                  <a:srgbClr val="000000"/>
                </a:solidFill>
                <a:effectLst>
                  <a:outerShdw blurRad="38100" dist="38100" dir="2700000" sx="0" sy="0" algn="tl">
                    <a:srgbClr val="DDDDDD"/>
                  </a:outerShdw>
                </a:effectLst>
              </a:rPr>
              <a:t/>
            </a:r>
            <a:br>
              <a:rPr lang="en-US" sz="1000" dirty="0">
                <a:solidFill>
                  <a:srgbClr val="000000"/>
                </a:solidFill>
                <a:effectLst>
                  <a:outerShdw blurRad="38100" dist="38100" dir="2700000" sx="0" sy="0" algn="tl">
                    <a:srgbClr val="DDDDDD"/>
                  </a:outerShdw>
                </a:effectLst>
              </a:rPr>
            </a:br>
            <a:endParaRPr lang="en-US" sz="2400" dirty="0" smtClean="0">
              <a:solidFill>
                <a:srgbClr val="000000"/>
              </a:solidFill>
              <a:effectLst>
                <a:outerShdw blurRad="38100" dist="38100" dir="2700000" sx="0" sy="0" algn="tl">
                  <a:srgbClr val="DDDDDD"/>
                </a:outerShdw>
              </a:effectLst>
            </a:endParaRPr>
          </a:p>
        </p:txBody>
      </p:sp>
      <p:sp>
        <p:nvSpPr>
          <p:cNvPr id="3" name="TextBox 2"/>
          <p:cNvSpPr txBox="1"/>
          <p:nvPr/>
        </p:nvSpPr>
        <p:spPr>
          <a:xfrm>
            <a:off x="2819400" y="5943600"/>
            <a:ext cx="4876800" cy="798680"/>
          </a:xfrm>
          <a:prstGeom prst="rect">
            <a:avLst/>
          </a:prstGeom>
          <a:noFill/>
        </p:spPr>
        <p:txBody>
          <a:bodyPr wrap="square" rtlCol="0">
            <a:spAutoFit/>
          </a:bodyPr>
          <a:lstStyle/>
          <a:p>
            <a:pPr algn="ctr">
              <a:lnSpc>
                <a:spcPct val="130000"/>
              </a:lnSpc>
            </a:pPr>
            <a:r>
              <a:rPr lang="en-US" sz="1800" dirty="0">
                <a:solidFill>
                  <a:srgbClr val="000000"/>
                </a:solidFill>
                <a:effectLst>
                  <a:outerShdw blurRad="38100" dist="38100" dir="2700000" algn="tl">
                    <a:srgbClr val="DDDDDD"/>
                  </a:outerShdw>
                </a:effectLst>
                <a:latin typeface="News Gothic MT"/>
              </a:rPr>
              <a:t>The Fraser Institute, November 1, 2013</a:t>
            </a:r>
            <a:br>
              <a:rPr lang="en-US" sz="1800" dirty="0">
                <a:solidFill>
                  <a:srgbClr val="000000"/>
                </a:solidFill>
                <a:effectLst>
                  <a:outerShdw blurRad="38100" dist="38100" dir="2700000" algn="tl">
                    <a:srgbClr val="DDDDDD"/>
                  </a:outerShdw>
                </a:effectLst>
                <a:latin typeface="News Gothic MT"/>
              </a:rPr>
            </a:br>
            <a:r>
              <a:rPr lang="en-US" sz="1800" dirty="0">
                <a:solidFill>
                  <a:srgbClr val="000000"/>
                </a:solidFill>
                <a:effectLst>
                  <a:outerShdw blurRad="38100" dist="38100" dir="2700000" algn="tl">
                    <a:srgbClr val="DDDDDD"/>
                  </a:outerShdw>
                </a:effectLst>
                <a:latin typeface="News Gothic MT"/>
              </a:rPr>
              <a:t>Charity-Joy Acchiardo &amp; G. Dirk </a:t>
            </a:r>
            <a:r>
              <a:rPr lang="en-US" sz="1800" dirty="0" err="1">
                <a:solidFill>
                  <a:srgbClr val="000000"/>
                </a:solidFill>
                <a:effectLst>
                  <a:outerShdw blurRad="38100" dist="38100" dir="2700000" algn="tl">
                    <a:srgbClr val="DDDDDD"/>
                  </a:outerShdw>
                </a:effectLst>
                <a:latin typeface="News Gothic MT"/>
              </a:rPr>
              <a:t>Mateer</a:t>
            </a:r>
            <a:endParaRPr lang="en-US" sz="1800" dirty="0">
              <a:solidFill>
                <a:srgbClr val="000000"/>
              </a:solidFill>
              <a:latin typeface="News Gothic MT"/>
            </a:endParaRPr>
          </a:p>
        </p:txBody>
      </p:sp>
      <p:sp>
        <p:nvSpPr>
          <p:cNvPr id="4" name="Rectangle 3"/>
          <p:cNvSpPr/>
          <p:nvPr/>
        </p:nvSpPr>
        <p:spPr bwMode="auto">
          <a:xfrm>
            <a:off x="0" y="3657600"/>
            <a:ext cx="762000" cy="28194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67000"/>
              </a:lnSpc>
              <a:spcBef>
                <a:spcPct val="0"/>
              </a:spcBef>
              <a:spcAft>
                <a:spcPct val="0"/>
              </a:spcAft>
              <a:buClrTx/>
              <a:buSzTx/>
              <a:buFontTx/>
              <a:buNone/>
              <a:tabLst>
                <a:tab pos="317500" algn="l"/>
              </a:tabLst>
            </a:pPr>
            <a:endParaRPr kumimoji="0" lang="en-US" sz="2400" b="0" i="0" u="none" strike="noStrike" cap="none" normalizeH="0" baseline="0" dirty="0">
              <a:ln>
                <a:noFill/>
              </a:ln>
              <a:solidFill>
                <a:srgbClr val="3F3F3F"/>
              </a:solidFill>
              <a:effectLst/>
              <a:latin typeface="News Gothic MT"/>
              <a:ea typeface="ヒラギノ角ゴ ProN W3" charset="0"/>
              <a:cs typeface="ヒラギノ角ゴ ProN W3" charset="0"/>
              <a:sym typeface="Chalkboard"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p:cNvSpPr>
          <p:nvPr/>
        </p:nvSpPr>
        <p:spPr bwMode="auto">
          <a:xfrm>
            <a:off x="381000" y="0"/>
            <a:ext cx="8394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1275" bIns="0" anchor="ctr"/>
          <a:lstStyle/>
          <a:p>
            <a:pPr marL="41275" algn="ctr">
              <a:lnSpc>
                <a:spcPct val="87000"/>
              </a:lnSpc>
              <a:tabLst>
                <a:tab pos="317500" algn="l"/>
              </a:tabLst>
              <a:defRPr/>
            </a:pPr>
            <a:r>
              <a:rPr lang="en-US" sz="3600" dirty="0">
                <a:solidFill>
                  <a:srgbClr val="000000"/>
                </a:solidFill>
                <a:effectLst>
                  <a:outerShdw blurRad="38100" dist="38100" dir="2700000" sx="0" sy="0" algn="tl">
                    <a:srgbClr val="DDDDDD"/>
                  </a:outerShdw>
                </a:effectLst>
                <a:latin typeface="News Gothic MT"/>
                <a:ea typeface="ＭＳ Ｐゴシック" charset="0"/>
                <a:cs typeface="News Gothic MT"/>
                <a:sym typeface="Arial Bold" charset="0"/>
              </a:rPr>
              <a:t>Lesson 2</a:t>
            </a:r>
          </a:p>
        </p:txBody>
      </p:sp>
      <p:sp>
        <p:nvSpPr>
          <p:cNvPr id="63491" name="Rectangle 3"/>
          <p:cNvSpPr>
            <a:spLocks noGrp="1" noChangeArrowheads="1"/>
          </p:cNvSpPr>
          <p:nvPr>
            <p:ph type="body" idx="1"/>
          </p:nvPr>
        </p:nvSpPr>
        <p:spPr>
          <a:xfrm>
            <a:off x="381000" y="762000"/>
            <a:ext cx="8382000" cy="1066800"/>
          </a:xfrm>
        </p:spPr>
        <p:txBody>
          <a:bodyPr/>
          <a:lstStyle/>
          <a:p>
            <a:pPr marL="382588" eaLnBrk="1" hangingPunct="1">
              <a:tabLst>
                <a:tab pos="863600" algn="l"/>
              </a:tabLst>
              <a:defRPr/>
            </a:pPr>
            <a:r>
              <a:rPr lang="en-US" sz="4400" dirty="0" smtClean="0">
                <a:solidFill>
                  <a:srgbClr val="000000"/>
                </a:solidFill>
                <a:latin typeface="News Gothic MT"/>
                <a:cs typeface="News Gothic MT"/>
                <a:sym typeface="Arial" charset="0"/>
              </a:rPr>
              <a:t>Map Reading Relay Race</a:t>
            </a:r>
            <a:endParaRPr lang="en-US" sz="4400" dirty="0" smtClean="0">
              <a:solidFill>
                <a:srgbClr val="000000"/>
              </a:solidFill>
              <a:latin typeface="News Gothic MT"/>
              <a:ea typeface="ヒラギノ角ゴ ProN W3" charset="0"/>
              <a:cs typeface="ヒラギノ角ゴ ProN W3" charset="0"/>
              <a:sym typeface="Arial" charset="0"/>
            </a:endParaRPr>
          </a:p>
        </p:txBody>
      </p:sp>
      <p:pic>
        <p:nvPicPr>
          <p:cNvPr id="3" name="Picture 2"/>
          <p:cNvPicPr>
            <a:picLocks noChangeAspect="1"/>
          </p:cNvPicPr>
          <p:nvPr/>
        </p:nvPicPr>
        <p:blipFill>
          <a:blip r:embed="rId3"/>
          <a:stretch>
            <a:fillRect/>
          </a:stretch>
        </p:blipFill>
        <p:spPr>
          <a:xfrm>
            <a:off x="1473200" y="1828800"/>
            <a:ext cx="6197600" cy="4648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63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rotWithShape="1">
          <a:blip r:embed="rId4">
            <a:alphaModFix amt="20000"/>
          </a:blip>
          <a:srcRect l="9744" r="6154"/>
          <a:stretch/>
        </p:blipFill>
        <p:spPr>
          <a:xfrm>
            <a:off x="-1" y="1752600"/>
            <a:ext cx="9144001" cy="4953000"/>
          </a:xfrm>
          <a:prstGeom prst="rect">
            <a:avLst/>
          </a:prstGeom>
        </p:spPr>
      </p:pic>
      <p:sp>
        <p:nvSpPr>
          <p:cNvPr id="64515" name="Rectangle 3"/>
          <p:cNvSpPr>
            <a:spLocks noGrp="1" noChangeArrowheads="1"/>
          </p:cNvSpPr>
          <p:nvPr>
            <p:ph type="body" idx="1"/>
          </p:nvPr>
        </p:nvSpPr>
        <p:spPr>
          <a:xfrm>
            <a:off x="152400" y="304800"/>
            <a:ext cx="8839200" cy="1143000"/>
          </a:xfrm>
        </p:spPr>
        <p:txBody>
          <a:bodyPr/>
          <a:lstStyle/>
          <a:p>
            <a:pPr marL="271463" indent="0" eaLnBrk="1" hangingPunct="1">
              <a:spcBef>
                <a:spcPts val="550"/>
              </a:spcBef>
              <a:tabLst>
                <a:tab pos="863600" algn="l"/>
              </a:tabLst>
              <a:defRPr/>
            </a:pPr>
            <a:r>
              <a:rPr lang="en-US" sz="3600" dirty="0" smtClean="0">
                <a:solidFill>
                  <a:srgbClr val="000000"/>
                </a:solidFill>
                <a:latin typeface="News Gothic MT"/>
                <a:cs typeface="News Gothic MT"/>
                <a:sym typeface="Arial" charset="0"/>
              </a:rPr>
              <a:t>The EFW index measures the degree of </a:t>
            </a:r>
          </a:p>
          <a:p>
            <a:pPr marL="271463" indent="0" eaLnBrk="1" hangingPunct="1">
              <a:spcBef>
                <a:spcPts val="550"/>
              </a:spcBef>
              <a:tabLst>
                <a:tab pos="863600" algn="l"/>
              </a:tabLst>
              <a:defRPr/>
            </a:pPr>
            <a:r>
              <a:rPr lang="en-US" sz="3600" dirty="0" smtClean="0">
                <a:solidFill>
                  <a:srgbClr val="000000"/>
                </a:solidFill>
                <a:latin typeface="News Gothic MT"/>
                <a:cs typeface="News Gothic MT"/>
                <a:sym typeface="Arial" charset="0"/>
              </a:rPr>
              <a:t>economic freedom in five major areas:</a:t>
            </a:r>
            <a:endParaRPr lang="en-US" sz="3600" dirty="0" smtClean="0">
              <a:solidFill>
                <a:srgbClr val="000000"/>
              </a:solidFill>
              <a:latin typeface="News Gothic MT"/>
              <a:ea typeface="ヒラギノ角ゴ ProN W3" charset="0"/>
              <a:cs typeface="News Gothic MT"/>
              <a:sym typeface="Arial" charset="0"/>
            </a:endParaRPr>
          </a:p>
        </p:txBody>
      </p:sp>
      <p:sp>
        <p:nvSpPr>
          <p:cNvPr id="64516" name="Rectangle 4"/>
          <p:cNvSpPr>
            <a:spLocks/>
          </p:cNvSpPr>
          <p:nvPr/>
        </p:nvSpPr>
        <p:spPr bwMode="auto">
          <a:xfrm>
            <a:off x="0" y="1879600"/>
            <a:ext cx="91440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0" lvl="2" algn="ctr">
              <a:lnSpc>
                <a:spcPct val="200000"/>
              </a:lnSpc>
              <a:spcBef>
                <a:spcPts val="0"/>
              </a:spcBef>
              <a:buClr>
                <a:srgbClr val="FF0000"/>
              </a:buClr>
              <a:tabLst>
                <a:tab pos="317500" algn="l"/>
                <a:tab pos="317500" algn="l"/>
                <a:tab pos="317500" algn="l"/>
                <a:tab pos="317500" algn="l"/>
                <a:tab pos="317500" algn="l"/>
              </a:tabLst>
              <a:defRPr/>
            </a:pPr>
            <a:r>
              <a:rPr lang="en-US" sz="2800" dirty="0" smtClean="0">
                <a:solidFill>
                  <a:srgbClr val="000000"/>
                </a:solidFill>
                <a:latin typeface="News Gothic MT"/>
                <a:ea typeface="ＭＳ Ｐゴシック" charset="0"/>
                <a:cs typeface="News Gothic MT"/>
                <a:sym typeface="Arial" charset="0"/>
              </a:rPr>
              <a:t>Size </a:t>
            </a:r>
            <a:r>
              <a:rPr lang="en-US" sz="2800" dirty="0">
                <a:solidFill>
                  <a:srgbClr val="000000"/>
                </a:solidFill>
                <a:latin typeface="News Gothic MT"/>
                <a:ea typeface="ＭＳ Ｐゴシック" charset="0"/>
                <a:cs typeface="News Gothic MT"/>
                <a:sym typeface="Arial" charset="0"/>
              </a:rPr>
              <a:t>of </a:t>
            </a:r>
            <a:r>
              <a:rPr lang="en-US" sz="2800" dirty="0" smtClean="0">
                <a:solidFill>
                  <a:srgbClr val="000000"/>
                </a:solidFill>
                <a:latin typeface="News Gothic MT"/>
                <a:ea typeface="ＭＳ Ｐゴシック" charset="0"/>
                <a:cs typeface="News Gothic MT"/>
                <a:sym typeface="Arial" charset="0"/>
              </a:rPr>
              <a:t>Government (</a:t>
            </a:r>
            <a:r>
              <a:rPr lang="en-US" sz="2800" dirty="0">
                <a:solidFill>
                  <a:srgbClr val="000000"/>
                </a:solidFill>
                <a:latin typeface="News Gothic MT"/>
                <a:ea typeface="ＭＳ Ｐゴシック" charset="0"/>
                <a:cs typeface="News Gothic MT"/>
                <a:sym typeface="Arial" charset="0"/>
              </a:rPr>
              <a:t>expenditures, taxes, </a:t>
            </a:r>
            <a:r>
              <a:rPr lang="en-US" sz="2800" dirty="0" smtClean="0">
                <a:solidFill>
                  <a:srgbClr val="000000"/>
                </a:solidFill>
                <a:latin typeface="News Gothic MT"/>
                <a:ea typeface="ＭＳ Ｐゴシック" charset="0"/>
                <a:cs typeface="News Gothic MT"/>
                <a:sym typeface="Arial" charset="0"/>
              </a:rPr>
              <a:t>enterprises</a:t>
            </a:r>
            <a:r>
              <a:rPr lang="en-US" sz="2800" dirty="0">
                <a:solidFill>
                  <a:srgbClr val="000000"/>
                </a:solidFill>
                <a:latin typeface="News Gothic MT"/>
                <a:ea typeface="ＭＳ Ｐゴシック" charset="0"/>
                <a:cs typeface="News Gothic MT"/>
                <a:sym typeface="Arial" charset="0"/>
              </a:rPr>
              <a:t>)</a:t>
            </a:r>
          </a:p>
          <a:p>
            <a:pPr marL="0" lvl="2" algn="ctr">
              <a:lnSpc>
                <a:spcPct val="200000"/>
              </a:lnSpc>
              <a:spcBef>
                <a:spcPts val="0"/>
              </a:spcBef>
              <a:buClr>
                <a:srgbClr val="FF0000"/>
              </a:buClr>
              <a:tabLst>
                <a:tab pos="317500" algn="l"/>
                <a:tab pos="317500" algn="l"/>
                <a:tab pos="317500" algn="l"/>
                <a:tab pos="317500" algn="l"/>
                <a:tab pos="317500" algn="l"/>
              </a:tabLst>
              <a:defRPr/>
            </a:pPr>
            <a:r>
              <a:rPr lang="en-US" sz="2800" dirty="0" smtClean="0">
                <a:solidFill>
                  <a:srgbClr val="000000"/>
                </a:solidFill>
                <a:latin typeface="News Gothic MT"/>
                <a:ea typeface="ＭＳ Ｐゴシック" charset="0"/>
                <a:cs typeface="News Gothic MT"/>
                <a:sym typeface="Arial" charset="0"/>
              </a:rPr>
              <a:t>Protection </a:t>
            </a:r>
            <a:r>
              <a:rPr lang="en-US" sz="2800" dirty="0">
                <a:solidFill>
                  <a:srgbClr val="000000"/>
                </a:solidFill>
                <a:latin typeface="News Gothic MT"/>
                <a:ea typeface="ＭＳ Ｐゴシック" charset="0"/>
                <a:cs typeface="News Gothic MT"/>
                <a:sym typeface="Arial" charset="0"/>
              </a:rPr>
              <a:t>of property rights</a:t>
            </a:r>
          </a:p>
          <a:p>
            <a:pPr marL="0" lvl="2" algn="ctr">
              <a:lnSpc>
                <a:spcPct val="200000"/>
              </a:lnSpc>
              <a:spcBef>
                <a:spcPts val="0"/>
              </a:spcBef>
              <a:buClr>
                <a:srgbClr val="FF0000"/>
              </a:buClr>
              <a:tabLst>
                <a:tab pos="317500" algn="l"/>
                <a:tab pos="317500" algn="l"/>
                <a:tab pos="317500" algn="l"/>
                <a:tab pos="317500" algn="l"/>
                <a:tab pos="317500" algn="l"/>
              </a:tabLst>
              <a:defRPr/>
            </a:pPr>
            <a:r>
              <a:rPr lang="en-US" sz="2800" dirty="0">
                <a:solidFill>
                  <a:srgbClr val="000000"/>
                </a:solidFill>
                <a:latin typeface="News Gothic MT"/>
                <a:ea typeface="ＭＳ Ｐゴシック" charset="0"/>
                <a:cs typeface="News Gothic MT"/>
                <a:sym typeface="Arial" charset="0"/>
              </a:rPr>
              <a:t>Access to sound money</a:t>
            </a:r>
          </a:p>
          <a:p>
            <a:pPr marL="0" lvl="2" algn="ctr">
              <a:lnSpc>
                <a:spcPct val="200000"/>
              </a:lnSpc>
              <a:spcBef>
                <a:spcPts val="0"/>
              </a:spcBef>
              <a:buClr>
                <a:srgbClr val="FF0000"/>
              </a:buClr>
              <a:tabLst>
                <a:tab pos="317500" algn="l"/>
                <a:tab pos="317500" algn="l"/>
                <a:tab pos="317500" algn="l"/>
                <a:tab pos="317500" algn="l"/>
                <a:tab pos="317500" algn="l"/>
              </a:tabLst>
              <a:defRPr/>
            </a:pPr>
            <a:r>
              <a:rPr lang="en-US" sz="2800" dirty="0">
                <a:solidFill>
                  <a:srgbClr val="000000"/>
                </a:solidFill>
                <a:latin typeface="News Gothic MT"/>
                <a:ea typeface="ＭＳ Ｐゴシック" charset="0"/>
                <a:cs typeface="News Gothic MT"/>
                <a:sym typeface="Arial" charset="0"/>
              </a:rPr>
              <a:t>Freedom to trade internationally</a:t>
            </a:r>
          </a:p>
          <a:p>
            <a:pPr marL="0" lvl="2" algn="ctr">
              <a:lnSpc>
                <a:spcPct val="200000"/>
              </a:lnSpc>
              <a:spcBef>
                <a:spcPts val="0"/>
              </a:spcBef>
              <a:buClr>
                <a:srgbClr val="FF0000"/>
              </a:buClr>
              <a:tabLst>
                <a:tab pos="317500" algn="l"/>
                <a:tab pos="317500" algn="l"/>
                <a:tab pos="317500" algn="l"/>
                <a:tab pos="317500" algn="l"/>
                <a:tab pos="317500" algn="l"/>
              </a:tabLst>
              <a:defRPr/>
            </a:pPr>
            <a:r>
              <a:rPr lang="en-US" sz="2800" dirty="0">
                <a:solidFill>
                  <a:srgbClr val="000000"/>
                </a:solidFill>
                <a:latin typeface="News Gothic MT"/>
                <a:ea typeface="ＭＳ Ｐゴシック" charset="0"/>
                <a:cs typeface="News Gothic MT"/>
                <a:sym typeface="Arial" charset="0"/>
              </a:rPr>
              <a:t>Regulation of credit, </a:t>
            </a:r>
            <a:r>
              <a:rPr lang="en-US" sz="2800" dirty="0" err="1">
                <a:solidFill>
                  <a:srgbClr val="000000"/>
                </a:solidFill>
                <a:latin typeface="News Gothic MT"/>
                <a:ea typeface="ＭＳ Ｐゴシック" charset="0"/>
                <a:cs typeface="News Gothic MT"/>
                <a:sym typeface="Arial" charset="0"/>
              </a:rPr>
              <a:t>labour</a:t>
            </a:r>
            <a:r>
              <a:rPr lang="en-US" sz="2800" dirty="0">
                <a:solidFill>
                  <a:srgbClr val="000000"/>
                </a:solidFill>
                <a:latin typeface="News Gothic MT"/>
                <a:ea typeface="ＭＳ Ｐゴシック" charset="0"/>
                <a:cs typeface="News Gothic MT"/>
                <a:sym typeface="Arial" charset="0"/>
              </a:rPr>
              <a:t>, &amp; business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5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23000"/>
          </a:blip>
          <a:stretch>
            <a:fillRect/>
          </a:stretch>
        </p:blipFill>
        <p:spPr>
          <a:xfrm>
            <a:off x="0" y="0"/>
            <a:ext cx="9144000" cy="6858000"/>
          </a:xfrm>
          <a:prstGeom prst="rect">
            <a:avLst/>
          </a:prstGeom>
        </p:spPr>
      </p:pic>
      <p:sp>
        <p:nvSpPr>
          <p:cNvPr id="65539" name="Rectangle 3"/>
          <p:cNvSpPr>
            <a:spLocks noGrp="1" noChangeArrowheads="1"/>
          </p:cNvSpPr>
          <p:nvPr>
            <p:ph type="body" idx="1"/>
          </p:nvPr>
        </p:nvSpPr>
        <p:spPr>
          <a:xfrm>
            <a:off x="152400" y="1219200"/>
            <a:ext cx="8839200" cy="4114800"/>
          </a:xfrm>
        </p:spPr>
        <p:txBody>
          <a:bodyPr/>
          <a:lstStyle/>
          <a:p>
            <a:pPr marL="39688" indent="0" eaLnBrk="1" hangingPunct="1">
              <a:buClr>
                <a:srgbClr val="FF0000"/>
              </a:buClr>
              <a:buSzPct val="100000"/>
              <a:tabLst>
                <a:tab pos="863600" algn="l"/>
                <a:tab pos="863600" algn="l"/>
                <a:tab pos="863600" algn="l"/>
              </a:tabLst>
              <a:defRPr/>
            </a:pPr>
            <a:r>
              <a:rPr lang="en-US" sz="2400" dirty="0" smtClean="0">
                <a:solidFill>
                  <a:srgbClr val="000000"/>
                </a:solidFill>
                <a:latin typeface="News Gothic MT"/>
                <a:cs typeface="News Gothic MT"/>
                <a:sym typeface="Arial" charset="0"/>
              </a:rPr>
              <a:t>Choose a captain &amp; recorder</a:t>
            </a:r>
            <a:endParaRPr lang="en-US" sz="2400" dirty="0" smtClean="0">
              <a:solidFill>
                <a:srgbClr val="000000"/>
              </a:solidFill>
              <a:latin typeface="News Gothic MT"/>
              <a:ea typeface="ヒラギノ角ゴ ProN W3" charset="0"/>
              <a:cs typeface="News Gothic MT"/>
              <a:sym typeface="Arial" charset="0"/>
            </a:endParaRPr>
          </a:p>
          <a:p>
            <a:pPr marL="39688" indent="0" eaLnBrk="1" hangingPunct="1">
              <a:buClr>
                <a:srgbClr val="FF0000"/>
              </a:buClr>
              <a:buSzPct val="100000"/>
              <a:tabLst>
                <a:tab pos="863600" algn="l"/>
                <a:tab pos="863600" algn="l"/>
                <a:tab pos="863600" algn="l"/>
              </a:tabLst>
              <a:defRPr/>
            </a:pPr>
            <a:endParaRPr lang="en-US" sz="400" dirty="0" smtClean="0">
              <a:solidFill>
                <a:srgbClr val="000000"/>
              </a:solidFill>
              <a:latin typeface="News Gothic MT"/>
              <a:cs typeface="News Gothic MT"/>
              <a:sym typeface="Arial" charset="0"/>
            </a:endParaRPr>
          </a:p>
          <a:p>
            <a:pPr marL="39688" indent="0" eaLnBrk="1" hangingPunct="1">
              <a:buClr>
                <a:srgbClr val="FF0000"/>
              </a:buClr>
              <a:buSzPct val="100000"/>
              <a:tabLst>
                <a:tab pos="863600" algn="l"/>
                <a:tab pos="863600" algn="l"/>
                <a:tab pos="863600" algn="l"/>
              </a:tabLst>
              <a:defRPr/>
            </a:pPr>
            <a:r>
              <a:rPr lang="en-US" sz="2400" dirty="0" smtClean="0">
                <a:solidFill>
                  <a:srgbClr val="000000"/>
                </a:solidFill>
                <a:latin typeface="News Gothic MT"/>
                <a:cs typeface="News Gothic MT"/>
                <a:sym typeface="Arial" charset="0"/>
              </a:rPr>
              <a:t>Send only 1 teammate at a time</a:t>
            </a:r>
          </a:p>
          <a:p>
            <a:pPr marL="39688" indent="0" eaLnBrk="1" hangingPunct="1">
              <a:buClr>
                <a:srgbClr val="FF0000"/>
              </a:buClr>
              <a:buSzPct val="100000"/>
              <a:tabLst>
                <a:tab pos="863600" algn="l"/>
                <a:tab pos="863600" algn="l"/>
                <a:tab pos="863600" algn="l"/>
              </a:tabLst>
              <a:defRPr/>
            </a:pPr>
            <a:endParaRPr lang="en-US" sz="400" dirty="0" smtClean="0">
              <a:solidFill>
                <a:srgbClr val="000000"/>
              </a:solidFill>
              <a:latin typeface="News Gothic MT"/>
              <a:cs typeface="News Gothic MT"/>
              <a:sym typeface="Arial" charset="0"/>
            </a:endParaRPr>
          </a:p>
          <a:p>
            <a:pPr marL="39688" indent="0" eaLnBrk="1" hangingPunct="1">
              <a:buClr>
                <a:srgbClr val="FF0000"/>
              </a:buClr>
              <a:buSzPct val="100000"/>
              <a:tabLst>
                <a:tab pos="863600" algn="l"/>
                <a:tab pos="863600" algn="l"/>
                <a:tab pos="863600" algn="l"/>
              </a:tabLst>
              <a:defRPr/>
            </a:pPr>
            <a:r>
              <a:rPr lang="en-US" sz="2400" dirty="0" smtClean="0">
                <a:solidFill>
                  <a:srgbClr val="000000"/>
                </a:solidFill>
                <a:latin typeface="News Gothic MT"/>
                <a:cs typeface="News Gothic MT"/>
                <a:sym typeface="Arial" charset="0"/>
              </a:rPr>
              <a:t>Answer questions in order, 1 at a time</a:t>
            </a:r>
            <a:endParaRPr lang="en-US" sz="2400" dirty="0" smtClean="0">
              <a:solidFill>
                <a:srgbClr val="000000"/>
              </a:solidFill>
              <a:latin typeface="News Gothic MT"/>
              <a:ea typeface="ヒラギノ角ゴ ProN W3" charset="0"/>
              <a:cs typeface="News Gothic MT"/>
              <a:sym typeface="Arial" charset="0"/>
            </a:endParaRPr>
          </a:p>
          <a:p>
            <a:pPr marL="39688" indent="0" eaLnBrk="1" hangingPunct="1">
              <a:buClr>
                <a:srgbClr val="FF0000"/>
              </a:buClr>
              <a:buSzPct val="100000"/>
              <a:tabLst>
                <a:tab pos="863600" algn="l"/>
                <a:tab pos="863600" algn="l"/>
                <a:tab pos="863600" algn="l"/>
              </a:tabLst>
              <a:defRPr/>
            </a:pPr>
            <a:endParaRPr lang="en-US" sz="400" dirty="0" smtClean="0">
              <a:solidFill>
                <a:srgbClr val="000000"/>
              </a:solidFill>
              <a:latin typeface="News Gothic MT"/>
              <a:cs typeface="News Gothic MT"/>
              <a:sym typeface="Arial" charset="0"/>
            </a:endParaRPr>
          </a:p>
          <a:p>
            <a:pPr marL="39688" indent="0" eaLnBrk="1" hangingPunct="1">
              <a:buClr>
                <a:srgbClr val="FF0000"/>
              </a:buClr>
              <a:buSzPct val="100000"/>
              <a:tabLst>
                <a:tab pos="863600" algn="l"/>
                <a:tab pos="863600" algn="l"/>
                <a:tab pos="863600" algn="l"/>
              </a:tabLst>
              <a:defRPr/>
            </a:pPr>
            <a:r>
              <a:rPr lang="en-US" sz="2400" dirty="0" smtClean="0">
                <a:solidFill>
                  <a:srgbClr val="000000"/>
                </a:solidFill>
                <a:latin typeface="News Gothic MT"/>
                <a:cs typeface="News Gothic MT"/>
                <a:sym typeface="Arial" charset="0"/>
              </a:rPr>
              <a:t>All team members must take their turn</a:t>
            </a:r>
          </a:p>
          <a:p>
            <a:pPr marL="39688" indent="0" eaLnBrk="1" hangingPunct="1">
              <a:buClr>
                <a:srgbClr val="FF0000"/>
              </a:buClr>
              <a:buSzPct val="100000"/>
              <a:tabLst>
                <a:tab pos="863600" algn="l"/>
                <a:tab pos="863600" algn="l"/>
                <a:tab pos="863600" algn="l"/>
              </a:tabLst>
              <a:defRPr/>
            </a:pPr>
            <a:endParaRPr lang="en-US" sz="400" dirty="0" smtClean="0">
              <a:solidFill>
                <a:srgbClr val="000000"/>
              </a:solidFill>
              <a:latin typeface="News Gothic MT"/>
              <a:cs typeface="News Gothic MT"/>
              <a:sym typeface="Arial" charset="0"/>
            </a:endParaRPr>
          </a:p>
          <a:p>
            <a:pPr marL="39688" indent="0" eaLnBrk="1" hangingPunct="1">
              <a:buClr>
                <a:srgbClr val="FF0000"/>
              </a:buClr>
              <a:buSzPct val="100000"/>
              <a:tabLst>
                <a:tab pos="863600" algn="l"/>
                <a:tab pos="863600" algn="l"/>
                <a:tab pos="863600" algn="l"/>
              </a:tabLst>
              <a:defRPr/>
            </a:pPr>
            <a:r>
              <a:rPr lang="en-US" sz="2400" dirty="0" smtClean="0">
                <a:solidFill>
                  <a:srgbClr val="000000"/>
                </a:solidFill>
                <a:latin typeface="News Gothic MT"/>
                <a:cs typeface="News Gothic MT"/>
                <a:sym typeface="Arial" charset="0"/>
              </a:rPr>
              <a:t>The team may discuss answers</a:t>
            </a:r>
          </a:p>
          <a:p>
            <a:pPr marL="39688" indent="0" eaLnBrk="1" hangingPunct="1">
              <a:buClr>
                <a:srgbClr val="FF0000"/>
              </a:buClr>
              <a:buSzPct val="100000"/>
              <a:tabLst>
                <a:tab pos="863600" algn="l"/>
                <a:tab pos="863600" algn="l"/>
                <a:tab pos="863600" algn="l"/>
              </a:tabLst>
              <a:defRPr/>
            </a:pPr>
            <a:endParaRPr lang="en-US" sz="400" dirty="0" smtClean="0">
              <a:solidFill>
                <a:srgbClr val="000000"/>
              </a:solidFill>
              <a:latin typeface="News Gothic MT"/>
              <a:cs typeface="News Gothic MT"/>
              <a:sym typeface="Arial" charset="0"/>
            </a:endParaRPr>
          </a:p>
          <a:p>
            <a:pPr marL="39688" indent="0" eaLnBrk="1" hangingPunct="1">
              <a:buClr>
                <a:srgbClr val="FF0000"/>
              </a:buClr>
              <a:buSzPct val="100000"/>
              <a:tabLst>
                <a:tab pos="863600" algn="l"/>
                <a:tab pos="863600" algn="l"/>
                <a:tab pos="863600" algn="l"/>
              </a:tabLst>
              <a:defRPr/>
            </a:pPr>
            <a:r>
              <a:rPr lang="en-US" sz="2400" dirty="0" smtClean="0">
                <a:solidFill>
                  <a:srgbClr val="000000"/>
                </a:solidFill>
                <a:latin typeface="News Gothic MT"/>
                <a:cs typeface="News Gothic MT"/>
                <a:sym typeface="Arial" charset="0"/>
              </a:rPr>
              <a:t>Record time - add one minute for </a:t>
            </a:r>
          </a:p>
          <a:p>
            <a:pPr marL="39688" indent="0" eaLnBrk="1" hangingPunct="1">
              <a:buClr>
                <a:srgbClr val="FF0000"/>
              </a:buClr>
              <a:buSzPct val="100000"/>
              <a:tabLst>
                <a:tab pos="863600" algn="l"/>
                <a:tab pos="863600" algn="l"/>
                <a:tab pos="863600" algn="l"/>
              </a:tabLst>
              <a:defRPr/>
            </a:pPr>
            <a:r>
              <a:rPr lang="en-US" sz="2400" dirty="0">
                <a:solidFill>
                  <a:srgbClr val="000000"/>
                </a:solidFill>
                <a:latin typeface="News Gothic MT"/>
                <a:cs typeface="News Gothic MT"/>
                <a:sym typeface="Arial" charset="0"/>
              </a:rPr>
              <a:t> </a:t>
            </a:r>
            <a:r>
              <a:rPr lang="en-US" sz="2400" dirty="0" smtClean="0">
                <a:solidFill>
                  <a:srgbClr val="000000"/>
                </a:solidFill>
                <a:latin typeface="News Gothic MT"/>
                <a:cs typeface="News Gothic MT"/>
                <a:sym typeface="Arial" charset="0"/>
              </a:rPr>
              <a:t>  unanswered or incorrect answers </a:t>
            </a:r>
          </a:p>
          <a:p>
            <a:pPr marL="39688" indent="0" eaLnBrk="1" hangingPunct="1">
              <a:buClr>
                <a:srgbClr val="FF0000"/>
              </a:buClr>
              <a:buSzPct val="100000"/>
              <a:tabLst>
                <a:tab pos="863600" algn="l"/>
                <a:tab pos="863600" algn="l"/>
                <a:tab pos="863600" algn="l"/>
              </a:tabLst>
              <a:defRPr/>
            </a:pPr>
            <a:endParaRPr lang="en-US" sz="400" dirty="0" smtClean="0">
              <a:solidFill>
                <a:srgbClr val="000000"/>
              </a:solidFill>
              <a:latin typeface="News Gothic MT"/>
              <a:cs typeface="News Gothic MT"/>
              <a:sym typeface="Arial" charset="0"/>
            </a:endParaRPr>
          </a:p>
          <a:p>
            <a:pPr marL="39688" indent="0" eaLnBrk="1" hangingPunct="1">
              <a:buClr>
                <a:srgbClr val="FF0000"/>
              </a:buClr>
              <a:buSzPct val="100000"/>
              <a:tabLst>
                <a:tab pos="863600" algn="l"/>
                <a:tab pos="863600" algn="l"/>
                <a:tab pos="863600" algn="l"/>
              </a:tabLst>
              <a:defRPr/>
            </a:pPr>
            <a:r>
              <a:rPr lang="en-US" sz="2400" dirty="0" smtClean="0">
                <a:solidFill>
                  <a:srgbClr val="000000"/>
                </a:solidFill>
                <a:latin typeface="News Gothic MT"/>
                <a:cs typeface="News Gothic MT"/>
                <a:sym typeface="Arial" charset="0"/>
                <a:hlinkClick r:id="rId4"/>
              </a:rPr>
              <a:t>The team with the </a:t>
            </a:r>
            <a:r>
              <a:rPr lang="en-US" sz="2400" dirty="0" smtClean="0">
                <a:solidFill>
                  <a:srgbClr val="000000"/>
                </a:solidFill>
                <a:latin typeface="News Gothic MT"/>
                <a:cs typeface="News Gothic MT"/>
                <a:sym typeface="Arial Italic" charset="0"/>
                <a:hlinkClick r:id="rId4"/>
              </a:rPr>
              <a:t>lowest score</a:t>
            </a:r>
            <a:r>
              <a:rPr lang="en-US" sz="2400" dirty="0" smtClean="0">
                <a:solidFill>
                  <a:srgbClr val="000000"/>
                </a:solidFill>
                <a:latin typeface="News Gothic MT"/>
                <a:cs typeface="News Gothic MT"/>
                <a:sym typeface="Arial" charset="0"/>
                <a:hlinkClick r:id="rId4"/>
              </a:rPr>
              <a:t> wins!</a:t>
            </a:r>
            <a:endParaRPr lang="en-US" sz="2400" dirty="0" smtClean="0">
              <a:solidFill>
                <a:srgbClr val="000000"/>
              </a:solidFill>
              <a:latin typeface="News Gothic MT"/>
              <a:ea typeface="ヒラギノ角ゴ ProN W3" charset="0"/>
              <a:cs typeface="News Gothic MT"/>
              <a:sym typeface="Arial" charset="0"/>
            </a:endParaRPr>
          </a:p>
        </p:txBody>
      </p:sp>
      <p:sp>
        <p:nvSpPr>
          <p:cNvPr id="2" name="TextBox 1"/>
          <p:cNvSpPr txBox="1"/>
          <p:nvPr/>
        </p:nvSpPr>
        <p:spPr>
          <a:xfrm>
            <a:off x="0" y="483563"/>
            <a:ext cx="9144000" cy="583237"/>
          </a:xfrm>
          <a:prstGeom prst="rect">
            <a:avLst/>
          </a:prstGeom>
          <a:noFill/>
        </p:spPr>
        <p:txBody>
          <a:bodyPr wrap="square" rtlCol="0">
            <a:spAutoFit/>
          </a:bodyPr>
          <a:lstStyle/>
          <a:p>
            <a:pPr algn="ctr"/>
            <a:r>
              <a:rPr lang="en-US" sz="4400" dirty="0" smtClean="0">
                <a:solidFill>
                  <a:srgbClr val="000000"/>
                </a:solidFill>
                <a:latin typeface="News Gothic MT"/>
              </a:rPr>
              <a:t>The Rules</a:t>
            </a:r>
            <a:endParaRPr lang="en-US" sz="4400" dirty="0">
              <a:solidFill>
                <a:srgbClr val="000000"/>
              </a:solidFill>
              <a:latin typeface="News Gothic M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53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539">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53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3000"/>
          </a:blip>
          <a:stretch>
            <a:fillRect/>
          </a:stretch>
        </p:blipFill>
        <p:spPr>
          <a:xfrm>
            <a:off x="0" y="0"/>
            <a:ext cx="9144000" cy="6858000"/>
          </a:xfrm>
          <a:prstGeom prst="rect">
            <a:avLst/>
          </a:prstGeom>
        </p:spPr>
      </p:pic>
      <p:sp>
        <p:nvSpPr>
          <p:cNvPr id="66562" name="Rectangle 2"/>
          <p:cNvSpPr>
            <a:spLocks noGrp="1" noChangeArrowheads="1"/>
          </p:cNvSpPr>
          <p:nvPr>
            <p:ph type="title"/>
          </p:nvPr>
        </p:nvSpPr>
        <p:spPr>
          <a:xfrm>
            <a:off x="838200" y="304800"/>
            <a:ext cx="7467600" cy="1447800"/>
          </a:xfrm>
          <a:effectLst/>
        </p:spPr>
        <p:txBody>
          <a:bodyPr/>
          <a:lstStyle/>
          <a:p>
            <a:pPr eaLnBrk="1" hangingPunct="1">
              <a:tabLst>
                <a:tab pos="863600" algn="l"/>
              </a:tabLst>
              <a:defRPr/>
            </a:pPr>
            <a:r>
              <a:rPr lang="en-US" sz="4400" dirty="0" smtClean="0">
                <a:solidFill>
                  <a:srgbClr val="000000"/>
                </a:solidFill>
                <a:effectLst>
                  <a:outerShdw blurRad="38100" dist="38100" dir="2700000" sx="0" sy="0" algn="tl">
                    <a:srgbClr val="DDDDDD"/>
                  </a:outerShdw>
                </a:effectLst>
                <a:cs typeface="News Gothic MT"/>
                <a:sym typeface="Arial Bold" charset="0"/>
              </a:rPr>
              <a:t>Map Reading Relay Race</a:t>
            </a:r>
            <a:endParaRPr lang="en-US" sz="4400" dirty="0" smtClean="0">
              <a:solidFill>
                <a:srgbClr val="000000"/>
              </a:solidFill>
              <a:effectLst>
                <a:outerShdw blurRad="38100" dist="38100" dir="2700000" sx="0" sy="0" algn="tl">
                  <a:srgbClr val="DDDDDD"/>
                </a:outerShdw>
              </a:effectLst>
              <a:ea typeface="ヒラギノ角ゴ ProN W6" charset="0"/>
              <a:cs typeface="News Gothic MT"/>
              <a:sym typeface="Arial Bold" charset="0"/>
            </a:endParaRPr>
          </a:p>
        </p:txBody>
      </p:sp>
      <p:sp>
        <p:nvSpPr>
          <p:cNvPr id="2" name="Rectangle 4"/>
          <p:cNvSpPr>
            <a:spLocks/>
          </p:cNvSpPr>
          <p:nvPr/>
        </p:nvSpPr>
        <p:spPr bwMode="auto">
          <a:xfrm>
            <a:off x="277813" y="1333500"/>
            <a:ext cx="88519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282575" indent="-649288">
              <a:lnSpc>
                <a:spcPct val="200000"/>
              </a:lnSpc>
              <a:spcBef>
                <a:spcPts val="550"/>
              </a:spcBef>
              <a:tabLst>
                <a:tab pos="317500" algn="l"/>
              </a:tabLst>
            </a:pPr>
            <a:r>
              <a:rPr lang="en-US" dirty="0">
                <a:solidFill>
                  <a:srgbClr val="000000"/>
                </a:solidFill>
                <a:latin typeface="News Gothic MT"/>
                <a:ea typeface="ＭＳ Ｐゴシック" charset="0"/>
                <a:cs typeface="News Gothic MT"/>
                <a:sym typeface="Arial Bold" charset="0"/>
              </a:rPr>
              <a:t>1. </a:t>
            </a:r>
            <a:r>
              <a:rPr lang="en-US" dirty="0">
                <a:solidFill>
                  <a:srgbClr val="000000"/>
                </a:solidFill>
                <a:latin typeface="News Gothic MT"/>
                <a:ea typeface="ＭＳ Ｐゴシック" charset="0"/>
                <a:cs typeface="News Gothic MT"/>
                <a:sym typeface="Arial" charset="0"/>
              </a:rPr>
              <a:t>What is the title of the map? </a:t>
            </a:r>
          </a:p>
          <a:p>
            <a:pPr marL="282575" indent="-649288">
              <a:lnSpc>
                <a:spcPct val="200000"/>
              </a:lnSpc>
              <a:spcBef>
                <a:spcPts val="550"/>
              </a:spcBef>
              <a:tabLst>
                <a:tab pos="317500" algn="l"/>
              </a:tabLst>
            </a:pPr>
            <a:r>
              <a:rPr lang="en-US" dirty="0">
                <a:solidFill>
                  <a:srgbClr val="000000"/>
                </a:solidFill>
                <a:latin typeface="News Gothic MT"/>
                <a:ea typeface="ＭＳ Ｐゴシック" charset="0"/>
                <a:cs typeface="News Gothic MT"/>
                <a:sym typeface="Arial Bold" charset="0"/>
              </a:rPr>
              <a:t>2</a:t>
            </a:r>
            <a:r>
              <a:rPr lang="en-US" dirty="0">
                <a:solidFill>
                  <a:srgbClr val="000000"/>
                </a:solidFill>
                <a:latin typeface="News Gothic MT"/>
                <a:ea typeface="ＭＳ Ｐゴシック" charset="0"/>
                <a:cs typeface="News Gothic MT"/>
                <a:sym typeface="Arial" charset="0"/>
              </a:rPr>
              <a:t>. </a:t>
            </a:r>
            <a:r>
              <a:rPr lang="en-US" dirty="0" smtClean="0">
                <a:solidFill>
                  <a:srgbClr val="000000"/>
                </a:solidFill>
                <a:latin typeface="News Gothic MT"/>
                <a:ea typeface="ＭＳ Ｐゴシック" charset="0"/>
                <a:cs typeface="News Gothic MT"/>
                <a:sym typeface="Arial" charset="0"/>
              </a:rPr>
              <a:t>Per the </a:t>
            </a:r>
            <a:r>
              <a:rPr lang="en-US" dirty="0">
                <a:solidFill>
                  <a:srgbClr val="000000"/>
                </a:solidFill>
                <a:latin typeface="News Gothic MT"/>
                <a:ea typeface="ＭＳ Ｐゴシック" charset="0"/>
                <a:cs typeface="News Gothic MT"/>
                <a:sym typeface="Arial" charset="0"/>
              </a:rPr>
              <a:t>map, what does </a:t>
            </a:r>
            <a:r>
              <a:rPr lang="ja-JP" altLang="en-US" dirty="0">
                <a:solidFill>
                  <a:srgbClr val="000000"/>
                </a:solidFill>
                <a:latin typeface="News Gothic MT"/>
                <a:ea typeface="ＭＳ Ｐゴシック" charset="0"/>
                <a:cs typeface="News Gothic MT"/>
                <a:sym typeface="Arial" charset="0"/>
              </a:rPr>
              <a:t>“</a:t>
            </a:r>
            <a:r>
              <a:rPr lang="en-US" altLang="ja-JP" dirty="0">
                <a:solidFill>
                  <a:srgbClr val="000000"/>
                </a:solidFill>
                <a:latin typeface="News Gothic MT"/>
                <a:ea typeface="Arial" charset="0"/>
                <a:cs typeface="News Gothic MT"/>
                <a:sym typeface="Arial" charset="0"/>
              </a:rPr>
              <a:t>economic freedom</a:t>
            </a:r>
            <a:r>
              <a:rPr lang="ja-JP" altLang="en-US" dirty="0">
                <a:solidFill>
                  <a:srgbClr val="000000"/>
                </a:solidFill>
                <a:latin typeface="News Gothic MT"/>
                <a:ea typeface="ＭＳ Ｐゴシック" charset="0"/>
                <a:cs typeface="News Gothic MT"/>
                <a:sym typeface="Arial" charset="0"/>
              </a:rPr>
              <a:t>”</a:t>
            </a:r>
            <a:r>
              <a:rPr lang="en-US" altLang="ja-JP" dirty="0">
                <a:solidFill>
                  <a:srgbClr val="000000"/>
                </a:solidFill>
                <a:latin typeface="News Gothic MT"/>
                <a:ea typeface="Arial" charset="0"/>
                <a:cs typeface="News Gothic MT"/>
                <a:sym typeface="Arial" charset="0"/>
              </a:rPr>
              <a:t> mean? </a:t>
            </a:r>
          </a:p>
          <a:p>
            <a:pPr marL="282575" indent="-649288">
              <a:lnSpc>
                <a:spcPct val="200000"/>
              </a:lnSpc>
              <a:spcBef>
                <a:spcPts val="550"/>
              </a:spcBef>
              <a:tabLst>
                <a:tab pos="317500" algn="l"/>
              </a:tabLst>
            </a:pPr>
            <a:r>
              <a:rPr lang="en-US" dirty="0">
                <a:solidFill>
                  <a:srgbClr val="000000"/>
                </a:solidFill>
                <a:latin typeface="News Gothic MT"/>
                <a:ea typeface="Arial" charset="0"/>
                <a:cs typeface="News Gothic MT"/>
                <a:sym typeface="Arial Bold" charset="0"/>
              </a:rPr>
              <a:t>3. </a:t>
            </a:r>
            <a:r>
              <a:rPr lang="en-US" dirty="0">
                <a:solidFill>
                  <a:srgbClr val="000000"/>
                </a:solidFill>
                <a:latin typeface="News Gothic MT"/>
                <a:ea typeface="Arial" charset="0"/>
                <a:cs typeface="News Gothic MT"/>
                <a:sym typeface="Arial" charset="0"/>
              </a:rPr>
              <a:t>What </a:t>
            </a:r>
            <a:r>
              <a:rPr lang="en-US" dirty="0" err="1">
                <a:solidFill>
                  <a:srgbClr val="000000"/>
                </a:solidFill>
                <a:latin typeface="News Gothic MT"/>
                <a:ea typeface="Arial" charset="0"/>
                <a:cs typeface="News Gothic MT"/>
                <a:sym typeface="Arial" charset="0"/>
              </a:rPr>
              <a:t>colour</a:t>
            </a:r>
            <a:r>
              <a:rPr lang="en-US" dirty="0">
                <a:solidFill>
                  <a:srgbClr val="000000"/>
                </a:solidFill>
                <a:latin typeface="News Gothic MT"/>
                <a:ea typeface="Arial" charset="0"/>
                <a:cs typeface="News Gothic MT"/>
                <a:sym typeface="Arial" charset="0"/>
              </a:rPr>
              <a:t> indicates that a nation is </a:t>
            </a:r>
            <a:r>
              <a:rPr lang="ja-JP" altLang="en-US" dirty="0">
                <a:solidFill>
                  <a:srgbClr val="000000"/>
                </a:solidFill>
                <a:latin typeface="News Gothic MT"/>
                <a:ea typeface="ＭＳ Ｐゴシック" charset="0"/>
                <a:cs typeface="News Gothic MT"/>
                <a:sym typeface="Arial" charset="0"/>
              </a:rPr>
              <a:t>“</a:t>
            </a:r>
            <a:r>
              <a:rPr lang="en-US" altLang="ja-JP" dirty="0">
                <a:solidFill>
                  <a:srgbClr val="000000"/>
                </a:solidFill>
                <a:latin typeface="News Gothic MT"/>
                <a:ea typeface="Arial" charset="0"/>
                <a:cs typeface="News Gothic MT"/>
                <a:sym typeface="Arial" charset="0"/>
              </a:rPr>
              <a:t>mostly free?</a:t>
            </a:r>
            <a:r>
              <a:rPr lang="ja-JP" altLang="en-US" dirty="0">
                <a:solidFill>
                  <a:srgbClr val="000000"/>
                </a:solidFill>
                <a:latin typeface="News Gothic MT"/>
                <a:ea typeface="ＭＳ Ｐゴシック" charset="0"/>
                <a:cs typeface="News Gothic MT"/>
                <a:sym typeface="Arial" charset="0"/>
              </a:rPr>
              <a:t>”</a:t>
            </a:r>
            <a:endParaRPr lang="en-US" altLang="ja-JP" dirty="0">
              <a:solidFill>
                <a:srgbClr val="000000"/>
              </a:solidFill>
              <a:latin typeface="News Gothic MT"/>
              <a:ea typeface="Arial" charset="0"/>
              <a:cs typeface="News Gothic MT"/>
              <a:sym typeface="Arial" charset="0"/>
            </a:endParaRPr>
          </a:p>
          <a:p>
            <a:pPr marL="282575" indent="-649288">
              <a:lnSpc>
                <a:spcPct val="200000"/>
              </a:lnSpc>
              <a:spcBef>
                <a:spcPts val="550"/>
              </a:spcBef>
              <a:tabLst>
                <a:tab pos="317500" algn="l"/>
              </a:tabLst>
            </a:pPr>
            <a:r>
              <a:rPr lang="en-US" dirty="0">
                <a:solidFill>
                  <a:srgbClr val="000000"/>
                </a:solidFill>
                <a:latin typeface="News Gothic MT"/>
                <a:ea typeface="Arial" charset="0"/>
                <a:cs typeface="News Gothic MT"/>
                <a:sym typeface="Arial Bold" charset="0"/>
              </a:rPr>
              <a:t>4. </a:t>
            </a:r>
            <a:r>
              <a:rPr lang="en-US" dirty="0">
                <a:solidFill>
                  <a:srgbClr val="000000"/>
                </a:solidFill>
                <a:latin typeface="News Gothic MT"/>
                <a:ea typeface="Arial" charset="0"/>
                <a:cs typeface="News Gothic MT"/>
                <a:sym typeface="Arial" charset="0"/>
              </a:rPr>
              <a:t>What </a:t>
            </a:r>
            <a:r>
              <a:rPr lang="en-US" dirty="0" err="1">
                <a:solidFill>
                  <a:srgbClr val="000000"/>
                </a:solidFill>
                <a:latin typeface="News Gothic MT"/>
                <a:ea typeface="Arial" charset="0"/>
                <a:cs typeface="News Gothic MT"/>
                <a:sym typeface="Arial" charset="0"/>
              </a:rPr>
              <a:t>colour</a:t>
            </a:r>
            <a:r>
              <a:rPr lang="en-US" dirty="0">
                <a:solidFill>
                  <a:srgbClr val="000000"/>
                </a:solidFill>
                <a:latin typeface="News Gothic MT"/>
                <a:ea typeface="Arial" charset="0"/>
                <a:cs typeface="News Gothic MT"/>
                <a:sym typeface="Arial" charset="0"/>
              </a:rPr>
              <a:t> indicates that a nation is </a:t>
            </a:r>
            <a:r>
              <a:rPr lang="ja-JP" altLang="en-US" dirty="0">
                <a:solidFill>
                  <a:srgbClr val="000000"/>
                </a:solidFill>
                <a:latin typeface="News Gothic MT"/>
                <a:ea typeface="ＭＳ Ｐゴシック" charset="0"/>
                <a:cs typeface="News Gothic MT"/>
                <a:sym typeface="Arial" charset="0"/>
              </a:rPr>
              <a:t>“</a:t>
            </a:r>
            <a:r>
              <a:rPr lang="en-US" altLang="ja-JP" dirty="0">
                <a:solidFill>
                  <a:srgbClr val="000000"/>
                </a:solidFill>
                <a:latin typeface="News Gothic MT"/>
                <a:ea typeface="Arial" charset="0"/>
                <a:cs typeface="News Gothic MT"/>
                <a:sym typeface="Arial" charset="0"/>
              </a:rPr>
              <a:t>relatively free?</a:t>
            </a:r>
            <a:r>
              <a:rPr lang="ja-JP" altLang="en-US" dirty="0">
                <a:solidFill>
                  <a:srgbClr val="000000"/>
                </a:solidFill>
                <a:latin typeface="News Gothic MT"/>
                <a:ea typeface="ＭＳ Ｐゴシック" charset="0"/>
                <a:cs typeface="News Gothic MT"/>
                <a:sym typeface="Arial" charset="0"/>
              </a:rPr>
              <a:t>”</a:t>
            </a:r>
            <a:r>
              <a:rPr lang="en-US" altLang="ja-JP" dirty="0">
                <a:solidFill>
                  <a:srgbClr val="000000"/>
                </a:solidFill>
                <a:latin typeface="News Gothic MT"/>
                <a:ea typeface="Arial" charset="0"/>
                <a:cs typeface="News Gothic MT"/>
                <a:sym typeface="Arial" charset="0"/>
              </a:rPr>
              <a:t> </a:t>
            </a:r>
          </a:p>
          <a:p>
            <a:pPr marL="282575" indent="-649288">
              <a:lnSpc>
                <a:spcPct val="200000"/>
              </a:lnSpc>
              <a:spcBef>
                <a:spcPts val="550"/>
              </a:spcBef>
              <a:tabLst>
                <a:tab pos="317500" algn="l"/>
              </a:tabLst>
            </a:pPr>
            <a:r>
              <a:rPr lang="en-US" dirty="0">
                <a:solidFill>
                  <a:srgbClr val="000000"/>
                </a:solidFill>
                <a:latin typeface="News Gothic MT"/>
                <a:ea typeface="Arial" charset="0"/>
                <a:cs typeface="News Gothic MT"/>
                <a:sym typeface="Arial Bold" charset="0"/>
              </a:rPr>
              <a:t>5. </a:t>
            </a:r>
            <a:r>
              <a:rPr lang="en-US" dirty="0">
                <a:solidFill>
                  <a:srgbClr val="000000"/>
                </a:solidFill>
                <a:latin typeface="News Gothic MT"/>
                <a:ea typeface="Arial" charset="0"/>
                <a:cs typeface="News Gothic MT"/>
                <a:sym typeface="Arial" charset="0"/>
              </a:rPr>
              <a:t>What </a:t>
            </a:r>
            <a:r>
              <a:rPr lang="en-US" dirty="0" err="1">
                <a:solidFill>
                  <a:srgbClr val="000000"/>
                </a:solidFill>
                <a:latin typeface="News Gothic MT"/>
                <a:ea typeface="Arial" charset="0"/>
                <a:cs typeface="News Gothic MT"/>
                <a:sym typeface="Arial" charset="0"/>
              </a:rPr>
              <a:t>colours</a:t>
            </a:r>
            <a:r>
              <a:rPr lang="en-US" dirty="0">
                <a:solidFill>
                  <a:srgbClr val="000000"/>
                </a:solidFill>
                <a:latin typeface="News Gothic MT"/>
                <a:ea typeface="Arial" charset="0"/>
                <a:cs typeface="News Gothic MT"/>
                <a:sym typeface="Arial" charset="0"/>
              </a:rPr>
              <a:t> indicate that a nation is </a:t>
            </a:r>
            <a:r>
              <a:rPr lang="ja-JP" altLang="en-US" dirty="0">
                <a:solidFill>
                  <a:srgbClr val="000000"/>
                </a:solidFill>
                <a:latin typeface="News Gothic MT"/>
                <a:ea typeface="ＭＳ Ｐゴシック" charset="0"/>
                <a:cs typeface="News Gothic MT"/>
                <a:sym typeface="Arial" charset="0"/>
              </a:rPr>
              <a:t>“</a:t>
            </a:r>
            <a:r>
              <a:rPr lang="en-US" altLang="ja-JP" dirty="0">
                <a:solidFill>
                  <a:srgbClr val="000000"/>
                </a:solidFill>
                <a:latin typeface="News Gothic MT"/>
                <a:ea typeface="Arial" charset="0"/>
                <a:cs typeface="News Gothic MT"/>
                <a:sym typeface="Arial" charset="0"/>
              </a:rPr>
              <a:t>relatively </a:t>
            </a:r>
            <a:r>
              <a:rPr lang="en-US" altLang="ja-JP" dirty="0" err="1">
                <a:solidFill>
                  <a:srgbClr val="000000"/>
                </a:solidFill>
                <a:latin typeface="News Gothic MT"/>
                <a:ea typeface="Arial" charset="0"/>
                <a:cs typeface="News Gothic MT"/>
                <a:sym typeface="Arial" charset="0"/>
              </a:rPr>
              <a:t>unfree</a:t>
            </a:r>
            <a:r>
              <a:rPr lang="en-US" altLang="ja-JP" dirty="0">
                <a:solidFill>
                  <a:srgbClr val="000000"/>
                </a:solidFill>
                <a:latin typeface="News Gothic MT"/>
                <a:ea typeface="Arial" charset="0"/>
                <a:cs typeface="News Gothic MT"/>
                <a:sym typeface="Arial" charset="0"/>
              </a:rPr>
              <a:t>?</a:t>
            </a:r>
            <a:r>
              <a:rPr lang="ja-JP" altLang="en-US" dirty="0">
                <a:solidFill>
                  <a:srgbClr val="000000"/>
                </a:solidFill>
                <a:latin typeface="News Gothic MT"/>
                <a:ea typeface="ＭＳ Ｐゴシック" charset="0"/>
                <a:cs typeface="News Gothic MT"/>
                <a:sym typeface="Arial" charset="0"/>
              </a:rPr>
              <a:t>”</a:t>
            </a:r>
            <a:r>
              <a:rPr lang="en-US" altLang="ja-JP" dirty="0">
                <a:solidFill>
                  <a:srgbClr val="000000"/>
                </a:solidFill>
                <a:latin typeface="News Gothic MT"/>
                <a:ea typeface="Arial" charset="0"/>
                <a:cs typeface="News Gothic MT"/>
                <a:sym typeface="Arial" charset="0"/>
              </a:rPr>
              <a:t> </a:t>
            </a:r>
          </a:p>
          <a:p>
            <a:pPr marL="282575" indent="-649288">
              <a:lnSpc>
                <a:spcPct val="200000"/>
              </a:lnSpc>
              <a:spcBef>
                <a:spcPts val="550"/>
              </a:spcBef>
              <a:tabLst>
                <a:tab pos="317500" algn="l"/>
              </a:tabLst>
            </a:pPr>
            <a:r>
              <a:rPr lang="en-US" dirty="0">
                <a:solidFill>
                  <a:srgbClr val="000000"/>
                </a:solidFill>
                <a:latin typeface="News Gothic MT"/>
                <a:ea typeface="Arial" charset="0"/>
                <a:cs typeface="News Gothic MT"/>
                <a:sym typeface="Arial Bold" charset="0"/>
              </a:rPr>
              <a:t>6. </a:t>
            </a:r>
            <a:r>
              <a:rPr lang="en-US" dirty="0">
                <a:solidFill>
                  <a:srgbClr val="000000"/>
                </a:solidFill>
                <a:latin typeface="News Gothic MT"/>
                <a:ea typeface="Arial" charset="0"/>
                <a:cs typeface="News Gothic MT"/>
                <a:sym typeface="Arial" charset="0"/>
              </a:rPr>
              <a:t>What </a:t>
            </a:r>
            <a:r>
              <a:rPr lang="en-US" dirty="0" err="1">
                <a:solidFill>
                  <a:srgbClr val="000000"/>
                </a:solidFill>
                <a:latin typeface="News Gothic MT"/>
                <a:ea typeface="Arial" charset="0"/>
                <a:cs typeface="News Gothic MT"/>
                <a:sym typeface="Arial" charset="0"/>
              </a:rPr>
              <a:t>colour</a:t>
            </a:r>
            <a:r>
              <a:rPr lang="en-US" dirty="0">
                <a:solidFill>
                  <a:srgbClr val="000000"/>
                </a:solidFill>
                <a:latin typeface="News Gothic MT"/>
                <a:ea typeface="Arial" charset="0"/>
                <a:cs typeface="News Gothic MT"/>
                <a:sym typeface="Arial" charset="0"/>
              </a:rPr>
              <a:t> indicates that a nation is </a:t>
            </a:r>
            <a:r>
              <a:rPr lang="ja-JP" altLang="en-US" dirty="0">
                <a:solidFill>
                  <a:srgbClr val="000000"/>
                </a:solidFill>
                <a:latin typeface="News Gothic MT"/>
                <a:ea typeface="ＭＳ Ｐゴシック" charset="0"/>
                <a:cs typeface="News Gothic MT"/>
                <a:sym typeface="Arial" charset="0"/>
              </a:rPr>
              <a:t>“</a:t>
            </a:r>
            <a:r>
              <a:rPr lang="en-US" altLang="ja-JP" dirty="0">
                <a:solidFill>
                  <a:srgbClr val="000000"/>
                </a:solidFill>
                <a:latin typeface="News Gothic MT"/>
                <a:ea typeface="Arial" charset="0"/>
                <a:cs typeface="News Gothic MT"/>
                <a:sym typeface="Arial" charset="0"/>
              </a:rPr>
              <a:t>mostly </a:t>
            </a:r>
            <a:r>
              <a:rPr lang="en-US" altLang="ja-JP" dirty="0" err="1">
                <a:solidFill>
                  <a:srgbClr val="000000"/>
                </a:solidFill>
                <a:latin typeface="News Gothic MT"/>
                <a:ea typeface="Arial" charset="0"/>
                <a:cs typeface="News Gothic MT"/>
                <a:sym typeface="Arial" charset="0"/>
              </a:rPr>
              <a:t>unfree</a:t>
            </a:r>
            <a:r>
              <a:rPr lang="en-US" altLang="ja-JP" dirty="0">
                <a:solidFill>
                  <a:srgbClr val="000000"/>
                </a:solidFill>
                <a:latin typeface="News Gothic MT"/>
                <a:ea typeface="Arial" charset="0"/>
                <a:cs typeface="News Gothic MT"/>
                <a:sym typeface="Arial" charset="0"/>
              </a:rPr>
              <a:t>?</a:t>
            </a:r>
            <a:r>
              <a:rPr lang="ja-JP" altLang="en-US" dirty="0" smtClean="0">
                <a:solidFill>
                  <a:srgbClr val="000000"/>
                </a:solidFill>
                <a:latin typeface="News Gothic MT"/>
                <a:ea typeface="ＭＳ Ｐゴシック" charset="0"/>
                <a:cs typeface="News Gothic MT"/>
                <a:sym typeface="Arial" charset="0"/>
              </a:rPr>
              <a:t>”</a:t>
            </a:r>
            <a:endParaRPr lang="en-US" altLang="ja-JP" dirty="0" smtClean="0">
              <a:solidFill>
                <a:srgbClr val="000000"/>
              </a:solidFill>
              <a:latin typeface="News Gothic MT"/>
              <a:ea typeface="ＭＳ Ｐゴシック" charset="0"/>
              <a:cs typeface="News Gothic MT"/>
              <a:sym typeface="Arial" charset="0"/>
            </a:endParaRPr>
          </a:p>
          <a:p>
            <a:pPr marL="282575" indent="-649288">
              <a:lnSpc>
                <a:spcPct val="200000"/>
              </a:lnSpc>
              <a:spcBef>
                <a:spcPts val="550"/>
              </a:spcBef>
              <a:tabLst>
                <a:tab pos="317500" algn="l"/>
              </a:tabLst>
            </a:pPr>
            <a:r>
              <a:rPr lang="en-US" altLang="ja-JP" dirty="0" smtClean="0">
                <a:solidFill>
                  <a:srgbClr val="000000"/>
                </a:solidFill>
                <a:latin typeface="News Gothic MT"/>
                <a:ea typeface="Arial" charset="0"/>
                <a:cs typeface="Arial" charset="0"/>
                <a:sym typeface="Arial" charset="0"/>
              </a:rPr>
              <a:t> </a:t>
            </a:r>
            <a:endParaRPr lang="en-US" altLang="ja-JP" dirty="0">
              <a:solidFill>
                <a:srgbClr val="000000"/>
              </a:solidFill>
              <a:latin typeface="News Gothic MT"/>
              <a:ea typeface="Arial" charset="0"/>
              <a:cs typeface="Arial" charset="0"/>
              <a:sym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66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3000"/>
          </a:blip>
          <a:stretch>
            <a:fillRect/>
          </a:stretch>
        </p:blipFill>
        <p:spPr>
          <a:xfrm>
            <a:off x="0" y="0"/>
            <a:ext cx="9144000" cy="6858000"/>
          </a:xfrm>
          <a:prstGeom prst="rect">
            <a:avLst/>
          </a:prstGeom>
        </p:spPr>
      </p:pic>
      <p:sp>
        <p:nvSpPr>
          <p:cNvPr id="67588" name="Rectangle 4"/>
          <p:cNvSpPr>
            <a:spLocks/>
          </p:cNvSpPr>
          <p:nvPr/>
        </p:nvSpPr>
        <p:spPr bwMode="auto">
          <a:xfrm>
            <a:off x="0" y="1371600"/>
            <a:ext cx="9132888"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282575" indent="-649288" algn="ctr">
              <a:lnSpc>
                <a:spcPct val="100000"/>
              </a:lnSpc>
              <a:spcBef>
                <a:spcPts val="0"/>
              </a:spcBef>
              <a:tabLst>
                <a:tab pos="317500" algn="l"/>
              </a:tabLst>
            </a:pPr>
            <a:r>
              <a:rPr lang="en-US" dirty="0" smtClean="0">
                <a:solidFill>
                  <a:srgbClr val="000000"/>
                </a:solidFill>
                <a:latin typeface="News Gothic MT"/>
                <a:ea typeface="Arial" charset="0"/>
                <a:cs typeface="News Gothic MT"/>
                <a:sym typeface="Arial Bold" charset="0"/>
              </a:rPr>
              <a:t>7. </a:t>
            </a:r>
            <a:r>
              <a:rPr lang="en-US" dirty="0" smtClean="0">
                <a:solidFill>
                  <a:srgbClr val="000000"/>
                </a:solidFill>
                <a:latin typeface="News Gothic MT"/>
                <a:ea typeface="Arial" charset="0"/>
                <a:cs typeface="News Gothic MT"/>
                <a:sym typeface="Arial" charset="0"/>
              </a:rPr>
              <a:t>Which are more economically free: </a:t>
            </a:r>
          </a:p>
          <a:p>
            <a:pPr marL="282575" indent="-649288" algn="ctr">
              <a:lnSpc>
                <a:spcPct val="100000"/>
              </a:lnSpc>
              <a:spcBef>
                <a:spcPts val="0"/>
              </a:spcBef>
              <a:tabLst>
                <a:tab pos="317500" algn="l"/>
              </a:tabLst>
            </a:pPr>
            <a:r>
              <a:rPr lang="en-US" dirty="0" smtClean="0">
                <a:solidFill>
                  <a:srgbClr val="000000"/>
                </a:solidFill>
                <a:latin typeface="News Gothic MT"/>
                <a:ea typeface="Arial" charset="0"/>
                <a:cs typeface="News Gothic MT"/>
                <a:sym typeface="Arial" charset="0"/>
              </a:rPr>
              <a:t>dark-blue nations or light-blue nations?</a:t>
            </a:r>
          </a:p>
          <a:p>
            <a:pPr marL="282575" indent="-649288" algn="ctr">
              <a:lnSpc>
                <a:spcPct val="100000"/>
              </a:lnSpc>
              <a:spcBef>
                <a:spcPts val="0"/>
              </a:spcBef>
              <a:tabLst>
                <a:tab pos="317500" algn="l"/>
              </a:tabLst>
            </a:pPr>
            <a:r>
              <a:rPr lang="en-US" dirty="0" smtClean="0">
                <a:solidFill>
                  <a:srgbClr val="000000"/>
                </a:solidFill>
                <a:latin typeface="News Gothic MT"/>
                <a:ea typeface="Arial" charset="0"/>
                <a:cs typeface="News Gothic MT"/>
                <a:sym typeface="Arial" charset="0"/>
              </a:rPr>
              <a:t> </a:t>
            </a:r>
          </a:p>
          <a:p>
            <a:pPr marL="282575" indent="-649288" algn="ctr">
              <a:lnSpc>
                <a:spcPct val="100000"/>
              </a:lnSpc>
              <a:spcBef>
                <a:spcPts val="0"/>
              </a:spcBef>
              <a:tabLst>
                <a:tab pos="317500" algn="l"/>
              </a:tabLst>
            </a:pPr>
            <a:r>
              <a:rPr lang="en-US" dirty="0" smtClean="0">
                <a:solidFill>
                  <a:srgbClr val="000000"/>
                </a:solidFill>
                <a:latin typeface="News Gothic MT"/>
                <a:ea typeface="Arial" charset="0"/>
                <a:cs typeface="News Gothic MT"/>
                <a:sym typeface="Arial Bold" charset="0"/>
              </a:rPr>
              <a:t>8</a:t>
            </a:r>
            <a:r>
              <a:rPr lang="en-US" dirty="0">
                <a:solidFill>
                  <a:srgbClr val="000000"/>
                </a:solidFill>
                <a:latin typeface="News Gothic MT"/>
                <a:ea typeface="Arial" charset="0"/>
                <a:cs typeface="News Gothic MT"/>
                <a:sym typeface="Arial Bold" charset="0"/>
              </a:rPr>
              <a:t>. </a:t>
            </a:r>
            <a:r>
              <a:rPr lang="en-US" dirty="0">
                <a:solidFill>
                  <a:srgbClr val="000000"/>
                </a:solidFill>
                <a:latin typeface="News Gothic MT"/>
                <a:ea typeface="Arial" charset="0"/>
                <a:cs typeface="News Gothic MT"/>
                <a:sym typeface="Arial" charset="0"/>
              </a:rPr>
              <a:t>What </a:t>
            </a:r>
            <a:r>
              <a:rPr lang="en-US" dirty="0" err="1">
                <a:solidFill>
                  <a:srgbClr val="000000"/>
                </a:solidFill>
                <a:latin typeface="News Gothic MT"/>
                <a:ea typeface="Arial" charset="0"/>
                <a:cs typeface="News Gothic MT"/>
                <a:sym typeface="Arial" charset="0"/>
              </a:rPr>
              <a:t>colour</a:t>
            </a:r>
            <a:r>
              <a:rPr lang="en-US" dirty="0">
                <a:solidFill>
                  <a:srgbClr val="000000"/>
                </a:solidFill>
                <a:latin typeface="News Gothic MT"/>
                <a:ea typeface="Arial" charset="0"/>
                <a:cs typeface="News Gothic MT"/>
                <a:sym typeface="Arial" charset="0"/>
              </a:rPr>
              <a:t> indicates that economic </a:t>
            </a:r>
            <a:endParaRPr lang="en-US" dirty="0" smtClean="0">
              <a:solidFill>
                <a:srgbClr val="000000"/>
              </a:solidFill>
              <a:latin typeface="News Gothic MT"/>
              <a:ea typeface="Arial" charset="0"/>
              <a:cs typeface="News Gothic MT"/>
              <a:sym typeface="Arial" charset="0"/>
            </a:endParaRPr>
          </a:p>
          <a:p>
            <a:pPr marL="282575" indent="-649288" algn="ctr">
              <a:lnSpc>
                <a:spcPct val="100000"/>
              </a:lnSpc>
              <a:spcBef>
                <a:spcPts val="0"/>
              </a:spcBef>
              <a:tabLst>
                <a:tab pos="317500" algn="l"/>
              </a:tabLst>
            </a:pPr>
            <a:r>
              <a:rPr lang="en-US" dirty="0" smtClean="0">
                <a:solidFill>
                  <a:srgbClr val="000000"/>
                </a:solidFill>
                <a:latin typeface="News Gothic MT"/>
                <a:ea typeface="Arial" charset="0"/>
                <a:cs typeface="News Gothic MT"/>
                <a:sym typeface="Arial" charset="0"/>
              </a:rPr>
              <a:t>freedom </a:t>
            </a:r>
            <a:r>
              <a:rPr lang="en-US" dirty="0">
                <a:solidFill>
                  <a:srgbClr val="000000"/>
                </a:solidFill>
                <a:latin typeface="News Gothic MT"/>
                <a:ea typeface="Arial" charset="0"/>
                <a:cs typeface="News Gothic MT"/>
                <a:sym typeface="Arial" charset="0"/>
              </a:rPr>
              <a:t>in a nation is </a:t>
            </a:r>
            <a:r>
              <a:rPr lang="ja-JP" altLang="en-US" dirty="0">
                <a:solidFill>
                  <a:srgbClr val="000000"/>
                </a:solidFill>
                <a:latin typeface="News Gothic MT"/>
                <a:ea typeface="ＭＳ Ｐゴシック" charset="0"/>
                <a:cs typeface="News Gothic MT"/>
                <a:sym typeface="Arial" charset="0"/>
              </a:rPr>
              <a:t>“</a:t>
            </a:r>
            <a:r>
              <a:rPr lang="en-US" altLang="ja-JP" dirty="0">
                <a:solidFill>
                  <a:srgbClr val="000000"/>
                </a:solidFill>
                <a:latin typeface="News Gothic MT"/>
                <a:ea typeface="Arial" charset="0"/>
                <a:cs typeface="News Gothic MT"/>
                <a:sym typeface="Arial" charset="0"/>
              </a:rPr>
              <a:t>unmeasured?</a:t>
            </a:r>
            <a:r>
              <a:rPr lang="ja-JP" altLang="en-US" dirty="0">
                <a:solidFill>
                  <a:srgbClr val="000000"/>
                </a:solidFill>
                <a:latin typeface="News Gothic MT"/>
                <a:ea typeface="ＭＳ Ｐゴシック" charset="0"/>
                <a:cs typeface="News Gothic MT"/>
                <a:sym typeface="Arial" charset="0"/>
              </a:rPr>
              <a:t>”</a:t>
            </a:r>
            <a:r>
              <a:rPr lang="en-US" altLang="ja-JP" dirty="0">
                <a:solidFill>
                  <a:srgbClr val="000000"/>
                </a:solidFill>
                <a:latin typeface="News Gothic MT"/>
                <a:ea typeface="Arial" charset="0"/>
                <a:cs typeface="News Gothic MT"/>
                <a:sym typeface="Arial" charset="0"/>
              </a:rPr>
              <a:t> </a:t>
            </a:r>
            <a:endParaRPr lang="en-US" altLang="ja-JP" dirty="0" smtClean="0">
              <a:solidFill>
                <a:srgbClr val="000000"/>
              </a:solidFill>
              <a:latin typeface="News Gothic MT"/>
              <a:ea typeface="Arial" charset="0"/>
              <a:cs typeface="News Gothic MT"/>
              <a:sym typeface="Arial" charset="0"/>
            </a:endParaRPr>
          </a:p>
          <a:p>
            <a:pPr marL="282575" indent="-649288" algn="ctr">
              <a:lnSpc>
                <a:spcPct val="100000"/>
              </a:lnSpc>
              <a:spcBef>
                <a:spcPts val="0"/>
              </a:spcBef>
              <a:tabLst>
                <a:tab pos="317500" algn="l"/>
              </a:tabLst>
            </a:pPr>
            <a:endParaRPr lang="en-US" dirty="0">
              <a:solidFill>
                <a:srgbClr val="000000"/>
              </a:solidFill>
              <a:latin typeface="News Gothic MT"/>
              <a:ea typeface="Arial" charset="0"/>
              <a:cs typeface="News Gothic MT"/>
              <a:sym typeface="Arial" charset="0"/>
            </a:endParaRPr>
          </a:p>
          <a:p>
            <a:pPr marL="28346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smtClean="0">
                <a:solidFill>
                  <a:srgbClr val="000000"/>
                </a:solidFill>
                <a:latin typeface="News Gothic MT"/>
                <a:ea typeface="ＭＳ Ｐゴシック" charset="0"/>
                <a:cs typeface="News Gothic MT"/>
                <a:sym typeface="Arial Bold" charset="0"/>
              </a:rPr>
              <a:t>9</a:t>
            </a:r>
            <a:r>
              <a:rPr lang="en-US" dirty="0">
                <a:solidFill>
                  <a:srgbClr val="000000"/>
                </a:solidFill>
                <a:latin typeface="News Gothic MT"/>
                <a:ea typeface="ＭＳ Ｐゴシック" charset="0"/>
                <a:cs typeface="News Gothic MT"/>
                <a:sym typeface="Arial Bold" charset="0"/>
              </a:rPr>
              <a:t>. </a:t>
            </a:r>
            <a:r>
              <a:rPr lang="en-US" dirty="0">
                <a:solidFill>
                  <a:srgbClr val="000000"/>
                </a:solidFill>
                <a:latin typeface="News Gothic MT"/>
                <a:ea typeface="ＭＳ Ｐゴシック" charset="0"/>
                <a:cs typeface="News Gothic MT"/>
                <a:sym typeface="Arial" charset="0"/>
              </a:rPr>
              <a:t>Are </a:t>
            </a:r>
            <a:r>
              <a:rPr lang="ja-JP" altLang="en-US" dirty="0">
                <a:solidFill>
                  <a:srgbClr val="000000"/>
                </a:solidFill>
                <a:latin typeface="News Gothic MT"/>
                <a:ea typeface="ＭＳ Ｐゴシック" charset="0"/>
                <a:cs typeface="News Gothic MT"/>
                <a:sym typeface="Arial" charset="0"/>
              </a:rPr>
              <a:t>“</a:t>
            </a:r>
            <a:r>
              <a:rPr lang="en-US" dirty="0">
                <a:solidFill>
                  <a:srgbClr val="000000"/>
                </a:solidFill>
                <a:latin typeface="News Gothic MT"/>
                <a:ea typeface="ＭＳ Ｐゴシック" charset="0"/>
                <a:cs typeface="News Gothic MT"/>
                <a:sym typeface="Arial" charset="0"/>
              </a:rPr>
              <a:t>unmeasured</a:t>
            </a:r>
            <a:r>
              <a:rPr lang="ja-JP" altLang="en-US" dirty="0">
                <a:solidFill>
                  <a:srgbClr val="000000"/>
                </a:solidFill>
                <a:latin typeface="News Gothic MT"/>
                <a:ea typeface="ＭＳ Ｐゴシック" charset="0"/>
                <a:cs typeface="News Gothic MT"/>
                <a:sym typeface="Arial" charset="0"/>
              </a:rPr>
              <a:t>”</a:t>
            </a:r>
            <a:r>
              <a:rPr lang="en-US" dirty="0">
                <a:solidFill>
                  <a:srgbClr val="000000"/>
                </a:solidFill>
                <a:latin typeface="News Gothic MT"/>
                <a:ea typeface="ＭＳ Ｐゴシック" charset="0"/>
                <a:cs typeface="News Gothic MT"/>
                <a:sym typeface="Arial" charset="0"/>
              </a:rPr>
              <a:t> countries more </a:t>
            </a:r>
            <a:r>
              <a:rPr lang="en-US" dirty="0" smtClean="0">
                <a:solidFill>
                  <a:srgbClr val="000000"/>
                </a:solidFill>
                <a:latin typeface="News Gothic MT"/>
                <a:ea typeface="ＭＳ Ｐゴシック" charset="0"/>
                <a:cs typeface="News Gothic MT"/>
                <a:sym typeface="Arial" charset="0"/>
              </a:rPr>
              <a:t>likely </a:t>
            </a:r>
            <a:r>
              <a:rPr lang="en-US" dirty="0">
                <a:solidFill>
                  <a:srgbClr val="000000"/>
                </a:solidFill>
                <a:latin typeface="News Gothic MT"/>
                <a:ea typeface="ＭＳ Ｐゴシック" charset="0"/>
                <a:cs typeface="News Gothic MT"/>
                <a:sym typeface="Arial" charset="0"/>
              </a:rPr>
              <a:t>to be mostly </a:t>
            </a:r>
            <a:endParaRPr lang="en-US" dirty="0" smtClean="0">
              <a:solidFill>
                <a:srgbClr val="000000"/>
              </a:solidFill>
              <a:latin typeface="News Gothic MT"/>
              <a:ea typeface="ＭＳ Ｐゴシック" charset="0"/>
              <a:cs typeface="News Gothic MT"/>
              <a:sym typeface="Arial" charset="0"/>
            </a:endParaRPr>
          </a:p>
          <a:p>
            <a:pPr marL="28346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smtClean="0">
                <a:solidFill>
                  <a:srgbClr val="000000"/>
                </a:solidFill>
                <a:latin typeface="News Gothic MT"/>
                <a:ea typeface="ＭＳ Ｐゴシック" charset="0"/>
                <a:cs typeface="News Gothic MT"/>
                <a:sym typeface="Arial" charset="0"/>
              </a:rPr>
              <a:t>or </a:t>
            </a:r>
            <a:r>
              <a:rPr lang="en-US" dirty="0">
                <a:solidFill>
                  <a:srgbClr val="000000"/>
                </a:solidFill>
                <a:latin typeface="News Gothic MT"/>
                <a:ea typeface="ＭＳ Ｐゴシック" charset="0"/>
                <a:cs typeface="News Gothic MT"/>
                <a:sym typeface="Arial" charset="0"/>
              </a:rPr>
              <a:t>relatively free </a:t>
            </a:r>
            <a:r>
              <a:rPr lang="en-US" dirty="0" smtClean="0">
                <a:solidFill>
                  <a:srgbClr val="000000"/>
                </a:solidFill>
                <a:latin typeface="News Gothic MT"/>
                <a:ea typeface="ＭＳ Ｐゴシック" charset="0"/>
                <a:cs typeface="News Gothic MT"/>
                <a:sym typeface="Arial" charset="0"/>
              </a:rPr>
              <a:t>or </a:t>
            </a:r>
            <a:r>
              <a:rPr lang="en-US" dirty="0">
                <a:solidFill>
                  <a:srgbClr val="000000"/>
                </a:solidFill>
                <a:latin typeface="News Gothic MT"/>
                <a:ea typeface="ＭＳ Ｐゴシック" charset="0"/>
                <a:cs typeface="News Gothic MT"/>
                <a:sym typeface="Arial" charset="0"/>
              </a:rPr>
              <a:t>mostly or relatively </a:t>
            </a:r>
            <a:r>
              <a:rPr lang="en-US" dirty="0" err="1">
                <a:solidFill>
                  <a:srgbClr val="000000"/>
                </a:solidFill>
                <a:latin typeface="News Gothic MT"/>
                <a:ea typeface="ＭＳ Ｐゴシック" charset="0"/>
                <a:cs typeface="News Gothic MT"/>
                <a:sym typeface="Arial" charset="0"/>
              </a:rPr>
              <a:t>unfree</a:t>
            </a:r>
            <a:r>
              <a:rPr lang="en-US" dirty="0">
                <a:solidFill>
                  <a:srgbClr val="000000"/>
                </a:solidFill>
                <a:latin typeface="News Gothic MT"/>
                <a:ea typeface="ＭＳ Ｐゴシック" charset="0"/>
                <a:cs typeface="News Gothic MT"/>
                <a:sym typeface="Arial" charset="0"/>
              </a:rPr>
              <a:t>?</a:t>
            </a:r>
            <a:r>
              <a:rPr lang="ja-JP" altLang="en-US" dirty="0">
                <a:solidFill>
                  <a:srgbClr val="000000"/>
                </a:solidFill>
                <a:latin typeface="News Gothic MT"/>
                <a:ea typeface="ＭＳ Ｐゴシック" charset="0"/>
                <a:cs typeface="News Gothic MT"/>
                <a:sym typeface="Arial" charset="0"/>
              </a:rPr>
              <a:t>”</a:t>
            </a:r>
            <a:r>
              <a:rPr lang="en-US" dirty="0">
                <a:solidFill>
                  <a:srgbClr val="000000"/>
                </a:solidFill>
                <a:latin typeface="News Gothic MT"/>
                <a:ea typeface="ＭＳ Ｐゴシック" charset="0"/>
                <a:cs typeface="News Gothic MT"/>
                <a:sym typeface="Arial" charset="0"/>
              </a:rPr>
              <a:t> </a:t>
            </a:r>
            <a:endParaRPr lang="en-US" dirty="0" smtClean="0">
              <a:solidFill>
                <a:srgbClr val="000000"/>
              </a:solidFill>
              <a:latin typeface="News Gothic MT"/>
              <a:ea typeface="ＭＳ Ｐゴシック" charset="0"/>
              <a:cs typeface="News Gothic MT"/>
              <a:sym typeface="Arial" charset="0"/>
            </a:endParaRPr>
          </a:p>
          <a:p>
            <a:pPr marL="28346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endParaRPr lang="en-US" dirty="0">
              <a:solidFill>
                <a:srgbClr val="000000"/>
              </a:solidFill>
              <a:latin typeface="News Gothic MT"/>
              <a:ea typeface="ＭＳ Ｐゴシック" charset="0"/>
              <a:cs typeface="News Gothic MT"/>
              <a:sym typeface="Arial" charset="0"/>
            </a:endParaRPr>
          </a:p>
          <a:p>
            <a:pPr marL="28346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a:solidFill>
                  <a:srgbClr val="000000"/>
                </a:solidFill>
                <a:latin typeface="News Gothic MT"/>
                <a:ea typeface="ＭＳ Ｐゴシック" charset="0"/>
                <a:cs typeface="News Gothic MT"/>
                <a:sym typeface="Arial Bold" charset="0"/>
              </a:rPr>
              <a:t>10</a:t>
            </a:r>
            <a:r>
              <a:rPr lang="en-US" dirty="0">
                <a:solidFill>
                  <a:srgbClr val="000000"/>
                </a:solidFill>
                <a:latin typeface="News Gothic MT"/>
                <a:ea typeface="ＭＳ Ｐゴシック" charset="0"/>
                <a:cs typeface="News Gothic MT"/>
                <a:sym typeface="Arial" charset="0"/>
              </a:rPr>
              <a:t>. Is Canada more or less </a:t>
            </a:r>
            <a:r>
              <a:rPr lang="en-US" dirty="0" smtClean="0">
                <a:solidFill>
                  <a:srgbClr val="000000"/>
                </a:solidFill>
                <a:latin typeface="News Gothic MT"/>
                <a:ea typeface="ＭＳ Ｐゴシック" charset="0"/>
                <a:cs typeface="News Gothic MT"/>
                <a:sym typeface="Arial" charset="0"/>
              </a:rPr>
              <a:t>economically </a:t>
            </a:r>
          </a:p>
          <a:p>
            <a:pPr marL="28346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smtClean="0">
                <a:solidFill>
                  <a:srgbClr val="000000"/>
                </a:solidFill>
                <a:latin typeface="News Gothic MT"/>
                <a:ea typeface="ＭＳ Ｐゴシック" charset="0"/>
                <a:cs typeface="News Gothic MT"/>
                <a:sym typeface="Arial" charset="0"/>
              </a:rPr>
              <a:t>free </a:t>
            </a:r>
            <a:r>
              <a:rPr lang="en-US" dirty="0">
                <a:solidFill>
                  <a:srgbClr val="000000"/>
                </a:solidFill>
                <a:latin typeface="News Gothic MT"/>
                <a:ea typeface="ＭＳ Ｐゴシック" charset="0"/>
                <a:cs typeface="News Gothic MT"/>
                <a:sym typeface="Arial" charset="0"/>
              </a:rPr>
              <a:t>than the United States</a:t>
            </a:r>
            <a:r>
              <a:rPr lang="en-US" dirty="0" smtClean="0">
                <a:solidFill>
                  <a:srgbClr val="000000"/>
                </a:solidFill>
                <a:latin typeface="News Gothic MT"/>
                <a:ea typeface="ＭＳ Ｐゴシック" charset="0"/>
                <a:cs typeface="News Gothic MT"/>
                <a:sym typeface="Arial" charset="0"/>
              </a:rPr>
              <a:t>?</a:t>
            </a:r>
          </a:p>
          <a:p>
            <a:pPr marL="28346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endParaRPr lang="en-US" dirty="0">
              <a:solidFill>
                <a:srgbClr val="000000"/>
              </a:solidFill>
              <a:latin typeface="News Gothic MT"/>
              <a:ea typeface="ＭＳ Ｐゴシック" charset="0"/>
              <a:cs typeface="News Gothic MT"/>
              <a:sym typeface="Arial" charset="0"/>
            </a:endParaRPr>
          </a:p>
          <a:p>
            <a:pPr marL="28346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smtClean="0">
                <a:solidFill>
                  <a:srgbClr val="000000"/>
                </a:solidFill>
                <a:latin typeface="News Gothic MT"/>
                <a:ea typeface="ＭＳ Ｐゴシック" charset="0"/>
                <a:cs typeface="News Gothic MT"/>
                <a:sym typeface="Arial" charset="0"/>
              </a:rPr>
              <a:t> 11</a:t>
            </a:r>
            <a:r>
              <a:rPr lang="en-US" dirty="0">
                <a:solidFill>
                  <a:srgbClr val="000000"/>
                </a:solidFill>
                <a:latin typeface="News Gothic MT"/>
                <a:ea typeface="ＭＳ Ｐゴシック" charset="0"/>
                <a:cs typeface="News Gothic MT"/>
                <a:sym typeface="Arial" charset="0"/>
              </a:rPr>
              <a:t>. How many countries are more </a:t>
            </a:r>
            <a:endParaRPr lang="en-US" dirty="0" smtClean="0">
              <a:solidFill>
                <a:srgbClr val="000000"/>
              </a:solidFill>
              <a:latin typeface="News Gothic MT"/>
              <a:ea typeface="ＭＳ Ｐゴシック" charset="0"/>
              <a:cs typeface="News Gothic MT"/>
              <a:sym typeface="Arial" charset="0"/>
            </a:endParaRPr>
          </a:p>
          <a:p>
            <a:pPr marL="28346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smtClean="0">
                <a:solidFill>
                  <a:srgbClr val="000000"/>
                </a:solidFill>
                <a:latin typeface="News Gothic MT"/>
                <a:ea typeface="ＭＳ Ｐゴシック" charset="0"/>
                <a:cs typeface="News Gothic MT"/>
                <a:sym typeface="Arial" charset="0"/>
              </a:rPr>
              <a:t>economically </a:t>
            </a:r>
            <a:r>
              <a:rPr lang="en-US" dirty="0">
                <a:solidFill>
                  <a:srgbClr val="000000"/>
                </a:solidFill>
                <a:latin typeface="News Gothic MT"/>
                <a:ea typeface="ＭＳ Ｐゴシック" charset="0"/>
                <a:cs typeface="News Gothic MT"/>
                <a:sym typeface="Arial" charset="0"/>
              </a:rPr>
              <a:t>free than Canada? </a:t>
            </a:r>
          </a:p>
          <a:p>
            <a:pPr marL="283464" indent="-649288">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endParaRPr lang="en-US" dirty="0">
              <a:solidFill>
                <a:srgbClr val="000000"/>
              </a:solidFill>
              <a:latin typeface="News Gothic MT"/>
              <a:ea typeface="ＭＳ Ｐゴシック" charset="0"/>
              <a:cs typeface="News Gothic MT"/>
              <a:sym typeface="Arial" charset="0"/>
            </a:endParaRPr>
          </a:p>
        </p:txBody>
      </p:sp>
      <p:sp>
        <p:nvSpPr>
          <p:cNvPr id="5" name="Rectangle 2"/>
          <p:cNvSpPr>
            <a:spLocks noGrp="1" noChangeArrowheads="1"/>
          </p:cNvSpPr>
          <p:nvPr>
            <p:ph type="title"/>
          </p:nvPr>
        </p:nvSpPr>
        <p:spPr>
          <a:xfrm>
            <a:off x="838200" y="304800"/>
            <a:ext cx="7467600" cy="1447800"/>
          </a:xfrm>
          <a:effectLst/>
        </p:spPr>
        <p:txBody>
          <a:bodyPr/>
          <a:lstStyle/>
          <a:p>
            <a:pPr eaLnBrk="1" hangingPunct="1">
              <a:tabLst>
                <a:tab pos="863600" algn="l"/>
              </a:tabLst>
              <a:defRPr/>
            </a:pPr>
            <a:r>
              <a:rPr lang="en-US" sz="4400" dirty="0">
                <a:solidFill>
                  <a:srgbClr val="000000"/>
                </a:solidFill>
                <a:effectLst>
                  <a:outerShdw blurRad="38100" dist="38100" dir="2700000" sx="0" sy="0" algn="tl">
                    <a:srgbClr val="DDDDDD"/>
                  </a:outerShdw>
                </a:effectLst>
                <a:cs typeface="News Gothic MT"/>
                <a:sym typeface="Arial Bold" charset="0"/>
              </a:rPr>
              <a:t>Map Reading Relay Race</a:t>
            </a:r>
            <a:endParaRPr lang="en-US" sz="4400" dirty="0" smtClean="0">
              <a:solidFill>
                <a:srgbClr val="000000"/>
              </a:solidFill>
              <a:effectLst>
                <a:outerShdw blurRad="38100" dist="38100" dir="2700000" algn="tl">
                  <a:srgbClr val="DDDDDD"/>
                </a:outerShdw>
              </a:effectLst>
              <a:ea typeface="ヒラギノ角ゴ ProN W6" charset="0"/>
              <a:cs typeface="News Gothic MT"/>
              <a:sym typeface="Arial Bold"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3000"/>
          </a:blip>
          <a:stretch>
            <a:fillRect/>
          </a:stretch>
        </p:blipFill>
        <p:spPr>
          <a:xfrm>
            <a:off x="0" y="0"/>
            <a:ext cx="9144000" cy="6858000"/>
          </a:xfrm>
          <a:prstGeom prst="rect">
            <a:avLst/>
          </a:prstGeom>
        </p:spPr>
      </p:pic>
      <p:sp>
        <p:nvSpPr>
          <p:cNvPr id="67588" name="Rectangle 4"/>
          <p:cNvSpPr>
            <a:spLocks/>
          </p:cNvSpPr>
          <p:nvPr/>
        </p:nvSpPr>
        <p:spPr bwMode="auto">
          <a:xfrm>
            <a:off x="0" y="1485900"/>
            <a:ext cx="9132888"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smtClean="0">
                <a:solidFill>
                  <a:srgbClr val="000000"/>
                </a:solidFill>
                <a:latin typeface="News Gothic MT"/>
                <a:ea typeface="ＭＳ Ｐゴシック" charset="0"/>
                <a:cs typeface="News Gothic MT"/>
                <a:sym typeface="Arial" charset="0"/>
              </a:rPr>
              <a:t>12</a:t>
            </a:r>
            <a:r>
              <a:rPr lang="en-US" dirty="0">
                <a:solidFill>
                  <a:srgbClr val="000000"/>
                </a:solidFill>
                <a:latin typeface="News Gothic MT"/>
                <a:ea typeface="ＭＳ Ｐゴシック" charset="0"/>
                <a:cs typeface="News Gothic MT"/>
                <a:sym typeface="Arial" charset="0"/>
              </a:rPr>
              <a:t>. Which country is more economically free, Mexico or Chile</a:t>
            </a:r>
            <a:r>
              <a:rPr lang="en-US" dirty="0" smtClean="0">
                <a:solidFill>
                  <a:srgbClr val="000000"/>
                </a:solidFill>
                <a:latin typeface="News Gothic MT"/>
                <a:ea typeface="ＭＳ Ｐゴシック" charset="0"/>
                <a:cs typeface="News Gothic MT"/>
                <a:sym typeface="Arial" charset="0"/>
              </a:rPr>
              <a:t>?</a:t>
            </a:r>
          </a:p>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endParaRPr lang="en-US" dirty="0">
              <a:solidFill>
                <a:srgbClr val="000000"/>
              </a:solidFill>
              <a:latin typeface="News Gothic MT"/>
              <a:ea typeface="ＭＳ Ｐゴシック" charset="0"/>
              <a:cs typeface="News Gothic MT"/>
              <a:sym typeface="Arial" charset="0"/>
            </a:endParaRPr>
          </a:p>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a:solidFill>
                  <a:srgbClr val="000000"/>
                </a:solidFill>
                <a:latin typeface="News Gothic MT"/>
                <a:ea typeface="ＭＳ Ｐゴシック" charset="0"/>
                <a:cs typeface="News Gothic MT"/>
                <a:sym typeface="Arial" charset="0"/>
              </a:rPr>
              <a:t>13. Which country is more economically free, India or China</a:t>
            </a:r>
            <a:r>
              <a:rPr lang="en-US" dirty="0" smtClean="0">
                <a:solidFill>
                  <a:srgbClr val="000000"/>
                </a:solidFill>
                <a:latin typeface="News Gothic MT"/>
                <a:ea typeface="ＭＳ Ｐゴシック" charset="0"/>
                <a:cs typeface="News Gothic MT"/>
                <a:sym typeface="Arial" charset="0"/>
              </a:rPr>
              <a:t>?</a:t>
            </a:r>
          </a:p>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smtClean="0">
                <a:solidFill>
                  <a:srgbClr val="000000"/>
                </a:solidFill>
                <a:latin typeface="News Gothic MT"/>
                <a:ea typeface="ＭＳ Ｐゴシック" charset="0"/>
                <a:cs typeface="News Gothic MT"/>
                <a:sym typeface="Arial" charset="0"/>
              </a:rPr>
              <a:t> </a:t>
            </a:r>
            <a:endParaRPr lang="en-US" dirty="0">
              <a:solidFill>
                <a:srgbClr val="000000"/>
              </a:solidFill>
              <a:latin typeface="News Gothic MT"/>
              <a:ea typeface="ＭＳ Ｐゴシック" charset="0"/>
              <a:cs typeface="News Gothic MT"/>
              <a:sym typeface="Arial" charset="0"/>
            </a:endParaRPr>
          </a:p>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a:solidFill>
                  <a:srgbClr val="000000"/>
                </a:solidFill>
                <a:latin typeface="News Gothic MT"/>
                <a:ea typeface="ＭＳ Ｐゴシック" charset="0"/>
                <a:cs typeface="News Gothic MT"/>
                <a:sym typeface="Arial" charset="0"/>
              </a:rPr>
              <a:t>14. Which continent has the greatest </a:t>
            </a:r>
            <a:endParaRPr lang="en-US" dirty="0" smtClean="0">
              <a:solidFill>
                <a:srgbClr val="000000"/>
              </a:solidFill>
              <a:latin typeface="News Gothic MT"/>
              <a:ea typeface="ＭＳ Ｐゴシック" charset="0"/>
              <a:cs typeface="News Gothic MT"/>
              <a:sym typeface="Arial" charset="0"/>
            </a:endParaRPr>
          </a:p>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smtClean="0">
                <a:solidFill>
                  <a:srgbClr val="000000"/>
                </a:solidFill>
                <a:latin typeface="News Gothic MT"/>
                <a:ea typeface="ＭＳ Ｐゴシック" charset="0"/>
                <a:cs typeface="News Gothic MT"/>
                <a:sym typeface="Arial" charset="0"/>
              </a:rPr>
              <a:t>number </a:t>
            </a:r>
            <a:r>
              <a:rPr lang="en-US" dirty="0">
                <a:solidFill>
                  <a:srgbClr val="000000"/>
                </a:solidFill>
                <a:latin typeface="News Gothic MT"/>
                <a:ea typeface="ＭＳ Ｐゴシック" charset="0"/>
                <a:cs typeface="News Gothic MT"/>
                <a:sym typeface="Arial" charset="0"/>
              </a:rPr>
              <a:t>of </a:t>
            </a:r>
            <a:r>
              <a:rPr lang="ja-JP" altLang="en-US" dirty="0">
                <a:solidFill>
                  <a:srgbClr val="000000"/>
                </a:solidFill>
                <a:latin typeface="News Gothic MT"/>
                <a:ea typeface="ＭＳ Ｐゴシック" charset="0"/>
                <a:cs typeface="News Gothic MT"/>
                <a:sym typeface="Arial" charset="0"/>
              </a:rPr>
              <a:t>“</a:t>
            </a:r>
            <a:r>
              <a:rPr lang="en-US" dirty="0">
                <a:solidFill>
                  <a:srgbClr val="000000"/>
                </a:solidFill>
                <a:latin typeface="News Gothic MT"/>
                <a:ea typeface="ＭＳ Ｐゴシック" charset="0"/>
                <a:cs typeface="News Gothic MT"/>
                <a:sym typeface="Arial" charset="0"/>
              </a:rPr>
              <a:t>mostly free</a:t>
            </a:r>
            <a:r>
              <a:rPr lang="ja-JP" altLang="en-US" dirty="0">
                <a:solidFill>
                  <a:srgbClr val="000000"/>
                </a:solidFill>
                <a:latin typeface="News Gothic MT"/>
                <a:ea typeface="ＭＳ Ｐゴシック" charset="0"/>
                <a:cs typeface="News Gothic MT"/>
                <a:sym typeface="Arial" charset="0"/>
              </a:rPr>
              <a:t>”</a:t>
            </a:r>
            <a:r>
              <a:rPr lang="en-US" dirty="0">
                <a:solidFill>
                  <a:srgbClr val="000000"/>
                </a:solidFill>
                <a:latin typeface="News Gothic MT"/>
                <a:ea typeface="ＭＳ Ｐゴシック" charset="0"/>
                <a:cs typeface="News Gothic MT"/>
                <a:sym typeface="Arial" charset="0"/>
              </a:rPr>
              <a:t> countries? </a:t>
            </a:r>
            <a:endParaRPr lang="en-US" dirty="0" smtClean="0">
              <a:solidFill>
                <a:srgbClr val="000000"/>
              </a:solidFill>
              <a:latin typeface="News Gothic MT"/>
              <a:ea typeface="ＭＳ Ｐゴシック" charset="0"/>
              <a:cs typeface="News Gothic MT"/>
              <a:sym typeface="Arial" charset="0"/>
            </a:endParaRPr>
          </a:p>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endParaRPr lang="en-US" dirty="0">
              <a:solidFill>
                <a:srgbClr val="000000"/>
              </a:solidFill>
              <a:latin typeface="News Gothic MT"/>
              <a:ea typeface="ＭＳ Ｐゴシック" charset="0"/>
              <a:cs typeface="News Gothic MT"/>
              <a:sym typeface="Arial" charset="0"/>
            </a:endParaRPr>
          </a:p>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a:solidFill>
                  <a:srgbClr val="000000"/>
                </a:solidFill>
                <a:latin typeface="News Gothic MT"/>
                <a:ea typeface="ＭＳ Ｐゴシック" charset="0"/>
                <a:cs typeface="News Gothic MT"/>
                <a:sym typeface="Arial" charset="0"/>
              </a:rPr>
              <a:t>15. Which continent has the greatest </a:t>
            </a:r>
            <a:endParaRPr lang="en-US" dirty="0" smtClean="0">
              <a:solidFill>
                <a:srgbClr val="000000"/>
              </a:solidFill>
              <a:latin typeface="News Gothic MT"/>
              <a:ea typeface="ＭＳ Ｐゴシック" charset="0"/>
              <a:cs typeface="News Gothic MT"/>
              <a:sym typeface="Arial" charset="0"/>
            </a:endParaRPr>
          </a:p>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smtClean="0">
                <a:solidFill>
                  <a:srgbClr val="000000"/>
                </a:solidFill>
                <a:latin typeface="News Gothic MT"/>
                <a:ea typeface="ＭＳ Ｐゴシック" charset="0"/>
                <a:cs typeface="News Gothic MT"/>
                <a:sym typeface="Arial" charset="0"/>
              </a:rPr>
              <a:t>number </a:t>
            </a:r>
            <a:r>
              <a:rPr lang="en-US" dirty="0">
                <a:solidFill>
                  <a:srgbClr val="000000"/>
                </a:solidFill>
                <a:latin typeface="News Gothic MT"/>
                <a:ea typeface="ＭＳ Ｐゴシック" charset="0"/>
                <a:cs typeface="News Gothic MT"/>
                <a:sym typeface="Arial" charset="0"/>
              </a:rPr>
              <a:t>of </a:t>
            </a:r>
            <a:r>
              <a:rPr lang="ja-JP" altLang="en-US" dirty="0">
                <a:solidFill>
                  <a:srgbClr val="000000"/>
                </a:solidFill>
                <a:latin typeface="News Gothic MT"/>
                <a:ea typeface="ＭＳ Ｐゴシック" charset="0"/>
                <a:cs typeface="News Gothic MT"/>
                <a:sym typeface="Arial" charset="0"/>
              </a:rPr>
              <a:t>“</a:t>
            </a:r>
            <a:r>
              <a:rPr lang="en-US" dirty="0">
                <a:solidFill>
                  <a:srgbClr val="000000"/>
                </a:solidFill>
                <a:latin typeface="News Gothic MT"/>
                <a:ea typeface="ＭＳ Ｐゴシック" charset="0"/>
                <a:cs typeface="News Gothic MT"/>
                <a:sym typeface="Arial" charset="0"/>
              </a:rPr>
              <a:t>mostly </a:t>
            </a:r>
            <a:r>
              <a:rPr lang="en-US" dirty="0" err="1">
                <a:solidFill>
                  <a:srgbClr val="000000"/>
                </a:solidFill>
                <a:latin typeface="News Gothic MT"/>
                <a:ea typeface="ＭＳ Ｐゴシック" charset="0"/>
                <a:cs typeface="News Gothic MT"/>
                <a:sym typeface="Arial" charset="0"/>
              </a:rPr>
              <a:t>unfree</a:t>
            </a:r>
            <a:r>
              <a:rPr lang="ja-JP" altLang="en-US" dirty="0">
                <a:solidFill>
                  <a:srgbClr val="000000"/>
                </a:solidFill>
                <a:latin typeface="News Gothic MT"/>
                <a:ea typeface="ＭＳ Ｐゴシック" charset="0"/>
                <a:cs typeface="News Gothic MT"/>
                <a:sym typeface="Arial" charset="0"/>
              </a:rPr>
              <a:t>”</a:t>
            </a:r>
            <a:r>
              <a:rPr lang="en-US" dirty="0">
                <a:solidFill>
                  <a:srgbClr val="000000"/>
                </a:solidFill>
                <a:latin typeface="News Gothic MT"/>
                <a:ea typeface="ＭＳ Ｐゴシック" charset="0"/>
                <a:cs typeface="News Gothic MT"/>
                <a:sym typeface="Arial" charset="0"/>
              </a:rPr>
              <a:t> countries</a:t>
            </a:r>
            <a:r>
              <a:rPr lang="en-US" dirty="0" smtClean="0">
                <a:solidFill>
                  <a:srgbClr val="000000"/>
                </a:solidFill>
                <a:latin typeface="News Gothic MT"/>
                <a:ea typeface="ＭＳ Ｐゴシック" charset="0"/>
                <a:cs typeface="News Gothic MT"/>
                <a:sym typeface="Arial" charset="0"/>
              </a:rPr>
              <a:t>?</a:t>
            </a:r>
          </a:p>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r>
              <a:rPr lang="en-US" dirty="0" smtClean="0">
                <a:solidFill>
                  <a:srgbClr val="000000"/>
                </a:solidFill>
                <a:latin typeface="News Gothic MT"/>
                <a:ea typeface="ＭＳ Ｐゴシック" charset="0"/>
                <a:cs typeface="News Gothic MT"/>
                <a:sym typeface="Arial" charset="0"/>
              </a:rPr>
              <a:t> </a:t>
            </a:r>
          </a:p>
          <a:p>
            <a:pPr marL="465138" indent="-649288" algn="ctr">
              <a:lnSpc>
                <a:spcPct val="100000"/>
              </a:lnSpc>
              <a:spcBef>
                <a:spcPts val="0"/>
              </a:spcBef>
              <a:tabLst>
                <a:tab pos="317500" algn="l"/>
              </a:tabLst>
            </a:pPr>
            <a:r>
              <a:rPr lang="en-US" dirty="0" smtClean="0">
                <a:solidFill>
                  <a:srgbClr val="000000"/>
                </a:solidFill>
                <a:latin typeface="News Gothic MT"/>
                <a:ea typeface="ＭＳ Ｐゴシック" charset="0"/>
                <a:cs typeface="News Gothic MT"/>
                <a:sym typeface="Arial" charset="0"/>
              </a:rPr>
              <a:t>16. In which type of country do people live the longest?</a:t>
            </a:r>
          </a:p>
          <a:p>
            <a:pPr marL="465138" indent="-649288" algn="ctr">
              <a:lnSpc>
                <a:spcPct val="100000"/>
              </a:lnSpc>
              <a:spcBef>
                <a:spcPts val="0"/>
              </a:spcBef>
              <a:tabLst>
                <a:tab pos="317500" algn="l"/>
              </a:tabLst>
            </a:pPr>
            <a:endParaRPr lang="en-US" dirty="0" smtClean="0">
              <a:solidFill>
                <a:srgbClr val="000000"/>
              </a:solidFill>
              <a:latin typeface="News Gothic MT"/>
              <a:ea typeface="ＭＳ Ｐゴシック" charset="0"/>
              <a:cs typeface="News Gothic MT"/>
              <a:sym typeface="Arial" charset="0"/>
            </a:endParaRPr>
          </a:p>
          <a:p>
            <a:pPr marL="465138" indent="-649288" algn="ctr">
              <a:lnSpc>
                <a:spcPct val="100000"/>
              </a:lnSpc>
              <a:spcBef>
                <a:spcPts val="0"/>
              </a:spcBef>
              <a:tabLst>
                <a:tab pos="317500" algn="l"/>
              </a:tabLst>
            </a:pPr>
            <a:r>
              <a:rPr lang="en-US" dirty="0" smtClean="0">
                <a:solidFill>
                  <a:srgbClr val="000000"/>
                </a:solidFill>
                <a:latin typeface="News Gothic MT"/>
                <a:ea typeface="ＭＳ Ｐゴシック" charset="0"/>
                <a:cs typeface="News Gothic MT"/>
                <a:sym typeface="Arial" charset="0"/>
              </a:rPr>
              <a:t>17. Which type of country has the highest income per person? </a:t>
            </a:r>
          </a:p>
          <a:p>
            <a:pPr marL="466344" indent="-649288" algn="ctr">
              <a:lnSpc>
                <a:spcPct val="100000"/>
              </a:lnSpc>
              <a:spcBef>
                <a:spcPts val="0"/>
              </a:spcBef>
              <a:tabLst>
                <a:tab pos="317500" algn="l"/>
                <a:tab pos="317500" algn="l"/>
                <a:tab pos="317500" algn="l"/>
                <a:tab pos="317500" algn="l"/>
                <a:tab pos="317500" algn="l"/>
                <a:tab pos="317500" algn="l"/>
                <a:tab pos="317500" algn="l"/>
                <a:tab pos="317500" algn="l"/>
                <a:tab pos="317500" algn="l"/>
                <a:tab pos="317500" algn="l"/>
              </a:tabLst>
              <a:defRPr/>
            </a:pPr>
            <a:endParaRPr lang="en-US" dirty="0">
              <a:solidFill>
                <a:srgbClr val="000000"/>
              </a:solidFill>
              <a:latin typeface="News Gothic MT"/>
              <a:ea typeface="ＭＳ Ｐゴシック" charset="0"/>
              <a:cs typeface="News Gothic MT"/>
              <a:sym typeface="Arial" charset="0"/>
            </a:endParaRPr>
          </a:p>
        </p:txBody>
      </p:sp>
      <p:sp>
        <p:nvSpPr>
          <p:cNvPr id="7" name="Rectangle 2"/>
          <p:cNvSpPr>
            <a:spLocks noGrp="1" noChangeArrowheads="1"/>
          </p:cNvSpPr>
          <p:nvPr>
            <p:ph type="title"/>
          </p:nvPr>
        </p:nvSpPr>
        <p:spPr>
          <a:xfrm>
            <a:off x="838200" y="304800"/>
            <a:ext cx="7467600" cy="1447800"/>
          </a:xfrm>
          <a:effectLst/>
        </p:spPr>
        <p:txBody>
          <a:bodyPr/>
          <a:lstStyle/>
          <a:p>
            <a:pPr eaLnBrk="1" hangingPunct="1">
              <a:tabLst>
                <a:tab pos="863600" algn="l"/>
              </a:tabLst>
              <a:defRPr/>
            </a:pPr>
            <a:r>
              <a:rPr lang="en-US" sz="4400" dirty="0">
                <a:solidFill>
                  <a:srgbClr val="000000"/>
                </a:solidFill>
                <a:effectLst>
                  <a:outerShdw blurRad="38100" dist="38100" dir="2700000" sx="0" sy="0" algn="tl">
                    <a:srgbClr val="DDDDDD"/>
                  </a:outerShdw>
                </a:effectLst>
                <a:cs typeface="News Gothic MT"/>
                <a:sym typeface="Arial Bold" charset="0"/>
              </a:rPr>
              <a:t>Map Reading Relay Race</a:t>
            </a:r>
            <a:endParaRPr lang="en-US" sz="4400" dirty="0" smtClean="0">
              <a:solidFill>
                <a:srgbClr val="000000"/>
              </a:solidFill>
              <a:effectLst>
                <a:outerShdw blurRad="38100" dist="38100" dir="2700000" algn="tl">
                  <a:srgbClr val="DDDDDD"/>
                </a:outerShdw>
              </a:effectLst>
              <a:ea typeface="ヒラギノ角ゴ ProN W6" charset="0"/>
              <a:cs typeface="News Gothic MT"/>
              <a:sym typeface="Arial Bold" charset="0"/>
            </a:endParaRPr>
          </a:p>
        </p:txBody>
      </p:sp>
    </p:spTree>
    <p:extLst>
      <p:ext uri="{BB962C8B-B14F-4D97-AF65-F5344CB8AC3E}">
        <p14:creationId xmlns:p14="http://schemas.microsoft.com/office/powerpoint/2010/main" val="1175187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4"/>
          <p:cNvSpPr>
            <a:spLocks/>
          </p:cNvSpPr>
          <p:nvPr/>
        </p:nvSpPr>
        <p:spPr bwMode="auto">
          <a:xfrm>
            <a:off x="280988" y="1981200"/>
            <a:ext cx="88519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465138" indent="-649288" algn="ctr">
              <a:lnSpc>
                <a:spcPct val="100000"/>
              </a:lnSpc>
              <a:spcBef>
                <a:spcPts val="0"/>
              </a:spcBef>
              <a:tabLst>
                <a:tab pos="317500" algn="l"/>
              </a:tabLst>
            </a:pPr>
            <a:r>
              <a:rPr lang="en-US" dirty="0" smtClean="0">
                <a:solidFill>
                  <a:srgbClr val="000000"/>
                </a:solidFill>
                <a:latin typeface="News Gothic MT"/>
                <a:ea typeface="ＭＳ Ｐゴシック" charset="0"/>
                <a:cs typeface="News Gothic MT"/>
                <a:sym typeface="Arial" charset="0"/>
              </a:rPr>
              <a:t>18</a:t>
            </a:r>
            <a:r>
              <a:rPr lang="en-US" dirty="0">
                <a:solidFill>
                  <a:srgbClr val="000000"/>
                </a:solidFill>
                <a:latin typeface="News Gothic MT"/>
                <a:ea typeface="ＭＳ Ｐゴシック" charset="0"/>
                <a:cs typeface="News Gothic MT"/>
                <a:sym typeface="Arial" charset="0"/>
              </a:rPr>
              <a:t>. In which type of country does income </a:t>
            </a:r>
            <a:endParaRPr lang="en-US" dirty="0" smtClean="0">
              <a:solidFill>
                <a:srgbClr val="000000"/>
              </a:solidFill>
              <a:latin typeface="News Gothic MT"/>
              <a:ea typeface="ＭＳ Ｐゴシック" charset="0"/>
              <a:cs typeface="News Gothic MT"/>
              <a:sym typeface="Arial" charset="0"/>
            </a:endParaRPr>
          </a:p>
          <a:p>
            <a:pPr marL="465138" indent="-649288" algn="ctr">
              <a:lnSpc>
                <a:spcPct val="100000"/>
              </a:lnSpc>
              <a:spcBef>
                <a:spcPts val="0"/>
              </a:spcBef>
              <a:tabLst>
                <a:tab pos="317500" algn="l"/>
              </a:tabLst>
            </a:pPr>
            <a:r>
              <a:rPr lang="en-US" dirty="0" smtClean="0">
                <a:solidFill>
                  <a:srgbClr val="000000"/>
                </a:solidFill>
                <a:latin typeface="News Gothic MT"/>
                <a:ea typeface="ＭＳ Ｐゴシック" charset="0"/>
                <a:cs typeface="News Gothic MT"/>
                <a:sym typeface="Arial" charset="0"/>
              </a:rPr>
              <a:t>per </a:t>
            </a:r>
            <a:r>
              <a:rPr lang="en-US" dirty="0">
                <a:solidFill>
                  <a:srgbClr val="000000"/>
                </a:solidFill>
                <a:latin typeface="News Gothic MT"/>
                <a:ea typeface="ＭＳ Ｐゴシック" charset="0"/>
                <a:cs typeface="News Gothic MT"/>
                <a:sym typeface="Arial" charset="0"/>
              </a:rPr>
              <a:t>person grow by the highest annual rate</a:t>
            </a:r>
            <a:r>
              <a:rPr lang="en-US" dirty="0" smtClean="0">
                <a:solidFill>
                  <a:srgbClr val="000000"/>
                </a:solidFill>
                <a:latin typeface="News Gothic MT"/>
                <a:ea typeface="ＭＳ Ｐゴシック" charset="0"/>
                <a:cs typeface="News Gothic MT"/>
                <a:sym typeface="Arial" charset="0"/>
              </a:rPr>
              <a:t>?</a:t>
            </a:r>
          </a:p>
          <a:p>
            <a:pPr marL="465138" indent="-649288" algn="ctr">
              <a:lnSpc>
                <a:spcPct val="100000"/>
              </a:lnSpc>
              <a:spcBef>
                <a:spcPts val="0"/>
              </a:spcBef>
              <a:tabLst>
                <a:tab pos="317500" algn="l"/>
              </a:tabLst>
            </a:pPr>
            <a:endParaRPr lang="en-US" dirty="0" smtClean="0">
              <a:solidFill>
                <a:srgbClr val="000000"/>
              </a:solidFill>
              <a:latin typeface="News Gothic MT"/>
              <a:ea typeface="ＭＳ Ｐゴシック" charset="0"/>
              <a:cs typeface="News Gothic MT"/>
              <a:sym typeface="Arial" charset="0"/>
            </a:endParaRPr>
          </a:p>
          <a:p>
            <a:pPr marL="465138" indent="-649288" algn="ctr">
              <a:lnSpc>
                <a:spcPct val="100000"/>
              </a:lnSpc>
              <a:spcBef>
                <a:spcPts val="0"/>
              </a:spcBef>
              <a:tabLst>
                <a:tab pos="317500" algn="l"/>
              </a:tabLst>
            </a:pPr>
            <a:endParaRPr lang="en-US" dirty="0">
              <a:solidFill>
                <a:srgbClr val="000000"/>
              </a:solidFill>
              <a:latin typeface="News Gothic MT"/>
              <a:ea typeface="ＭＳ Ｐゴシック" charset="0"/>
              <a:cs typeface="News Gothic MT"/>
              <a:sym typeface="Arial" charset="0"/>
            </a:endParaRPr>
          </a:p>
          <a:p>
            <a:pPr marL="465138" indent="-649288" algn="ctr">
              <a:lnSpc>
                <a:spcPct val="100000"/>
              </a:lnSpc>
              <a:spcBef>
                <a:spcPts val="0"/>
              </a:spcBef>
              <a:tabLst>
                <a:tab pos="317500" algn="l"/>
              </a:tabLst>
            </a:pPr>
            <a:r>
              <a:rPr lang="en-US" dirty="0">
                <a:solidFill>
                  <a:srgbClr val="000000"/>
                </a:solidFill>
                <a:latin typeface="News Gothic MT"/>
                <a:ea typeface="ＭＳ Ｐゴシック" charset="0"/>
                <a:cs typeface="News Gothic MT"/>
                <a:sym typeface="Arial" charset="0"/>
              </a:rPr>
              <a:t>19. In which type of country are political rights &amp; civil </a:t>
            </a:r>
            <a:endParaRPr lang="en-US" dirty="0" smtClean="0">
              <a:solidFill>
                <a:srgbClr val="000000"/>
              </a:solidFill>
              <a:latin typeface="News Gothic MT"/>
              <a:ea typeface="ＭＳ Ｐゴシック" charset="0"/>
              <a:cs typeface="News Gothic MT"/>
              <a:sym typeface="Arial" charset="0"/>
            </a:endParaRPr>
          </a:p>
          <a:p>
            <a:pPr marL="465138" indent="-649288" algn="ctr">
              <a:lnSpc>
                <a:spcPct val="100000"/>
              </a:lnSpc>
              <a:spcBef>
                <a:spcPts val="0"/>
              </a:spcBef>
              <a:tabLst>
                <a:tab pos="317500" algn="l"/>
              </a:tabLst>
            </a:pPr>
            <a:r>
              <a:rPr lang="en-US" dirty="0" smtClean="0">
                <a:solidFill>
                  <a:srgbClr val="000000"/>
                </a:solidFill>
                <a:latin typeface="News Gothic MT"/>
                <a:ea typeface="ＭＳ Ｐゴシック" charset="0"/>
                <a:cs typeface="News Gothic MT"/>
                <a:sym typeface="Arial" charset="0"/>
              </a:rPr>
              <a:t>liberties </a:t>
            </a:r>
            <a:r>
              <a:rPr lang="en-US" dirty="0">
                <a:solidFill>
                  <a:srgbClr val="000000"/>
                </a:solidFill>
                <a:latin typeface="News Gothic MT"/>
                <a:ea typeface="ＭＳ Ｐゴシック" charset="0"/>
                <a:cs typeface="News Gothic MT"/>
                <a:sym typeface="Arial" charset="0"/>
              </a:rPr>
              <a:t>most protected? (Hint: read the scale carefully</a:t>
            </a:r>
            <a:r>
              <a:rPr lang="en-US" dirty="0" smtClean="0">
                <a:solidFill>
                  <a:srgbClr val="000000"/>
                </a:solidFill>
                <a:latin typeface="News Gothic MT"/>
                <a:ea typeface="ＭＳ Ｐゴシック" charset="0"/>
                <a:cs typeface="News Gothic MT"/>
                <a:sym typeface="Arial" charset="0"/>
              </a:rPr>
              <a:t>)</a:t>
            </a:r>
          </a:p>
          <a:p>
            <a:pPr marL="465138" indent="-649288" algn="ctr">
              <a:lnSpc>
                <a:spcPct val="100000"/>
              </a:lnSpc>
              <a:spcBef>
                <a:spcPts val="0"/>
              </a:spcBef>
              <a:tabLst>
                <a:tab pos="317500" algn="l"/>
              </a:tabLst>
            </a:pPr>
            <a:r>
              <a:rPr lang="en-US" dirty="0" smtClean="0">
                <a:solidFill>
                  <a:srgbClr val="000000"/>
                </a:solidFill>
                <a:latin typeface="News Gothic MT"/>
                <a:ea typeface="ＭＳ Ｐゴシック" charset="0"/>
                <a:cs typeface="News Gothic MT"/>
                <a:sym typeface="Arial" charset="0"/>
              </a:rPr>
              <a:t> </a:t>
            </a:r>
          </a:p>
          <a:p>
            <a:pPr marL="465138" indent="-649288" algn="ctr">
              <a:lnSpc>
                <a:spcPct val="100000"/>
              </a:lnSpc>
              <a:spcBef>
                <a:spcPts val="0"/>
              </a:spcBef>
              <a:tabLst>
                <a:tab pos="317500" algn="l"/>
              </a:tabLst>
            </a:pPr>
            <a:endParaRPr lang="en-US" dirty="0">
              <a:solidFill>
                <a:srgbClr val="000000"/>
              </a:solidFill>
              <a:latin typeface="News Gothic MT"/>
              <a:ea typeface="ＭＳ Ｐゴシック" charset="0"/>
              <a:cs typeface="News Gothic MT"/>
              <a:sym typeface="Arial" charset="0"/>
            </a:endParaRPr>
          </a:p>
          <a:p>
            <a:pPr marL="465138" indent="-649288" algn="ctr">
              <a:lnSpc>
                <a:spcPct val="100000"/>
              </a:lnSpc>
              <a:spcBef>
                <a:spcPts val="0"/>
              </a:spcBef>
              <a:tabLst>
                <a:tab pos="317500" algn="l"/>
              </a:tabLst>
            </a:pPr>
            <a:r>
              <a:rPr lang="en-US" dirty="0">
                <a:solidFill>
                  <a:srgbClr val="000000"/>
                </a:solidFill>
                <a:latin typeface="News Gothic MT"/>
                <a:ea typeface="ＭＳ Ｐゴシック" charset="0"/>
                <a:cs typeface="News Gothic MT"/>
                <a:sym typeface="Arial" charset="0"/>
              </a:rPr>
              <a:t>20. What is the purpose of the </a:t>
            </a:r>
            <a:endParaRPr lang="en-US" dirty="0" smtClean="0">
              <a:solidFill>
                <a:srgbClr val="000000"/>
              </a:solidFill>
              <a:latin typeface="News Gothic MT"/>
              <a:ea typeface="ＭＳ Ｐゴシック" charset="0"/>
              <a:cs typeface="News Gothic MT"/>
              <a:sym typeface="Arial" charset="0"/>
            </a:endParaRPr>
          </a:p>
          <a:p>
            <a:pPr marL="465138" indent="-649288" algn="ctr">
              <a:lnSpc>
                <a:spcPct val="100000"/>
              </a:lnSpc>
              <a:spcBef>
                <a:spcPts val="0"/>
              </a:spcBef>
              <a:tabLst>
                <a:tab pos="317500" algn="l"/>
              </a:tabLst>
            </a:pPr>
            <a:r>
              <a:rPr lang="en-US" dirty="0" smtClean="0">
                <a:solidFill>
                  <a:srgbClr val="000000"/>
                </a:solidFill>
                <a:latin typeface="News Gothic MT"/>
                <a:ea typeface="ＭＳ Ｐゴシック" charset="0"/>
                <a:cs typeface="News Gothic MT"/>
                <a:sym typeface="Arial" charset="0"/>
              </a:rPr>
              <a:t>Economic </a:t>
            </a:r>
            <a:r>
              <a:rPr lang="en-US" dirty="0">
                <a:solidFill>
                  <a:srgbClr val="000000"/>
                </a:solidFill>
                <a:latin typeface="News Gothic MT"/>
                <a:ea typeface="ＭＳ Ｐゴシック" charset="0"/>
                <a:cs typeface="News Gothic MT"/>
                <a:sym typeface="Arial" charset="0"/>
              </a:rPr>
              <a:t>Freedom of the World Map? </a:t>
            </a:r>
          </a:p>
        </p:txBody>
      </p:sp>
      <p:sp>
        <p:nvSpPr>
          <p:cNvPr id="5" name="Rectangle 2"/>
          <p:cNvSpPr>
            <a:spLocks noGrp="1" noChangeArrowheads="1"/>
          </p:cNvSpPr>
          <p:nvPr>
            <p:ph type="title"/>
          </p:nvPr>
        </p:nvSpPr>
        <p:spPr>
          <a:xfrm>
            <a:off x="838200" y="457200"/>
            <a:ext cx="7467600" cy="1447800"/>
          </a:xfrm>
        </p:spPr>
        <p:txBody>
          <a:bodyPr/>
          <a:lstStyle/>
          <a:p>
            <a:pPr eaLnBrk="1" hangingPunct="1">
              <a:tabLst>
                <a:tab pos="863600" algn="l"/>
              </a:tabLst>
              <a:defRPr/>
            </a:pPr>
            <a:r>
              <a:rPr lang="en-US" sz="4400" dirty="0" smtClean="0">
                <a:solidFill>
                  <a:srgbClr val="000000"/>
                </a:solidFill>
                <a:effectLst>
                  <a:outerShdw blurRad="38100" dist="38100" dir="2700000" algn="tl">
                    <a:srgbClr val="DDDDDD"/>
                  </a:outerShdw>
                </a:effectLst>
                <a:cs typeface="News Gothic MT"/>
                <a:sym typeface="Arial Bold" charset="0"/>
              </a:rPr>
              <a:t>Map Reading Relay Race </a:t>
            </a:r>
            <a:endParaRPr lang="en-US" sz="4400" dirty="0" smtClean="0">
              <a:solidFill>
                <a:srgbClr val="000000"/>
              </a:solidFill>
              <a:effectLst>
                <a:outerShdw blurRad="38100" dist="38100" dir="2700000" algn="tl">
                  <a:srgbClr val="DDDDDD"/>
                </a:outerShdw>
              </a:effectLst>
              <a:ea typeface="ヒラギノ角ゴ ProN W6" charset="0"/>
              <a:cs typeface="News Gothic MT"/>
              <a:sym typeface="Arial Bold" charset="0"/>
            </a:endParaRPr>
          </a:p>
        </p:txBody>
      </p:sp>
      <p:pic>
        <p:nvPicPr>
          <p:cNvPr id="4" name="Picture 3"/>
          <p:cNvPicPr>
            <a:picLocks noChangeAspect="1"/>
          </p:cNvPicPr>
          <p:nvPr/>
        </p:nvPicPr>
        <p:blipFill>
          <a:blip r:embed="rId3">
            <a:alphaModFix amt="23000"/>
          </a:blip>
          <a:stretch>
            <a:fillRect/>
          </a:stretch>
        </p:blipFill>
        <p:spPr>
          <a:xfrm>
            <a:off x="0" y="0"/>
            <a:ext cx="9144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4800"/>
            <a:ext cx="9144000" cy="1184940"/>
          </a:xfrm>
          <a:prstGeom prst="rect">
            <a:avLst/>
          </a:prstGeom>
        </p:spPr>
        <p:txBody>
          <a:bodyPr wrap="square">
            <a:spAutoFit/>
          </a:bodyPr>
          <a:lstStyle/>
          <a:p>
            <a:pPr indent="4763" algn="ctr" eaLnBrk="1" hangingPunct="1">
              <a:lnSpc>
                <a:spcPct val="120000"/>
              </a:lnSpc>
              <a:tabLst>
                <a:tab pos="863600" algn="l"/>
              </a:tabLst>
              <a:defRPr/>
            </a:pPr>
            <a:r>
              <a:rPr lang="en-US" sz="3000" dirty="0">
                <a:latin typeface="News Gothic MT"/>
                <a:cs typeface="News Gothic MT"/>
                <a:sym typeface="Arial" charset="0"/>
              </a:rPr>
              <a:t>Nations that are economically free </a:t>
            </a:r>
            <a:r>
              <a:rPr lang="en-US" sz="3000" dirty="0" smtClean="0">
                <a:latin typeface="News Gothic MT"/>
                <a:cs typeface="News Gothic MT"/>
                <a:sym typeface="Arial" charset="0"/>
              </a:rPr>
              <a:t>outperform </a:t>
            </a:r>
          </a:p>
          <a:p>
            <a:pPr indent="4763" algn="ctr" eaLnBrk="1" hangingPunct="1">
              <a:lnSpc>
                <a:spcPct val="120000"/>
              </a:lnSpc>
              <a:tabLst>
                <a:tab pos="863600" algn="l"/>
              </a:tabLst>
              <a:defRPr/>
            </a:pPr>
            <a:r>
              <a:rPr lang="en-US" sz="3000" dirty="0" smtClean="0">
                <a:latin typeface="News Gothic MT"/>
                <a:cs typeface="News Gothic MT"/>
                <a:sym typeface="Arial" charset="0"/>
              </a:rPr>
              <a:t>nations that are not economically free </a:t>
            </a:r>
            <a:endParaRPr lang="en-US" sz="3000" dirty="0">
              <a:latin typeface="News Gothic MT"/>
              <a:cs typeface="News Gothic MT"/>
              <a:sym typeface="Arial" charset="0"/>
            </a:endParaRPr>
          </a:p>
        </p:txBody>
      </p:sp>
      <p:pic>
        <p:nvPicPr>
          <p:cNvPr id="6" name="Picture 5"/>
          <p:cNvPicPr>
            <a:picLocks noChangeAspect="1"/>
          </p:cNvPicPr>
          <p:nvPr/>
        </p:nvPicPr>
        <p:blipFill>
          <a:blip r:embed="rId3"/>
          <a:stretch>
            <a:fillRect/>
          </a:stretch>
        </p:blipFill>
        <p:spPr>
          <a:xfrm>
            <a:off x="508000" y="1828800"/>
            <a:ext cx="8128000" cy="4495800"/>
          </a:xfrm>
          <a:prstGeom prst="rect">
            <a:avLst/>
          </a:prstGeom>
        </p:spPr>
      </p:pic>
    </p:spTree>
    <p:extLst>
      <p:ext uri="{BB962C8B-B14F-4D97-AF65-F5344CB8AC3E}">
        <p14:creationId xmlns:p14="http://schemas.microsoft.com/office/powerpoint/2010/main" val="27723722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p:cNvSpPr>
          <p:nvPr/>
        </p:nvSpPr>
        <p:spPr bwMode="auto">
          <a:xfrm>
            <a:off x="381000" y="0"/>
            <a:ext cx="8394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1275" bIns="0" anchor="ctr"/>
          <a:lstStyle/>
          <a:p>
            <a:pPr marL="41275" algn="ctr">
              <a:lnSpc>
                <a:spcPct val="87000"/>
              </a:lnSpc>
              <a:tabLst>
                <a:tab pos="317500" algn="l"/>
              </a:tabLst>
              <a:defRPr/>
            </a:pPr>
            <a:r>
              <a:rPr lang="en-US" sz="3600" dirty="0">
                <a:solidFill>
                  <a:srgbClr val="000000"/>
                </a:solidFill>
                <a:effectLst>
                  <a:outerShdw blurRad="38100" dist="38100" dir="2700000" sx="0" sy="0" algn="tl">
                    <a:srgbClr val="DDDDDD"/>
                  </a:outerShdw>
                </a:effectLst>
                <a:latin typeface="News Gothic MT"/>
                <a:ea typeface="ＭＳ Ｐゴシック" charset="0"/>
                <a:cs typeface="News Gothic MT"/>
                <a:sym typeface="Arial Bold" charset="0"/>
              </a:rPr>
              <a:t>Lesson 3</a:t>
            </a:r>
          </a:p>
        </p:txBody>
      </p:sp>
      <p:sp>
        <p:nvSpPr>
          <p:cNvPr id="74756" name="Rectangle 4"/>
          <p:cNvSpPr>
            <a:spLocks noGrp="1" noChangeArrowheads="1"/>
          </p:cNvSpPr>
          <p:nvPr>
            <p:ph type="body" idx="1"/>
          </p:nvPr>
        </p:nvSpPr>
        <p:spPr>
          <a:xfrm>
            <a:off x="381000" y="990600"/>
            <a:ext cx="8382000" cy="1905000"/>
          </a:xfrm>
        </p:spPr>
        <p:txBody>
          <a:bodyPr/>
          <a:lstStyle/>
          <a:p>
            <a:pPr marL="382588" eaLnBrk="1" hangingPunct="1">
              <a:lnSpc>
                <a:spcPct val="60000"/>
              </a:lnSpc>
              <a:tabLst>
                <a:tab pos="863600" algn="l"/>
              </a:tabLst>
              <a:defRPr/>
            </a:pPr>
            <a:r>
              <a:rPr lang="en-US" sz="4400" dirty="0" smtClean="0">
                <a:solidFill>
                  <a:srgbClr val="000000"/>
                </a:solidFill>
                <a:latin typeface="News Gothic MT"/>
                <a:cs typeface="News Gothic MT"/>
                <a:sym typeface="Arial" charset="0"/>
              </a:rPr>
              <a:t>What is economic </a:t>
            </a:r>
            <a:r>
              <a:rPr lang="en-US" sz="4400" dirty="0">
                <a:solidFill>
                  <a:srgbClr val="000000"/>
                </a:solidFill>
                <a:latin typeface="News Gothic MT"/>
                <a:cs typeface="News Gothic MT"/>
                <a:sym typeface="Arial" charset="0"/>
              </a:rPr>
              <a:t>f</a:t>
            </a:r>
            <a:r>
              <a:rPr lang="en-US" sz="4400" dirty="0" smtClean="0">
                <a:solidFill>
                  <a:srgbClr val="000000"/>
                </a:solidFill>
                <a:latin typeface="News Gothic MT"/>
                <a:cs typeface="News Gothic MT"/>
                <a:sym typeface="Arial" charset="0"/>
              </a:rPr>
              <a:t>reedom </a:t>
            </a:r>
          </a:p>
          <a:p>
            <a:pPr marL="382588" eaLnBrk="1" hangingPunct="1">
              <a:lnSpc>
                <a:spcPct val="60000"/>
              </a:lnSpc>
              <a:tabLst>
                <a:tab pos="863600" algn="l"/>
              </a:tabLst>
              <a:defRPr/>
            </a:pPr>
            <a:r>
              <a:rPr lang="en-US" sz="4400" dirty="0">
                <a:solidFill>
                  <a:srgbClr val="000000"/>
                </a:solidFill>
                <a:latin typeface="News Gothic MT"/>
                <a:cs typeface="News Gothic MT"/>
                <a:sym typeface="Arial" charset="0"/>
              </a:rPr>
              <a:t>a</a:t>
            </a:r>
            <a:r>
              <a:rPr lang="en-US" sz="4400" dirty="0" smtClean="0">
                <a:solidFill>
                  <a:srgbClr val="000000"/>
                </a:solidFill>
                <a:latin typeface="News Gothic MT"/>
                <a:cs typeface="News Gothic MT"/>
                <a:sym typeface="Arial" charset="0"/>
              </a:rPr>
              <a:t>nd </a:t>
            </a:r>
            <a:r>
              <a:rPr lang="en-US" sz="4400" dirty="0">
                <a:solidFill>
                  <a:srgbClr val="000000"/>
                </a:solidFill>
                <a:latin typeface="News Gothic MT"/>
                <a:cs typeface="News Gothic MT"/>
                <a:sym typeface="Arial" charset="0"/>
              </a:rPr>
              <a:t>w</a:t>
            </a:r>
            <a:r>
              <a:rPr lang="en-US" sz="4400" dirty="0" smtClean="0">
                <a:solidFill>
                  <a:srgbClr val="000000"/>
                </a:solidFill>
                <a:latin typeface="News Gothic MT"/>
                <a:cs typeface="News Gothic MT"/>
                <a:sym typeface="Arial" charset="0"/>
              </a:rPr>
              <a:t>hy </a:t>
            </a:r>
            <a:r>
              <a:rPr lang="en-US" sz="4400" dirty="0">
                <a:solidFill>
                  <a:srgbClr val="000000"/>
                </a:solidFill>
                <a:latin typeface="News Gothic MT"/>
                <a:cs typeface="News Gothic MT"/>
                <a:sym typeface="Arial" charset="0"/>
              </a:rPr>
              <a:t>d</a:t>
            </a:r>
            <a:r>
              <a:rPr lang="en-US" sz="4400" dirty="0" smtClean="0">
                <a:solidFill>
                  <a:srgbClr val="000000"/>
                </a:solidFill>
                <a:latin typeface="News Gothic MT"/>
                <a:cs typeface="News Gothic MT"/>
                <a:sym typeface="Arial" charset="0"/>
              </a:rPr>
              <a:t>o </a:t>
            </a:r>
            <a:r>
              <a:rPr lang="en-US" sz="4400" dirty="0">
                <a:solidFill>
                  <a:srgbClr val="000000"/>
                </a:solidFill>
                <a:latin typeface="News Gothic MT"/>
                <a:cs typeface="News Gothic MT"/>
                <a:sym typeface="Arial" charset="0"/>
              </a:rPr>
              <a:t>w</a:t>
            </a:r>
            <a:r>
              <a:rPr lang="en-US" sz="4400" dirty="0" smtClean="0">
                <a:solidFill>
                  <a:srgbClr val="000000"/>
                </a:solidFill>
                <a:latin typeface="News Gothic MT"/>
                <a:cs typeface="News Gothic MT"/>
                <a:sym typeface="Arial" charset="0"/>
              </a:rPr>
              <a:t>e care?</a:t>
            </a:r>
            <a:endParaRPr lang="en-US" sz="4400" dirty="0" smtClean="0">
              <a:solidFill>
                <a:srgbClr val="000000"/>
              </a:solidFill>
              <a:latin typeface="News Gothic MT"/>
              <a:ea typeface="ヒラギノ角ゴ ProN W3" charset="0"/>
              <a:cs typeface="ヒラギノ角ゴ ProN W3" charset="0"/>
              <a:sym typeface="Arial" charset="0"/>
            </a:endParaRPr>
          </a:p>
        </p:txBody>
      </p:sp>
      <p:pic>
        <p:nvPicPr>
          <p:cNvPr id="2" name="Picture 1"/>
          <p:cNvPicPr>
            <a:picLocks noChangeAspect="1"/>
          </p:cNvPicPr>
          <p:nvPr/>
        </p:nvPicPr>
        <p:blipFill>
          <a:blip r:embed="rId3"/>
          <a:stretch>
            <a:fillRect/>
          </a:stretch>
        </p:blipFill>
        <p:spPr>
          <a:xfrm>
            <a:off x="838200" y="2251422"/>
            <a:ext cx="7473262" cy="422557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74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953000"/>
            <a:ext cx="8915400" cy="1828800"/>
          </a:xfrm>
        </p:spPr>
        <p:txBody>
          <a:bodyPr numCol="2"/>
          <a:lstStyle/>
          <a:p>
            <a:pPr marL="457200" indent="-457200" algn="l">
              <a:buClr>
                <a:srgbClr val="48ACAB"/>
              </a:buClr>
              <a:buFont typeface="Arial"/>
              <a:buChar char="•"/>
            </a:pPr>
            <a:r>
              <a:rPr lang="en-US" sz="2400" dirty="0" smtClean="0">
                <a:latin typeface="News Gothic MT"/>
                <a:cs typeface="News Gothic MT"/>
              </a:rPr>
              <a:t>Trade with others</a:t>
            </a:r>
          </a:p>
          <a:p>
            <a:pPr marL="457200" indent="-457200" algn="l">
              <a:buClr>
                <a:srgbClr val="48ACAB"/>
              </a:buClr>
              <a:buFont typeface="Arial"/>
              <a:buChar char="•"/>
            </a:pPr>
            <a:r>
              <a:rPr lang="en-US" sz="2400" dirty="0" smtClean="0">
                <a:latin typeface="News Gothic MT"/>
                <a:cs typeface="News Gothic MT"/>
              </a:rPr>
              <a:t>Compete in markets</a:t>
            </a:r>
          </a:p>
          <a:p>
            <a:pPr marL="457200" indent="-457200" algn="l">
              <a:buClr>
                <a:srgbClr val="48ACAB"/>
              </a:buClr>
              <a:buFont typeface="Arial"/>
              <a:buChar char="•"/>
            </a:pPr>
            <a:r>
              <a:rPr lang="en-US" sz="2400" dirty="0" smtClean="0">
                <a:latin typeface="News Gothic MT"/>
                <a:cs typeface="News Gothic MT"/>
              </a:rPr>
              <a:t>Buy what they want</a:t>
            </a:r>
          </a:p>
          <a:p>
            <a:pPr marL="457200" indent="-457200" algn="l">
              <a:buClr>
                <a:srgbClr val="48ACAB"/>
              </a:buClr>
              <a:buFont typeface="Arial"/>
              <a:buChar char="•"/>
            </a:pPr>
            <a:r>
              <a:rPr lang="en-US" sz="2400" dirty="0" smtClean="0">
                <a:latin typeface="News Gothic MT"/>
                <a:cs typeface="News Gothic MT"/>
              </a:rPr>
              <a:t>Keep what they earn</a:t>
            </a:r>
          </a:p>
          <a:p>
            <a:pPr marL="457200" indent="-457200" algn="l">
              <a:buClr>
                <a:srgbClr val="48ACAB"/>
              </a:buClr>
              <a:buFont typeface="Arial"/>
              <a:buChar char="•"/>
            </a:pPr>
            <a:r>
              <a:rPr lang="en-US" sz="2400" dirty="0" smtClean="0">
                <a:latin typeface="News Gothic MT"/>
                <a:cs typeface="News Gothic MT"/>
              </a:rPr>
              <a:t>Own things privately</a:t>
            </a:r>
          </a:p>
          <a:p>
            <a:pPr marL="457200" lvl="0" indent="-457200" algn="l">
              <a:buClr>
                <a:srgbClr val="48ACAB"/>
              </a:buClr>
              <a:buFont typeface="Arial"/>
              <a:buChar char="•"/>
            </a:pPr>
            <a:r>
              <a:rPr lang="en-US" sz="2400" dirty="0">
                <a:latin typeface="News Gothic MT"/>
                <a:cs typeface="News Gothic MT"/>
              </a:rPr>
              <a:t>Earn a living in a job they choose</a:t>
            </a:r>
          </a:p>
          <a:p>
            <a:pPr marL="457200" indent="-457200" algn="l">
              <a:buClr>
                <a:srgbClr val="FF0000"/>
              </a:buClr>
              <a:buFont typeface="Arial"/>
              <a:buChar char="•"/>
            </a:pPr>
            <a:endParaRPr lang="en-US" dirty="0">
              <a:latin typeface="News Gothic MT"/>
              <a:cs typeface="News Gothic MT"/>
            </a:endParaRPr>
          </a:p>
        </p:txBody>
      </p:sp>
      <p:sp>
        <p:nvSpPr>
          <p:cNvPr id="4" name="TextBox 3"/>
          <p:cNvSpPr txBox="1"/>
          <p:nvPr/>
        </p:nvSpPr>
        <p:spPr>
          <a:xfrm>
            <a:off x="0" y="381000"/>
            <a:ext cx="9144000" cy="449354"/>
          </a:xfrm>
          <a:prstGeom prst="rect">
            <a:avLst/>
          </a:prstGeom>
          <a:noFill/>
        </p:spPr>
        <p:txBody>
          <a:bodyPr wrap="square" rtlCol="0">
            <a:spAutoFit/>
          </a:bodyPr>
          <a:lstStyle/>
          <a:p>
            <a:pPr algn="ctr"/>
            <a:r>
              <a:rPr lang="en-US" sz="3200" dirty="0">
                <a:latin typeface="News Gothic MT"/>
                <a:cs typeface="News Gothic MT"/>
              </a:rPr>
              <a:t>Economic freedom means </a:t>
            </a:r>
            <a:r>
              <a:rPr lang="en-US" sz="3200" dirty="0" smtClean="0">
                <a:latin typeface="News Gothic MT"/>
                <a:cs typeface="News Gothic MT"/>
              </a:rPr>
              <a:t>people </a:t>
            </a:r>
            <a:r>
              <a:rPr lang="en-US" sz="3200" dirty="0">
                <a:latin typeface="News Gothic MT"/>
                <a:cs typeface="News Gothic MT"/>
              </a:rPr>
              <a:t>are free to:</a:t>
            </a:r>
          </a:p>
        </p:txBody>
      </p:sp>
      <p:pic>
        <p:nvPicPr>
          <p:cNvPr id="5" name="Picture 4">
            <a:hlinkClick r:id="rId3"/>
          </p:cNvPr>
          <p:cNvPicPr>
            <a:picLocks noChangeAspect="1"/>
          </p:cNvPicPr>
          <p:nvPr/>
        </p:nvPicPr>
        <p:blipFill>
          <a:blip r:embed="rId4"/>
          <a:stretch>
            <a:fillRect/>
          </a:stretch>
        </p:blipFill>
        <p:spPr>
          <a:xfrm>
            <a:off x="1371600" y="1066799"/>
            <a:ext cx="6248400" cy="3514725"/>
          </a:xfrm>
          <a:prstGeom prst="rect">
            <a:avLst/>
          </a:prstGeom>
        </p:spPr>
      </p:pic>
    </p:spTree>
    <p:extLst>
      <p:ext uri="{BB962C8B-B14F-4D97-AF65-F5344CB8AC3E}">
        <p14:creationId xmlns:p14="http://schemas.microsoft.com/office/powerpoint/2010/main" val="295992036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4769018"/>
          </a:xfrm>
        </p:spPr>
        <p:txBody>
          <a:bodyPr/>
          <a:lstStyle/>
          <a:p>
            <a:r>
              <a:rPr lang="en-US" dirty="0" smtClean="0"/>
              <a:t>Support for this project was provided by the </a:t>
            </a:r>
          </a:p>
          <a:p>
            <a:r>
              <a:rPr lang="en-US" b="1" dirty="0" smtClean="0"/>
              <a:t>Center </a:t>
            </a:r>
            <a:r>
              <a:rPr lang="en-US" b="1" dirty="0"/>
              <a:t>for the Study of Capitalism and the </a:t>
            </a:r>
            <a:r>
              <a:rPr lang="en-US" b="1" dirty="0" smtClean="0"/>
              <a:t>Economy</a:t>
            </a:r>
          </a:p>
          <a:p>
            <a:endParaRPr lang="en-US" b="1" dirty="0"/>
          </a:p>
          <a:p>
            <a:endParaRPr lang="en-US" b="1" dirty="0" smtClean="0"/>
          </a:p>
          <a:p>
            <a:endParaRPr lang="en-US" b="1" dirty="0" smtClean="0"/>
          </a:p>
          <a:p>
            <a:endParaRPr lang="en-US" b="1" dirty="0" smtClean="0"/>
          </a:p>
          <a:p>
            <a:r>
              <a:rPr lang="en-US" b="1" dirty="0" smtClean="0"/>
              <a:t>Persons interested in learning more </a:t>
            </a:r>
            <a:r>
              <a:rPr lang="en-US" b="1" smtClean="0"/>
              <a:t>should visit: </a:t>
            </a:r>
            <a:endParaRPr lang="en-US" b="1" dirty="0" smtClean="0"/>
          </a:p>
          <a:p>
            <a:r>
              <a:rPr lang="en-US" dirty="0" smtClean="0"/>
              <a:t>http</a:t>
            </a:r>
            <a:r>
              <a:rPr lang="en-US" dirty="0"/>
              <a:t>://www.freetheworld.com/</a:t>
            </a:r>
          </a:p>
        </p:txBody>
      </p:sp>
      <p:pic>
        <p:nvPicPr>
          <p:cNvPr id="1026" name="Picture 2" descr="http://www.engr.uky.edu/cat/files/2011/03/clip_image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276600"/>
            <a:ext cx="2508738" cy="101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70674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85800"/>
            <a:ext cx="9144000" cy="493981"/>
          </a:xfrm>
          <a:prstGeom prst="rect">
            <a:avLst/>
          </a:prstGeom>
          <a:noFill/>
        </p:spPr>
        <p:txBody>
          <a:bodyPr wrap="square" rtlCol="0">
            <a:spAutoFit/>
          </a:bodyPr>
          <a:lstStyle/>
          <a:p>
            <a:pPr algn="ctr"/>
            <a:r>
              <a:rPr lang="en-US" sz="3600" dirty="0" smtClean="0">
                <a:solidFill>
                  <a:srgbClr val="000000"/>
                </a:solidFill>
                <a:latin typeface="News Gothic MT"/>
              </a:rPr>
              <a:t>Economic Freedom and Quality of Life</a:t>
            </a:r>
            <a:endParaRPr lang="en-US" sz="3600" dirty="0">
              <a:solidFill>
                <a:srgbClr val="000000"/>
              </a:solidFill>
              <a:latin typeface="News Gothic MT"/>
            </a:endParaRPr>
          </a:p>
        </p:txBody>
      </p:sp>
      <p:pic>
        <p:nvPicPr>
          <p:cNvPr id="3" name="Picture 2">
            <a:hlinkClick r:id="rId3"/>
          </p:cNvPr>
          <p:cNvPicPr>
            <a:picLocks noChangeAspect="1"/>
          </p:cNvPicPr>
          <p:nvPr/>
        </p:nvPicPr>
        <p:blipFill>
          <a:blip r:embed="rId4"/>
          <a:stretch>
            <a:fillRect/>
          </a:stretch>
        </p:blipFill>
        <p:spPr>
          <a:xfrm>
            <a:off x="380413" y="1625600"/>
            <a:ext cx="8370474" cy="4546600"/>
          </a:xfrm>
          <a:prstGeom prst="rect">
            <a:avLst/>
          </a:prstGeom>
        </p:spPr>
      </p:pic>
    </p:spTree>
    <p:extLst>
      <p:ext uri="{BB962C8B-B14F-4D97-AF65-F5344CB8AC3E}">
        <p14:creationId xmlns:p14="http://schemas.microsoft.com/office/powerpoint/2010/main" val="119567229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p:cNvSpPr txBox="1"/>
          <p:nvPr/>
        </p:nvSpPr>
        <p:spPr>
          <a:xfrm>
            <a:off x="0" y="533400"/>
            <a:ext cx="9144000" cy="1762226"/>
          </a:xfrm>
          <a:prstGeom prst="rect">
            <a:avLst/>
          </a:prstGeom>
          <a:noFill/>
        </p:spPr>
        <p:txBody>
          <a:bodyPr wrap="square" rtlCol="0">
            <a:spAutoFit/>
          </a:bodyPr>
          <a:lstStyle/>
          <a:p>
            <a:pPr marL="153988" indent="0" algn="ctr">
              <a:spcBef>
                <a:spcPts val="550"/>
              </a:spcBef>
              <a:buClr>
                <a:srgbClr val="FF0000"/>
              </a:buClr>
              <a:tabLst>
                <a:tab pos="317500" algn="l"/>
                <a:tab pos="317500" algn="l"/>
                <a:tab pos="317500" algn="l"/>
                <a:tab pos="317500" algn="l"/>
                <a:tab pos="317500" algn="l"/>
              </a:tabLst>
              <a:defRPr/>
            </a:pPr>
            <a:r>
              <a:rPr lang="en-US" sz="3800" dirty="0">
                <a:solidFill>
                  <a:srgbClr val="000000"/>
                </a:solidFill>
                <a:latin typeface="News Gothic MT"/>
                <a:ea typeface="ＭＳ Ｐゴシック" charset="0"/>
                <a:cs typeface="News Gothic MT"/>
                <a:sym typeface="Arial" charset="0"/>
              </a:rPr>
              <a:t>Size of Government </a:t>
            </a:r>
          </a:p>
          <a:p>
            <a:pPr marL="153988" indent="0" algn="ctr">
              <a:spcBef>
                <a:spcPts val="550"/>
              </a:spcBef>
              <a:buClr>
                <a:srgbClr val="FF0000"/>
              </a:buClr>
              <a:tabLst>
                <a:tab pos="317500" algn="l"/>
                <a:tab pos="317500" algn="l"/>
                <a:tab pos="317500" algn="l"/>
                <a:tab pos="317500" algn="l"/>
                <a:tab pos="317500" algn="l"/>
              </a:tabLst>
              <a:defRPr/>
            </a:pPr>
            <a:r>
              <a:rPr lang="en-US" sz="3800" dirty="0">
                <a:solidFill>
                  <a:srgbClr val="000000"/>
                </a:solidFill>
                <a:latin typeface="News Gothic MT"/>
                <a:ea typeface="ＭＳ Ｐゴシック" charset="0"/>
                <a:cs typeface="News Gothic MT"/>
                <a:sym typeface="Arial" charset="0"/>
              </a:rPr>
              <a:t>(expenditures, taxes, &amp; enterprises)</a:t>
            </a:r>
          </a:p>
          <a:p>
            <a:pPr algn="ctr"/>
            <a:endParaRPr lang="en-US" sz="3800" dirty="0" smtClean="0">
              <a:solidFill>
                <a:srgbClr val="000000"/>
              </a:solidFill>
              <a:latin typeface="News Gothic MT"/>
            </a:endParaRPr>
          </a:p>
          <a:p>
            <a:pPr algn="ctr"/>
            <a:endParaRPr lang="en-US" sz="3800" dirty="0">
              <a:solidFill>
                <a:srgbClr val="000000"/>
              </a:solidFill>
              <a:latin typeface="News Gothic MT"/>
            </a:endParaRPr>
          </a:p>
        </p:txBody>
      </p:sp>
      <p:pic>
        <p:nvPicPr>
          <p:cNvPr id="2" name="Picture 1"/>
          <p:cNvPicPr>
            <a:picLocks noChangeAspect="1"/>
          </p:cNvPicPr>
          <p:nvPr/>
        </p:nvPicPr>
        <p:blipFill>
          <a:blip r:embed="rId3"/>
          <a:stretch>
            <a:fillRect/>
          </a:stretch>
        </p:blipFill>
        <p:spPr>
          <a:xfrm>
            <a:off x="635000" y="1828800"/>
            <a:ext cx="7874000" cy="4432300"/>
          </a:xfrm>
          <a:prstGeom prst="rect">
            <a:avLst/>
          </a:prstGeom>
        </p:spPr>
      </p:pic>
    </p:spTree>
    <p:extLst>
      <p:ext uri="{BB962C8B-B14F-4D97-AF65-F5344CB8AC3E}">
        <p14:creationId xmlns:p14="http://schemas.microsoft.com/office/powerpoint/2010/main" val="181090257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p:nvPr/>
        </p:nvSpPr>
        <p:spPr>
          <a:xfrm>
            <a:off x="152400" y="533400"/>
            <a:ext cx="8839200" cy="583237"/>
          </a:xfrm>
          <a:prstGeom prst="rect">
            <a:avLst/>
          </a:prstGeom>
          <a:noFill/>
        </p:spPr>
        <p:txBody>
          <a:bodyPr wrap="square" rtlCol="0">
            <a:spAutoFit/>
          </a:bodyPr>
          <a:lstStyle/>
          <a:p>
            <a:pPr algn="ctr"/>
            <a:r>
              <a:rPr lang="en-US" sz="4400" dirty="0" smtClean="0">
                <a:solidFill>
                  <a:srgbClr val="000000"/>
                </a:solidFill>
                <a:latin typeface="News Gothic MT"/>
                <a:ea typeface="ＭＳ Ｐゴシック" charset="0"/>
                <a:cs typeface="News Gothic MT"/>
                <a:sym typeface="Arial" charset="0"/>
              </a:rPr>
              <a:t>Protection</a:t>
            </a:r>
            <a:r>
              <a:rPr lang="en-US" sz="4400" dirty="0" smtClean="0">
                <a:solidFill>
                  <a:schemeClr val="tx1"/>
                </a:solidFill>
                <a:latin typeface="News Gothic MT"/>
                <a:ea typeface="ＭＳ Ｐゴシック" charset="0"/>
                <a:cs typeface="News Gothic MT"/>
                <a:sym typeface="Arial" charset="0"/>
              </a:rPr>
              <a:t> of property rights</a:t>
            </a:r>
            <a:endParaRPr lang="en-US" sz="4400" dirty="0">
              <a:latin typeface="News Gothic MT"/>
            </a:endParaRPr>
          </a:p>
        </p:txBody>
      </p:sp>
      <p:pic>
        <p:nvPicPr>
          <p:cNvPr id="5" name="Picture 4"/>
          <p:cNvPicPr>
            <a:picLocks noChangeAspect="1"/>
          </p:cNvPicPr>
          <p:nvPr/>
        </p:nvPicPr>
        <p:blipFill rotWithShape="1">
          <a:blip r:embed="rId3"/>
          <a:srcRect t="4243" b="9429"/>
          <a:stretch/>
        </p:blipFill>
        <p:spPr>
          <a:xfrm>
            <a:off x="1219200" y="1606447"/>
            <a:ext cx="6781800" cy="4390956"/>
          </a:xfrm>
          <a:prstGeom prst="rect">
            <a:avLst/>
          </a:prstGeom>
        </p:spPr>
      </p:pic>
      <p:pic>
        <p:nvPicPr>
          <p:cNvPr id="4" name="Picture 3">
            <a:hlinkClick r:id="rId4"/>
          </p:cNvPr>
          <p:cNvPicPr>
            <a:picLocks noChangeAspect="1"/>
          </p:cNvPicPr>
          <p:nvPr/>
        </p:nvPicPr>
        <p:blipFill>
          <a:blip r:embed="rId5"/>
          <a:stretch>
            <a:fillRect/>
          </a:stretch>
        </p:blipFill>
        <p:spPr>
          <a:xfrm>
            <a:off x="520700" y="1574800"/>
            <a:ext cx="8089900" cy="4445000"/>
          </a:xfrm>
          <a:prstGeom prst="rect">
            <a:avLst/>
          </a:prstGeom>
        </p:spPr>
      </p:pic>
    </p:spTree>
    <p:extLst>
      <p:ext uri="{BB962C8B-B14F-4D97-AF65-F5344CB8AC3E}">
        <p14:creationId xmlns:p14="http://schemas.microsoft.com/office/powerpoint/2010/main" val="284877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1"/>
          <p:cNvSpPr>
            <a:spLocks noGrp="1" noChangeArrowheads="1"/>
          </p:cNvSpPr>
          <p:nvPr>
            <p:ph type="title"/>
          </p:nvPr>
        </p:nvSpPr>
        <p:spPr>
          <a:xfrm>
            <a:off x="304800" y="381000"/>
            <a:ext cx="8610600" cy="1219200"/>
          </a:xfrm>
        </p:spPr>
        <p:txBody>
          <a:bodyPr/>
          <a:lstStyle/>
          <a:p>
            <a:pPr eaLnBrk="1" hangingPunct="1">
              <a:tabLst>
                <a:tab pos="863600" algn="l"/>
              </a:tabLst>
              <a:defRPr/>
            </a:pPr>
            <a:r>
              <a:rPr lang="en-US" sz="4400" dirty="0" smtClean="0">
                <a:solidFill>
                  <a:srgbClr val="000000"/>
                </a:solidFill>
                <a:effectLst>
                  <a:outerShdw blurRad="38100" dist="38100" dir="2700000" sx="0" sy="0" algn="tl">
                    <a:srgbClr val="DDDDDD"/>
                  </a:outerShdw>
                </a:effectLst>
                <a:cs typeface="News Gothic MT"/>
                <a:sym typeface="Arial Bold" charset="0"/>
              </a:rPr>
              <a:t>Access to Sound Money</a:t>
            </a:r>
            <a:endParaRPr lang="en-US" sz="4400" dirty="0" smtClean="0">
              <a:solidFill>
                <a:srgbClr val="000000"/>
              </a:solidFill>
              <a:effectLst>
                <a:outerShdw blurRad="38100" dist="38100" dir="2700000" sx="0" sy="0" algn="tl">
                  <a:srgbClr val="DDDDDD"/>
                </a:outerShdw>
              </a:effectLst>
              <a:ea typeface="ヒラギノ角ゴ ProN W6" charset="0"/>
              <a:cs typeface="ヒラギノ角ゴ ProN W6" charset="0"/>
              <a:sym typeface="Arial Bold" charset="0"/>
            </a:endParaRPr>
          </a:p>
        </p:txBody>
      </p:sp>
      <p:pic>
        <p:nvPicPr>
          <p:cNvPr id="2" name="Picture 1">
            <a:hlinkClick r:id="rId3"/>
          </p:cNvPr>
          <p:cNvPicPr>
            <a:picLocks noChangeAspect="1"/>
          </p:cNvPicPr>
          <p:nvPr/>
        </p:nvPicPr>
        <p:blipFill>
          <a:blip r:embed="rId4"/>
          <a:stretch>
            <a:fillRect/>
          </a:stretch>
        </p:blipFill>
        <p:spPr>
          <a:xfrm>
            <a:off x="1524000" y="1371600"/>
            <a:ext cx="6070600" cy="4839064"/>
          </a:xfrm>
          <a:prstGeom prst="rect">
            <a:avLst/>
          </a:prstGeom>
        </p:spPr>
      </p:pic>
      <p:pic>
        <p:nvPicPr>
          <p:cNvPr id="4" name="Picture 3"/>
          <p:cNvPicPr>
            <a:picLocks noChangeAspect="1"/>
          </p:cNvPicPr>
          <p:nvPr/>
        </p:nvPicPr>
        <p:blipFill rotWithShape="1">
          <a:blip r:embed="rId5"/>
          <a:srcRect l="565"/>
          <a:stretch/>
        </p:blipFill>
        <p:spPr>
          <a:xfrm>
            <a:off x="1524000" y="1668588"/>
            <a:ext cx="6209703" cy="45036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alphaModFix amt="15000"/>
          </a:blip>
          <a:stretch>
            <a:fillRect/>
          </a:stretch>
        </p:blipFill>
        <p:spPr>
          <a:xfrm>
            <a:off x="2730500" y="1651000"/>
            <a:ext cx="3670300" cy="4826000"/>
          </a:xfrm>
          <a:prstGeom prst="rect">
            <a:avLst/>
          </a:prstGeom>
        </p:spPr>
      </p:pic>
      <p:sp>
        <p:nvSpPr>
          <p:cNvPr id="2" name="Title 1"/>
          <p:cNvSpPr>
            <a:spLocks noGrp="1"/>
          </p:cNvSpPr>
          <p:nvPr>
            <p:ph type="title"/>
          </p:nvPr>
        </p:nvSpPr>
        <p:spPr>
          <a:xfrm>
            <a:off x="735014" y="304800"/>
            <a:ext cx="7672387" cy="685800"/>
          </a:xfrm>
        </p:spPr>
        <p:txBody>
          <a:bodyPr rtlCol="0">
            <a:normAutofit fontScale="90000"/>
          </a:bodyPr>
          <a:lstStyle/>
          <a:p>
            <a:pPr>
              <a:defRPr/>
            </a:pPr>
            <a:r>
              <a:rPr lang="en-US" sz="4900" dirty="0" smtClean="0">
                <a:solidFill>
                  <a:srgbClr val="000000"/>
                </a:solidFill>
                <a:cs typeface="News Gothic MT"/>
              </a:rPr>
              <a:t>Which country is this?</a:t>
            </a:r>
            <a:r>
              <a:rPr lang="en-US" dirty="0" smtClean="0">
                <a:solidFill>
                  <a:srgbClr val="000000"/>
                </a:solidFill>
                <a:cs typeface="News Gothic MT"/>
              </a:rPr>
              <a:t/>
            </a:r>
            <a:br>
              <a:rPr lang="en-US" dirty="0" smtClean="0">
                <a:solidFill>
                  <a:srgbClr val="000000"/>
                </a:solidFill>
                <a:cs typeface="News Gothic MT"/>
              </a:rPr>
            </a:br>
            <a:r>
              <a:rPr lang="en-US" sz="2400" dirty="0">
                <a:solidFill>
                  <a:srgbClr val="000000"/>
                </a:solidFill>
                <a:cs typeface="News Gothic MT"/>
              </a:rPr>
              <a:t>(Text GUESS and your choice to 37607)</a:t>
            </a:r>
          </a:p>
        </p:txBody>
      </p:sp>
      <p:sp>
        <p:nvSpPr>
          <p:cNvPr id="3" name="Text Placeholder 2"/>
          <p:cNvSpPr>
            <a:spLocks noGrp="1"/>
          </p:cNvSpPr>
          <p:nvPr>
            <p:ph type="body" sz="half" idx="1"/>
          </p:nvPr>
        </p:nvSpPr>
        <p:spPr>
          <a:xfrm>
            <a:off x="76200" y="1981200"/>
            <a:ext cx="9144000" cy="4495800"/>
          </a:xfrm>
        </p:spPr>
        <p:txBody>
          <a:bodyPr numCol="2" rtlCol="0">
            <a:noAutofit/>
          </a:bodyPr>
          <a:lstStyle/>
          <a:p>
            <a:pPr marL="0" indent="0" algn="l">
              <a:lnSpc>
                <a:spcPct val="110000"/>
              </a:lnSpc>
              <a:spcBef>
                <a:spcPts val="0"/>
              </a:spcBef>
              <a:buNone/>
              <a:defRPr/>
            </a:pPr>
            <a:r>
              <a:rPr lang="en-US" sz="2400" dirty="0" smtClean="0">
                <a:solidFill>
                  <a:srgbClr val="000000"/>
                </a:solidFill>
                <a:latin typeface="News Gothic MT"/>
                <a:cs typeface="News Gothic MT"/>
              </a:rPr>
              <a:t>Has no agriculture of its own</a:t>
            </a:r>
          </a:p>
          <a:p>
            <a:pPr marL="0" indent="0" algn="l">
              <a:lnSpc>
                <a:spcPct val="110000"/>
              </a:lnSpc>
              <a:spcBef>
                <a:spcPts val="0"/>
              </a:spcBef>
              <a:buNone/>
              <a:defRPr/>
            </a:pPr>
            <a:endParaRPr lang="en-US" sz="2400" dirty="0" smtClean="0">
              <a:solidFill>
                <a:srgbClr val="000000"/>
              </a:solidFill>
              <a:latin typeface="News Gothic MT"/>
              <a:cs typeface="News Gothic MT"/>
            </a:endParaRPr>
          </a:p>
          <a:p>
            <a:pPr marL="0" indent="0" algn="l">
              <a:lnSpc>
                <a:spcPct val="110000"/>
              </a:lnSpc>
              <a:spcBef>
                <a:spcPts val="0"/>
              </a:spcBef>
              <a:buNone/>
              <a:defRPr/>
            </a:pPr>
            <a:r>
              <a:rPr lang="en-US" sz="2400" dirty="0" smtClean="0">
                <a:solidFill>
                  <a:srgbClr val="000000"/>
                </a:solidFill>
                <a:latin typeface="News Gothic MT"/>
                <a:cs typeface="News Gothic MT"/>
              </a:rPr>
              <a:t>Imports water </a:t>
            </a:r>
          </a:p>
          <a:p>
            <a:pPr marL="0" indent="0" algn="l">
              <a:lnSpc>
                <a:spcPct val="110000"/>
              </a:lnSpc>
              <a:spcBef>
                <a:spcPts val="0"/>
              </a:spcBef>
              <a:buNone/>
              <a:defRPr/>
            </a:pPr>
            <a:endParaRPr lang="en-US" sz="2400" dirty="0" smtClean="0">
              <a:solidFill>
                <a:srgbClr val="000000"/>
              </a:solidFill>
              <a:latin typeface="News Gothic MT"/>
              <a:cs typeface="News Gothic MT"/>
            </a:endParaRPr>
          </a:p>
          <a:p>
            <a:pPr marL="0" indent="0" algn="l">
              <a:lnSpc>
                <a:spcPct val="110000"/>
              </a:lnSpc>
              <a:spcBef>
                <a:spcPts val="0"/>
              </a:spcBef>
              <a:buNone/>
              <a:defRPr/>
            </a:pPr>
            <a:r>
              <a:rPr lang="en-US" sz="2400" dirty="0" smtClean="0">
                <a:solidFill>
                  <a:srgbClr val="000000"/>
                </a:solidFill>
                <a:latin typeface="News Gothic MT"/>
                <a:cs typeface="News Gothic MT"/>
              </a:rPr>
              <a:t>Has </a:t>
            </a:r>
            <a:r>
              <a:rPr lang="en-US" sz="2400" dirty="0">
                <a:solidFill>
                  <a:srgbClr val="000000"/>
                </a:solidFill>
                <a:latin typeface="News Gothic MT"/>
                <a:cs typeface="News Gothic MT"/>
              </a:rPr>
              <a:t>one of the world’s </a:t>
            </a:r>
            <a:endParaRPr lang="en-US" sz="2400" dirty="0" smtClean="0">
              <a:solidFill>
                <a:srgbClr val="000000"/>
              </a:solidFill>
              <a:latin typeface="News Gothic MT"/>
              <a:cs typeface="News Gothic MT"/>
            </a:endParaRPr>
          </a:p>
          <a:p>
            <a:pPr marL="0" indent="0" algn="l">
              <a:lnSpc>
                <a:spcPct val="110000"/>
              </a:lnSpc>
              <a:spcBef>
                <a:spcPts val="0"/>
              </a:spcBef>
              <a:buNone/>
              <a:defRPr/>
            </a:pPr>
            <a:r>
              <a:rPr lang="en-US" sz="2400" dirty="0" smtClean="0">
                <a:solidFill>
                  <a:srgbClr val="000000"/>
                </a:solidFill>
                <a:latin typeface="News Gothic MT"/>
                <a:cs typeface="News Gothic MT"/>
              </a:rPr>
              <a:t>lowest </a:t>
            </a:r>
            <a:r>
              <a:rPr lang="en-US" sz="2400" dirty="0">
                <a:solidFill>
                  <a:srgbClr val="000000"/>
                </a:solidFill>
                <a:latin typeface="News Gothic MT"/>
                <a:cs typeface="News Gothic MT"/>
              </a:rPr>
              <a:t>unemployment rates</a:t>
            </a:r>
          </a:p>
          <a:p>
            <a:pPr marL="0" indent="0" algn="l">
              <a:lnSpc>
                <a:spcPct val="110000"/>
              </a:lnSpc>
              <a:spcBef>
                <a:spcPts val="0"/>
              </a:spcBef>
              <a:buNone/>
              <a:defRPr/>
            </a:pPr>
            <a:endParaRPr lang="en-US" sz="2400" dirty="0" smtClean="0">
              <a:solidFill>
                <a:srgbClr val="000000"/>
              </a:solidFill>
              <a:latin typeface="News Gothic MT"/>
              <a:cs typeface="News Gothic MT"/>
            </a:endParaRPr>
          </a:p>
          <a:p>
            <a:pPr marL="0" indent="0" algn="l">
              <a:lnSpc>
                <a:spcPct val="110000"/>
              </a:lnSpc>
              <a:spcBef>
                <a:spcPts val="0"/>
              </a:spcBef>
              <a:buNone/>
              <a:defRPr/>
            </a:pPr>
            <a:r>
              <a:rPr lang="en-US" sz="2400" dirty="0" smtClean="0">
                <a:solidFill>
                  <a:srgbClr val="000000"/>
                </a:solidFill>
                <a:latin typeface="News Gothic MT"/>
                <a:cs typeface="News Gothic MT"/>
              </a:rPr>
              <a:t>Has </a:t>
            </a:r>
            <a:r>
              <a:rPr lang="en-US" sz="2400" dirty="0">
                <a:solidFill>
                  <a:srgbClr val="000000"/>
                </a:solidFill>
                <a:latin typeface="News Gothic MT"/>
                <a:cs typeface="News Gothic MT"/>
              </a:rPr>
              <a:t>one of the densest </a:t>
            </a:r>
            <a:endParaRPr lang="en-US" sz="2400" dirty="0" smtClean="0">
              <a:solidFill>
                <a:srgbClr val="000000"/>
              </a:solidFill>
              <a:latin typeface="News Gothic MT"/>
              <a:cs typeface="News Gothic MT"/>
            </a:endParaRPr>
          </a:p>
          <a:p>
            <a:pPr marL="0" indent="0" algn="l">
              <a:lnSpc>
                <a:spcPct val="110000"/>
              </a:lnSpc>
              <a:spcBef>
                <a:spcPts val="0"/>
              </a:spcBef>
              <a:buNone/>
              <a:defRPr/>
            </a:pPr>
            <a:r>
              <a:rPr lang="en-US" sz="2400" dirty="0" smtClean="0">
                <a:solidFill>
                  <a:srgbClr val="000000"/>
                </a:solidFill>
                <a:latin typeface="News Gothic MT"/>
                <a:cs typeface="News Gothic MT"/>
              </a:rPr>
              <a:t>populations </a:t>
            </a:r>
            <a:r>
              <a:rPr lang="en-US" sz="2400" dirty="0">
                <a:solidFill>
                  <a:srgbClr val="000000"/>
                </a:solidFill>
                <a:latin typeface="News Gothic MT"/>
                <a:cs typeface="News Gothic MT"/>
              </a:rPr>
              <a:t>on the planet</a:t>
            </a:r>
          </a:p>
          <a:p>
            <a:pPr marL="0" indent="0" algn="l">
              <a:lnSpc>
                <a:spcPct val="110000"/>
              </a:lnSpc>
              <a:spcBef>
                <a:spcPts val="0"/>
              </a:spcBef>
              <a:defRPr/>
            </a:pPr>
            <a:endParaRPr lang="en-US" sz="2400" dirty="0" smtClean="0">
              <a:solidFill>
                <a:srgbClr val="000000"/>
              </a:solidFill>
              <a:latin typeface="News Gothic MT"/>
              <a:cs typeface="News Gothic MT"/>
            </a:endParaRPr>
          </a:p>
          <a:p>
            <a:pPr marL="0" indent="0" algn="l">
              <a:lnSpc>
                <a:spcPct val="110000"/>
              </a:lnSpc>
              <a:spcBef>
                <a:spcPts val="0"/>
              </a:spcBef>
              <a:defRPr/>
            </a:pPr>
            <a:r>
              <a:rPr lang="en-US" sz="2400" dirty="0" smtClean="0">
                <a:solidFill>
                  <a:srgbClr val="000000"/>
                </a:solidFill>
                <a:latin typeface="News Gothic MT"/>
                <a:cs typeface="News Gothic MT"/>
              </a:rPr>
              <a:t>Is </a:t>
            </a:r>
            <a:r>
              <a:rPr lang="en-US" sz="2400" dirty="0">
                <a:solidFill>
                  <a:srgbClr val="000000"/>
                </a:solidFill>
                <a:latin typeface="News Gothic MT"/>
                <a:cs typeface="News Gothic MT"/>
              </a:rPr>
              <a:t>located in the tropics</a:t>
            </a:r>
          </a:p>
          <a:p>
            <a:pPr marL="0" indent="0" algn="l">
              <a:lnSpc>
                <a:spcPct val="110000"/>
              </a:lnSpc>
              <a:spcBef>
                <a:spcPts val="0"/>
              </a:spcBef>
              <a:buNone/>
              <a:defRPr/>
            </a:pPr>
            <a:r>
              <a:rPr lang="en-US" sz="2400" dirty="0" smtClean="0">
                <a:solidFill>
                  <a:srgbClr val="000000"/>
                </a:solidFill>
                <a:latin typeface="News Gothic MT"/>
                <a:cs typeface="News Gothic MT"/>
              </a:rPr>
              <a:t>Has no natural resources</a:t>
            </a:r>
          </a:p>
          <a:p>
            <a:pPr marL="0" indent="0" algn="l">
              <a:lnSpc>
                <a:spcPct val="120000"/>
              </a:lnSpc>
              <a:spcBef>
                <a:spcPts val="0"/>
              </a:spcBef>
              <a:buNone/>
              <a:defRPr/>
            </a:pPr>
            <a:endParaRPr lang="en-US" sz="2400" dirty="0" smtClean="0">
              <a:solidFill>
                <a:srgbClr val="000000"/>
              </a:solidFill>
              <a:latin typeface="News Gothic MT"/>
              <a:cs typeface="News Gothic MT"/>
            </a:endParaRPr>
          </a:p>
          <a:p>
            <a:pPr marL="0" indent="0" algn="l">
              <a:lnSpc>
                <a:spcPct val="120000"/>
              </a:lnSpc>
              <a:spcBef>
                <a:spcPts val="0"/>
              </a:spcBef>
              <a:buNone/>
              <a:defRPr/>
            </a:pPr>
            <a:r>
              <a:rPr lang="en-US" sz="2400" dirty="0" smtClean="0">
                <a:solidFill>
                  <a:srgbClr val="000000"/>
                </a:solidFill>
                <a:latin typeface="News Gothic MT"/>
                <a:cs typeface="News Gothic MT"/>
              </a:rPr>
              <a:t>Occupies 710 square km</a:t>
            </a:r>
          </a:p>
          <a:p>
            <a:pPr marL="0" indent="0" algn="l">
              <a:lnSpc>
                <a:spcPct val="120000"/>
              </a:lnSpc>
              <a:spcBef>
                <a:spcPts val="0"/>
              </a:spcBef>
              <a:defRPr/>
            </a:pPr>
            <a:endParaRPr lang="en-US" sz="2400" dirty="0" smtClean="0">
              <a:solidFill>
                <a:srgbClr val="000000"/>
              </a:solidFill>
              <a:latin typeface="News Gothic MT"/>
              <a:cs typeface="News Gothic MT"/>
            </a:endParaRPr>
          </a:p>
          <a:p>
            <a:pPr marL="0" indent="0" algn="l">
              <a:lnSpc>
                <a:spcPct val="120000"/>
              </a:lnSpc>
              <a:spcBef>
                <a:spcPts val="0"/>
              </a:spcBef>
              <a:defRPr/>
            </a:pPr>
            <a:r>
              <a:rPr lang="en-US" sz="2400" dirty="0" smtClean="0">
                <a:solidFill>
                  <a:srgbClr val="000000"/>
                </a:solidFill>
                <a:latin typeface="News Gothic MT"/>
                <a:cs typeface="News Gothic MT"/>
              </a:rPr>
              <a:t>Has four official languages</a:t>
            </a:r>
          </a:p>
          <a:p>
            <a:pPr marL="0" indent="0" algn="l">
              <a:lnSpc>
                <a:spcPct val="120000"/>
              </a:lnSpc>
              <a:spcBef>
                <a:spcPts val="0"/>
              </a:spcBef>
              <a:defRPr/>
            </a:pPr>
            <a:endParaRPr lang="en-US" sz="2400" dirty="0" smtClean="0">
              <a:solidFill>
                <a:srgbClr val="000000"/>
              </a:solidFill>
              <a:latin typeface="News Gothic MT"/>
              <a:cs typeface="News Gothic MT"/>
            </a:endParaRPr>
          </a:p>
          <a:p>
            <a:pPr marL="0" indent="0" algn="l">
              <a:lnSpc>
                <a:spcPct val="120000"/>
              </a:lnSpc>
              <a:spcBef>
                <a:spcPts val="0"/>
              </a:spcBef>
              <a:defRPr/>
            </a:pPr>
            <a:r>
              <a:rPr lang="en-US" sz="2400" dirty="0" smtClean="0">
                <a:solidFill>
                  <a:srgbClr val="000000"/>
                </a:solidFill>
                <a:latin typeface="News Gothic MT"/>
                <a:cs typeface="News Gothic MT"/>
              </a:rPr>
              <a:t>Has </a:t>
            </a:r>
            <a:r>
              <a:rPr lang="en-US" sz="2400" dirty="0">
                <a:solidFill>
                  <a:srgbClr val="000000"/>
                </a:solidFill>
                <a:latin typeface="News Gothic MT"/>
                <a:cs typeface="News Gothic MT"/>
              </a:rPr>
              <a:t>a literacy rate of 96</a:t>
            </a:r>
            <a:r>
              <a:rPr lang="en-US" sz="2400" dirty="0" smtClean="0">
                <a:solidFill>
                  <a:srgbClr val="000000"/>
                </a:solidFill>
                <a:latin typeface="News Gothic MT"/>
                <a:cs typeface="News Gothic MT"/>
              </a:rPr>
              <a:t>%</a:t>
            </a:r>
          </a:p>
          <a:p>
            <a:pPr algn="l">
              <a:lnSpc>
                <a:spcPct val="120000"/>
              </a:lnSpc>
              <a:spcBef>
                <a:spcPts val="0"/>
              </a:spcBef>
              <a:defRPr/>
            </a:pPr>
            <a:endParaRPr lang="en-US" sz="2400" dirty="0" smtClean="0">
              <a:solidFill>
                <a:srgbClr val="000000"/>
              </a:solidFill>
              <a:latin typeface="News Gothic MT"/>
              <a:cs typeface="News Gothic MT"/>
            </a:endParaRPr>
          </a:p>
          <a:p>
            <a:pPr algn="l">
              <a:lnSpc>
                <a:spcPct val="120000"/>
              </a:lnSpc>
              <a:spcBef>
                <a:spcPts val="0"/>
              </a:spcBef>
              <a:defRPr/>
            </a:pPr>
            <a:r>
              <a:rPr lang="en-US" sz="2400" dirty="0" smtClean="0">
                <a:solidFill>
                  <a:srgbClr val="000000"/>
                </a:solidFill>
                <a:latin typeface="News Gothic MT"/>
                <a:cs typeface="News Gothic MT"/>
              </a:rPr>
              <a:t>Has </a:t>
            </a:r>
            <a:r>
              <a:rPr lang="en-US" sz="2400" dirty="0">
                <a:solidFill>
                  <a:srgbClr val="000000"/>
                </a:solidFill>
                <a:latin typeface="News Gothic MT"/>
                <a:cs typeface="News Gothic MT"/>
              </a:rPr>
              <a:t>a $</a:t>
            </a:r>
            <a:r>
              <a:rPr lang="en-US" sz="2400" dirty="0" smtClean="0">
                <a:solidFill>
                  <a:srgbClr val="000000"/>
                </a:solidFill>
                <a:latin typeface="News Gothic MT"/>
                <a:cs typeface="News Gothic MT"/>
              </a:rPr>
              <a:t>35,500 per </a:t>
            </a:r>
            <a:r>
              <a:rPr lang="en-US" sz="2400" dirty="0">
                <a:solidFill>
                  <a:srgbClr val="000000"/>
                </a:solidFill>
                <a:latin typeface="News Gothic MT"/>
                <a:cs typeface="News Gothic MT"/>
              </a:rPr>
              <a:t>capita </a:t>
            </a:r>
            <a:r>
              <a:rPr lang="en-US" sz="2400" dirty="0" smtClean="0">
                <a:solidFill>
                  <a:srgbClr val="000000"/>
                </a:solidFill>
                <a:latin typeface="News Gothic MT"/>
                <a:cs typeface="News Gothic MT"/>
              </a:rPr>
              <a:t>GDP</a:t>
            </a:r>
          </a:p>
        </p:txBody>
      </p:sp>
    </p:spTree>
    <p:extLst>
      <p:ext uri="{BB962C8B-B14F-4D97-AF65-F5344CB8AC3E}">
        <p14:creationId xmlns:p14="http://schemas.microsoft.com/office/powerpoint/2010/main" val="3821063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animEffect transition="in" filter="dissolve">
                                      <p:cBhvr>
                                        <p:cTn id="17" dur="500"/>
                                        <p:tgtEl>
                                          <p:spTgt spid="3">
                                            <p:txEl>
                                              <p:pRg st="11" end="1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dissolve">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dissolve">
                                      <p:cBhvr>
                                        <p:cTn id="47" dur="500"/>
                                        <p:tgtEl>
                                          <p:spTgt spid="3">
                                            <p:txEl>
                                              <p:pRg st="13" end="1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dissolve">
                                      <p:cBhvr>
                                        <p:cTn id="52" dur="500"/>
                                        <p:tgtEl>
                                          <p:spTgt spid="3">
                                            <p:txEl>
                                              <p:pRg st="15" end="1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
                                            <p:txEl>
                                              <p:pRg st="17" end="17"/>
                                            </p:txEl>
                                          </p:spTgt>
                                        </p:tgtEl>
                                        <p:attrNameLst>
                                          <p:attrName>style.visibility</p:attrName>
                                        </p:attrNameLst>
                                      </p:cBhvr>
                                      <p:to>
                                        <p:strVal val="visible"/>
                                      </p:to>
                                    </p:set>
                                    <p:animEffect transition="in" filter="dissolve">
                                      <p:cBhvr>
                                        <p:cTn id="57" dur="500"/>
                                        <p:tgtEl>
                                          <p:spTgt spid="3">
                                            <p:txEl>
                                              <p:pRg st="17" end="1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3">
                                            <p:txEl>
                                              <p:pRg st="19" end="19"/>
                                            </p:txEl>
                                          </p:spTgt>
                                        </p:tgtEl>
                                        <p:attrNameLst>
                                          <p:attrName>style.visibility</p:attrName>
                                        </p:attrNameLst>
                                      </p:cBhvr>
                                      <p:to>
                                        <p:strVal val="visible"/>
                                      </p:to>
                                    </p:set>
                                    <p:animEffect transition="in" filter="dissolve">
                                      <p:cBhvr>
                                        <p:cTn id="6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1"/>
          <p:cNvSpPr>
            <a:spLocks noGrp="1" noChangeArrowheads="1"/>
          </p:cNvSpPr>
          <p:nvPr>
            <p:ph type="title"/>
          </p:nvPr>
        </p:nvSpPr>
        <p:spPr>
          <a:xfrm>
            <a:off x="304800" y="381000"/>
            <a:ext cx="8610600" cy="1219200"/>
          </a:xfrm>
          <a:effectLst/>
        </p:spPr>
        <p:txBody>
          <a:bodyPr/>
          <a:lstStyle/>
          <a:p>
            <a:pPr eaLnBrk="1" hangingPunct="1">
              <a:tabLst>
                <a:tab pos="863600" algn="l"/>
              </a:tabLst>
              <a:defRPr/>
            </a:pPr>
            <a:r>
              <a:rPr lang="en-US" sz="4000" dirty="0" smtClean="0">
                <a:solidFill>
                  <a:srgbClr val="000000"/>
                </a:solidFill>
                <a:effectLst>
                  <a:outerShdw blurRad="38100" dist="38100" dir="2700000" sx="0" sy="0" algn="tl">
                    <a:srgbClr val="DDDDDD"/>
                  </a:outerShdw>
                </a:effectLst>
                <a:cs typeface="News Gothic MT"/>
                <a:sym typeface="Arial Bold" charset="0"/>
              </a:rPr>
              <a:t>Freedom to Trade Internationally</a:t>
            </a:r>
            <a:endParaRPr lang="en-US" sz="4000" dirty="0" smtClean="0">
              <a:solidFill>
                <a:srgbClr val="000000"/>
              </a:solidFill>
              <a:effectLst>
                <a:outerShdw blurRad="38100" dist="38100" dir="2700000" sx="0" sy="0" algn="tl">
                  <a:srgbClr val="DDDDDD"/>
                </a:outerShdw>
              </a:effectLst>
              <a:ea typeface="ヒラギノ角ゴ ProN W6" charset="0"/>
              <a:cs typeface="ヒラギノ角ゴ ProN W6" charset="0"/>
              <a:sym typeface="Arial Bold" charset="0"/>
            </a:endParaRPr>
          </a:p>
        </p:txBody>
      </p:sp>
      <p:pic>
        <p:nvPicPr>
          <p:cNvPr id="6" name="Picture 5"/>
          <p:cNvPicPr>
            <a:picLocks noChangeAspect="1"/>
          </p:cNvPicPr>
          <p:nvPr/>
        </p:nvPicPr>
        <p:blipFill>
          <a:blip r:embed="rId3"/>
          <a:stretch>
            <a:fillRect/>
          </a:stretch>
        </p:blipFill>
        <p:spPr>
          <a:xfrm>
            <a:off x="533400" y="1377984"/>
            <a:ext cx="8027919" cy="5022816"/>
          </a:xfrm>
          <a:prstGeom prst="rect">
            <a:avLst/>
          </a:prstGeom>
        </p:spPr>
      </p:pic>
    </p:spTree>
    <p:extLst>
      <p:ext uri="{BB962C8B-B14F-4D97-AF65-F5344CB8AC3E}">
        <p14:creationId xmlns:p14="http://schemas.microsoft.com/office/powerpoint/2010/main" val="1707533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000" y="1803020"/>
            <a:ext cx="8413419" cy="4826380"/>
          </a:xfrm>
          <a:prstGeom prst="rect">
            <a:avLst/>
          </a:prstGeom>
        </p:spPr>
      </p:pic>
      <p:sp>
        <p:nvSpPr>
          <p:cNvPr id="8" name="TextBox 7"/>
          <p:cNvSpPr txBox="1"/>
          <p:nvPr/>
        </p:nvSpPr>
        <p:spPr>
          <a:xfrm>
            <a:off x="1629776" y="152400"/>
            <a:ext cx="5914024" cy="1446550"/>
          </a:xfrm>
          <a:prstGeom prst="rect">
            <a:avLst/>
          </a:prstGeom>
          <a:noFill/>
        </p:spPr>
        <p:txBody>
          <a:bodyPr wrap="none" rtlCol="0">
            <a:spAutoFit/>
          </a:bodyPr>
          <a:lstStyle/>
          <a:p>
            <a:pPr algn="ctr">
              <a:lnSpc>
                <a:spcPct val="100000"/>
              </a:lnSpc>
            </a:pPr>
            <a:r>
              <a:rPr lang="en-US" sz="4400" dirty="0" smtClean="0">
                <a:latin typeface="News Gothic MT"/>
              </a:rPr>
              <a:t>Regulation of Credit, </a:t>
            </a:r>
          </a:p>
          <a:p>
            <a:pPr algn="ctr">
              <a:lnSpc>
                <a:spcPct val="100000"/>
              </a:lnSpc>
            </a:pPr>
            <a:r>
              <a:rPr lang="en-US" sz="4400" dirty="0" err="1" smtClean="0">
                <a:latin typeface="News Gothic MT"/>
              </a:rPr>
              <a:t>Labour</a:t>
            </a:r>
            <a:r>
              <a:rPr lang="en-US" sz="4400" dirty="0" smtClean="0">
                <a:latin typeface="News Gothic MT"/>
              </a:rPr>
              <a:t>, and Business</a:t>
            </a:r>
            <a:endParaRPr lang="en-US" sz="4400" dirty="0">
              <a:latin typeface="News Gothic MT"/>
            </a:endParaRPr>
          </a:p>
        </p:txBody>
      </p:sp>
    </p:spTree>
    <p:extLst>
      <p:ext uri="{BB962C8B-B14F-4D97-AF65-F5344CB8AC3E}">
        <p14:creationId xmlns:p14="http://schemas.microsoft.com/office/powerpoint/2010/main" val="333251291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028"/>
          <a:stretch/>
        </p:blipFill>
        <p:spPr>
          <a:xfrm>
            <a:off x="533400" y="1524000"/>
            <a:ext cx="8032376" cy="4876800"/>
          </a:xfrm>
          <a:prstGeom prst="rect">
            <a:avLst/>
          </a:prstGeom>
        </p:spPr>
      </p:pic>
      <p:sp>
        <p:nvSpPr>
          <p:cNvPr id="5" name="TextBox 4"/>
          <p:cNvSpPr txBox="1"/>
          <p:nvPr/>
        </p:nvSpPr>
        <p:spPr>
          <a:xfrm>
            <a:off x="478947" y="559763"/>
            <a:ext cx="8131653" cy="583237"/>
          </a:xfrm>
          <a:prstGeom prst="rect">
            <a:avLst/>
          </a:prstGeom>
          <a:noFill/>
        </p:spPr>
        <p:txBody>
          <a:bodyPr wrap="none" rtlCol="0">
            <a:spAutoFit/>
          </a:bodyPr>
          <a:lstStyle/>
          <a:p>
            <a:r>
              <a:rPr lang="en-US" sz="4400" dirty="0" smtClean="0">
                <a:latin typeface="News Gothic MT"/>
              </a:rPr>
              <a:t>Ease of Doing Business Index</a:t>
            </a:r>
            <a:endParaRPr lang="en-US" sz="4400" dirty="0">
              <a:latin typeface="News Gothic MT"/>
            </a:endParaRPr>
          </a:p>
        </p:txBody>
      </p:sp>
    </p:spTree>
    <p:extLst>
      <p:ext uri="{BB962C8B-B14F-4D97-AF65-F5344CB8AC3E}">
        <p14:creationId xmlns:p14="http://schemas.microsoft.com/office/powerpoint/2010/main" val="243404645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1111"/>
          <a:stretch/>
        </p:blipFill>
        <p:spPr>
          <a:xfrm>
            <a:off x="457200" y="1371600"/>
            <a:ext cx="8229600" cy="5486400"/>
          </a:xfrm>
          <a:prstGeom prst="rect">
            <a:avLst/>
          </a:prstGeom>
        </p:spPr>
      </p:pic>
      <p:sp>
        <p:nvSpPr>
          <p:cNvPr id="6" name="AutoShape 2" descr="http://th04.deviantart.net/fs4/PRE/i/2004/237/9/7/Atlas_Shrugged.jpg"/>
          <p:cNvSpPr>
            <a:spLocks noChangeAspect="1" noChangeArrowheads="1"/>
          </p:cNvSpPr>
          <p:nvPr/>
        </p:nvSpPr>
        <p:spPr bwMode="auto">
          <a:xfrm>
            <a:off x="116683" y="-1790700"/>
            <a:ext cx="3164681"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lnSpc>
                <a:spcPct val="100000"/>
              </a:lnSpc>
              <a:spcBef>
                <a:spcPts val="0"/>
              </a:spcBef>
              <a:spcAft>
                <a:spcPts val="0"/>
              </a:spcAft>
            </a:pPr>
            <a:endParaRPr lang="en-US" sz="1800">
              <a:solidFill>
                <a:prstClr val="black"/>
              </a:solidFill>
              <a:latin typeface="Calibri"/>
              <a:ea typeface="+mn-ea"/>
              <a:cs typeface="+mn-cs"/>
            </a:endParaRPr>
          </a:p>
        </p:txBody>
      </p:sp>
      <p:pic>
        <p:nvPicPr>
          <p:cNvPr id="8" name="Content Placeholder 7"/>
          <p:cNvPicPr>
            <a:picLocks noGrp="1" noChangeAspect="1"/>
          </p:cNvPicPr>
          <p:nvPr>
            <p:ph idx="1"/>
          </p:nvPr>
        </p:nvPicPr>
        <p:blipFill>
          <a:blip r:embed="rId4"/>
          <a:srcRect t="18980" b="18980"/>
          <a:stretch>
            <a:fillRect/>
          </a:stretch>
        </p:blipFill>
        <p:spPr>
          <a:xfrm>
            <a:off x="4452989" y="533400"/>
            <a:ext cx="4005211" cy="2209800"/>
          </a:xfrm>
        </p:spPr>
      </p:pic>
    </p:spTree>
    <p:extLst>
      <p:ext uri="{BB962C8B-B14F-4D97-AF65-F5344CB8AC3E}">
        <p14:creationId xmlns:p14="http://schemas.microsoft.com/office/powerpoint/2010/main" val="17708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p:cNvSpPr>
            <a:spLocks noGrp="1" noChangeArrowheads="1"/>
          </p:cNvSpPr>
          <p:nvPr>
            <p:ph type="body" idx="1"/>
          </p:nvPr>
        </p:nvSpPr>
        <p:spPr>
          <a:xfrm>
            <a:off x="228600" y="1828800"/>
            <a:ext cx="8763000" cy="1676400"/>
          </a:xfrm>
        </p:spPr>
        <p:txBody>
          <a:bodyPr/>
          <a:lstStyle/>
          <a:p>
            <a:pPr marL="39688" indent="0" eaLnBrk="1" hangingPunct="1">
              <a:buClr>
                <a:srgbClr val="996666"/>
              </a:buClr>
              <a:buSzPct val="80000"/>
              <a:tabLst>
                <a:tab pos="863600" algn="l"/>
              </a:tabLst>
            </a:pPr>
            <a:r>
              <a:rPr lang="en-US" dirty="0">
                <a:latin typeface="News Gothic MT"/>
                <a:cs typeface="News Gothic MT"/>
                <a:sym typeface="American Typewriter Condensed" charset="0"/>
              </a:rPr>
              <a:t>Are the following </a:t>
            </a:r>
            <a:r>
              <a:rPr lang="en-US" dirty="0" smtClean="0">
                <a:latin typeface="News Gothic MT"/>
                <a:cs typeface="News Gothic MT"/>
                <a:sym typeface="American Typewriter Condensed" charset="0"/>
              </a:rPr>
              <a:t>statements true or false?</a:t>
            </a:r>
            <a:endParaRPr lang="en-US" dirty="0">
              <a:latin typeface="News Gothic MT"/>
              <a:cs typeface="News Gothic MT"/>
              <a:sym typeface="American Typewriter Condensed" charset="0"/>
            </a:endParaRPr>
          </a:p>
          <a:p>
            <a:pPr marL="39688" indent="0" eaLnBrk="1" hangingPunct="1">
              <a:buClr>
                <a:srgbClr val="996666"/>
              </a:buClr>
              <a:buSzPct val="80000"/>
              <a:tabLst>
                <a:tab pos="863600" algn="l"/>
              </a:tabLst>
            </a:pPr>
            <a:r>
              <a:rPr lang="en-US" dirty="0">
                <a:latin typeface="News Gothic MT"/>
                <a:cs typeface="News Gothic MT"/>
                <a:sym typeface="American Typewriter Condensed" charset="0"/>
              </a:rPr>
              <a:t>	</a:t>
            </a:r>
            <a:endParaRPr lang="en-US" dirty="0">
              <a:latin typeface="News Gothic MT"/>
              <a:cs typeface="News Gothic MT"/>
            </a:endParaRPr>
          </a:p>
          <a:p>
            <a:pPr marL="39688" indent="0" algn="l" eaLnBrk="1" hangingPunct="1">
              <a:buClr>
                <a:srgbClr val="996666"/>
              </a:buClr>
              <a:buSzPct val="80000"/>
              <a:tabLst>
                <a:tab pos="863600" algn="l"/>
              </a:tabLst>
            </a:pPr>
            <a:r>
              <a:rPr lang="en-US" dirty="0" smtClean="0">
                <a:latin typeface="News Gothic MT"/>
                <a:cs typeface="News Gothic MT"/>
                <a:sym typeface="American Typewriter Condensed" charset="0"/>
              </a:rPr>
              <a:t>	True:  </a:t>
            </a:r>
            <a:r>
              <a:rPr lang="en-US" dirty="0">
                <a:latin typeface="News Gothic MT"/>
                <a:cs typeface="News Gothic MT"/>
                <a:sym typeface="American Typewriter Condensed" charset="0"/>
              </a:rPr>
              <a:t>Cheer			</a:t>
            </a:r>
            <a:r>
              <a:rPr lang="en-US" dirty="0" smtClean="0">
                <a:latin typeface="News Gothic MT"/>
                <a:cs typeface="News Gothic MT"/>
                <a:sym typeface="American Typewriter Condensed" charset="0"/>
              </a:rPr>
              <a:t>   False:  </a:t>
            </a:r>
            <a:r>
              <a:rPr lang="en-US" dirty="0">
                <a:latin typeface="News Gothic MT"/>
                <a:cs typeface="News Gothic MT"/>
                <a:sym typeface="American Typewriter Condensed" charset="0"/>
              </a:rPr>
              <a:t>Boo</a:t>
            </a:r>
          </a:p>
        </p:txBody>
      </p:sp>
      <p:pic>
        <p:nvPicPr>
          <p:cNvPr id="13414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810000"/>
            <a:ext cx="2457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1"/>
          <p:cNvPicPr>
            <a:picLocks noChangeAspect="1"/>
          </p:cNvPicPr>
          <p:nvPr/>
        </p:nvPicPr>
        <p:blipFill>
          <a:blip r:embed="rId4">
            <a:extLst>
              <a:ext uri="{28A0092B-C50C-407E-A947-70E740481C1C}">
                <a14:useLocalDpi xmlns:a14="http://schemas.microsoft.com/office/drawing/2010/main" val="0"/>
              </a:ext>
            </a:extLst>
          </a:blip>
          <a:srcRect l="50674" t="27011" r="-64" b="-21"/>
          <a:stretch>
            <a:fillRect/>
          </a:stretch>
        </p:blipFill>
        <p:spPr bwMode="auto">
          <a:xfrm>
            <a:off x="960438" y="3810000"/>
            <a:ext cx="24685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noGrp="1" noChangeArrowheads="1"/>
          </p:cNvSpPr>
          <p:nvPr>
            <p:ph type="title"/>
          </p:nvPr>
        </p:nvSpPr>
        <p:spPr>
          <a:xfrm>
            <a:off x="304800" y="381000"/>
            <a:ext cx="8610600" cy="1219200"/>
          </a:xfrm>
        </p:spPr>
        <p:txBody>
          <a:bodyPr/>
          <a:lstStyle/>
          <a:p>
            <a:pPr eaLnBrk="1" hangingPunct="1">
              <a:tabLst>
                <a:tab pos="863600" algn="l"/>
              </a:tabLst>
              <a:defRPr/>
            </a:pPr>
            <a:r>
              <a:rPr lang="en-US" sz="4800" dirty="0">
                <a:solidFill>
                  <a:srgbClr val="000000"/>
                </a:solidFill>
                <a:effectLst>
                  <a:outerShdw blurRad="38100" dist="38100" dir="2700000" sx="0" sy="0" algn="tl" rotWithShape="0">
                    <a:srgbClr val="DDDDDD"/>
                  </a:outerShdw>
                </a:effectLst>
                <a:ea typeface="ヒラギノ角ゴ ProN W6" charset="0"/>
                <a:cs typeface="ヒラギノ角ゴ ProN W6" charset="0"/>
                <a:sym typeface="Arial Bold" charset="0"/>
              </a:rPr>
              <a:t>The </a:t>
            </a:r>
            <a:r>
              <a:rPr lang="en-US" sz="4800" dirty="0">
                <a:solidFill>
                  <a:srgbClr val="000000"/>
                </a:solidFill>
                <a:effectLst>
                  <a:outerShdw blurRad="38100" dist="38100" dir="2700000" sx="0" sy="0" algn="tl" rotWithShape="0">
                    <a:srgbClr val="DDDDDD"/>
                  </a:outerShdw>
                </a:effectLst>
                <a:cs typeface="News Gothic MT"/>
                <a:sym typeface="Arial Bold" charset="0"/>
              </a:rPr>
              <a:t>Economic Freedom Cup</a:t>
            </a:r>
            <a:endParaRPr lang="en-US" sz="4800" dirty="0" smtClean="0">
              <a:solidFill>
                <a:srgbClr val="000000"/>
              </a:solidFill>
              <a:effectLst>
                <a:outerShdw blurRad="38100" dist="38100" dir="2700000" algn="tl">
                  <a:srgbClr val="DDDDDD"/>
                </a:outerShdw>
              </a:effectLst>
              <a:ea typeface="ヒラギノ角ゴ ProN W6" charset="0"/>
              <a:cs typeface="ヒラギノ角ゴ ProN W6" charset="0"/>
              <a:sym typeface="Arial Bold" charset="0"/>
            </a:endParaRPr>
          </a:p>
        </p:txBody>
      </p:sp>
    </p:spTree>
    <p:extLst>
      <p:ext uri="{BB962C8B-B14F-4D97-AF65-F5344CB8AC3E}">
        <p14:creationId xmlns:p14="http://schemas.microsoft.com/office/powerpoint/2010/main" val="103381351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this resource:</a:t>
            </a:r>
            <a:endParaRPr lang="en-US" dirty="0"/>
          </a:p>
        </p:txBody>
      </p:sp>
      <p:sp>
        <p:nvSpPr>
          <p:cNvPr id="3" name="Content Placeholder 2"/>
          <p:cNvSpPr>
            <a:spLocks noGrp="1"/>
          </p:cNvSpPr>
          <p:nvPr>
            <p:ph idx="1"/>
          </p:nvPr>
        </p:nvSpPr>
        <p:spPr/>
        <p:txBody>
          <a:bodyPr/>
          <a:lstStyle/>
          <a:p>
            <a:r>
              <a:rPr lang="en-US" dirty="0" smtClean="0"/>
              <a:t>These PowerPoint slides are designed for instructors interested in teaching about economic freedom. You are welcome to use any portion of this work for this purpose. </a:t>
            </a:r>
            <a:endParaRPr lang="en-US" dirty="0"/>
          </a:p>
        </p:txBody>
      </p:sp>
    </p:spTree>
    <p:extLst>
      <p:ext uri="{BB962C8B-B14F-4D97-AF65-F5344CB8AC3E}">
        <p14:creationId xmlns:p14="http://schemas.microsoft.com/office/powerpoint/2010/main" val="284275292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304800" y="381000"/>
            <a:ext cx="8610600" cy="1219200"/>
          </a:xfrm>
        </p:spPr>
        <p:txBody>
          <a:bodyPr/>
          <a:lstStyle/>
          <a:p>
            <a:pPr eaLnBrk="1" hangingPunct="1">
              <a:tabLst>
                <a:tab pos="863600" algn="l"/>
              </a:tabLst>
              <a:defRPr/>
            </a:pPr>
            <a:r>
              <a:rPr lang="en-US" sz="4800" dirty="0" smtClean="0">
                <a:solidFill>
                  <a:srgbClr val="000000"/>
                </a:solidFill>
                <a:effectLst>
                  <a:outerShdw blurRad="38100" dist="38100" dir="2700000" sx="0" sy="0" algn="tl" rotWithShape="0">
                    <a:srgbClr val="DDDDDD"/>
                  </a:outerShdw>
                </a:effectLst>
                <a:ea typeface="ヒラギノ角ゴ ProN W6" charset="0"/>
                <a:cs typeface="ヒラギノ角ゴ ProN W6" charset="0"/>
                <a:sym typeface="Arial Bold" charset="0"/>
              </a:rPr>
              <a:t>The </a:t>
            </a:r>
            <a:r>
              <a:rPr lang="en-US" sz="4800" dirty="0" smtClean="0">
                <a:solidFill>
                  <a:srgbClr val="000000"/>
                </a:solidFill>
                <a:effectLst>
                  <a:outerShdw blurRad="38100" dist="38100" dir="2700000" sx="0" sy="0" algn="tl" rotWithShape="0">
                    <a:srgbClr val="DDDDDD"/>
                  </a:outerShdw>
                </a:effectLst>
                <a:cs typeface="News Gothic MT"/>
                <a:sym typeface="Arial Bold" charset="0"/>
              </a:rPr>
              <a:t>Economic Freedom Cup</a:t>
            </a:r>
            <a:endParaRPr lang="en-US" sz="4800" dirty="0" smtClean="0">
              <a:solidFill>
                <a:srgbClr val="000000"/>
              </a:solidFill>
              <a:effectLst>
                <a:outerShdw blurRad="38100" dist="38100" dir="2700000" sx="0" sy="0" algn="tl" rotWithShape="0">
                  <a:srgbClr val="DDDDDD"/>
                </a:outerShdw>
              </a:effectLst>
              <a:ea typeface="ヒラギノ角ゴ ProN W6" charset="0"/>
              <a:cs typeface="ヒラギノ角ゴ ProN W6" charset="0"/>
              <a:sym typeface="Arial Bold" charset="0"/>
            </a:endParaRPr>
          </a:p>
        </p:txBody>
      </p:sp>
      <p:sp>
        <p:nvSpPr>
          <p:cNvPr id="77826" name="Rectangle 2"/>
          <p:cNvSpPr>
            <a:spLocks noGrp="1" noChangeArrowheads="1"/>
          </p:cNvSpPr>
          <p:nvPr>
            <p:ph type="body" idx="1"/>
          </p:nvPr>
        </p:nvSpPr>
        <p:spPr>
          <a:xfrm>
            <a:off x="0" y="1676400"/>
            <a:ext cx="9144000" cy="1295400"/>
          </a:xfrm>
        </p:spPr>
        <p:txBody>
          <a:bodyPr/>
          <a:lstStyle/>
          <a:p>
            <a:pPr marL="39688" indent="0" eaLnBrk="1" hangingPunct="1">
              <a:tabLst>
                <a:tab pos="863600" algn="l"/>
              </a:tabLst>
              <a:defRPr/>
            </a:pPr>
            <a:r>
              <a:rPr lang="en-US" dirty="0" smtClean="0">
                <a:latin typeface="News Gothic MT"/>
                <a:cs typeface="News Gothic MT"/>
                <a:sym typeface="Arial" charset="0"/>
              </a:rPr>
              <a:t>The more the law protects private </a:t>
            </a:r>
          </a:p>
          <a:p>
            <a:pPr marL="39688" indent="0" eaLnBrk="1" hangingPunct="1">
              <a:tabLst>
                <a:tab pos="863600" algn="l"/>
              </a:tabLst>
              <a:defRPr/>
            </a:pPr>
            <a:r>
              <a:rPr lang="en-US" dirty="0" smtClean="0">
                <a:latin typeface="News Gothic MT"/>
                <a:cs typeface="News Gothic MT"/>
                <a:sym typeface="Arial" charset="0"/>
              </a:rPr>
              <a:t>property,  the more economic freedom </a:t>
            </a:r>
          </a:p>
          <a:p>
            <a:pPr marL="39688" indent="0" eaLnBrk="1" hangingPunct="1">
              <a:tabLst>
                <a:tab pos="863600" algn="l"/>
              </a:tabLst>
              <a:defRPr/>
            </a:pPr>
            <a:r>
              <a:rPr lang="en-US" dirty="0" smtClean="0">
                <a:latin typeface="News Gothic MT"/>
                <a:cs typeface="News Gothic MT"/>
                <a:sym typeface="Arial" charset="0"/>
              </a:rPr>
              <a:t>the country</a:t>
            </a:r>
            <a:r>
              <a:rPr lang="ja-JP" altLang="en-US" dirty="0" smtClean="0">
                <a:latin typeface="News Gothic MT"/>
                <a:cs typeface="News Gothic MT"/>
                <a:sym typeface="Arial" charset="0"/>
              </a:rPr>
              <a:t>’</a:t>
            </a:r>
            <a:r>
              <a:rPr lang="en-US" dirty="0" smtClean="0">
                <a:latin typeface="News Gothic MT"/>
                <a:cs typeface="News Gothic MT"/>
                <a:sym typeface="Arial" charset="0"/>
              </a:rPr>
              <a:t>s citizens have.</a:t>
            </a:r>
          </a:p>
          <a:p>
            <a:pPr marL="39688" indent="0" eaLnBrk="1" hangingPunct="1">
              <a:tabLst>
                <a:tab pos="863600" algn="l"/>
              </a:tabLst>
              <a:defRPr/>
            </a:pPr>
            <a:endParaRPr lang="en-US" dirty="0" smtClean="0">
              <a:latin typeface="News Gothic MT"/>
              <a:cs typeface="News Gothic MT"/>
              <a:sym typeface="Arial" charset="0"/>
            </a:endParaRPr>
          </a:p>
          <a:p>
            <a:pPr marL="554038" indent="-514350" eaLnBrk="1" hangingPunct="1">
              <a:buFontTx/>
              <a:buAutoNum type="arabicPeriod"/>
              <a:tabLst>
                <a:tab pos="863600" algn="l"/>
              </a:tabLst>
              <a:defRPr/>
            </a:pPr>
            <a:endParaRPr lang="en-US" dirty="0" smtClean="0">
              <a:latin typeface="News Gothic MT"/>
              <a:ea typeface="ヒラギノ角ゴ ProN W3" charset="0"/>
              <a:cs typeface="ヒラギノ角ゴ ProN W3" charset="0"/>
              <a:sym typeface="Arial"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l="50674" t="27011" r="-64" b="-21"/>
          <a:stretch>
            <a:fillRect/>
          </a:stretch>
        </p:blipFill>
        <p:spPr bwMode="auto">
          <a:xfrm>
            <a:off x="960438" y="3810000"/>
            <a:ext cx="24685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86200" y="4535269"/>
            <a:ext cx="4724400" cy="646331"/>
          </a:xfrm>
          <a:prstGeom prst="rect">
            <a:avLst/>
          </a:prstGeom>
          <a:noFill/>
        </p:spPr>
        <p:txBody>
          <a:bodyPr wrap="square" rtlCol="0">
            <a:spAutoFit/>
          </a:bodyPr>
          <a:lstStyle/>
          <a:p>
            <a:pPr marL="39688" lvl="0" algn="ctr">
              <a:lnSpc>
                <a:spcPct val="100000"/>
              </a:lnSpc>
              <a:spcBef>
                <a:spcPts val="1200"/>
              </a:spcBef>
              <a:tabLst>
                <a:tab pos="863600" algn="l"/>
              </a:tabLst>
              <a:defRPr/>
            </a:pPr>
            <a:r>
              <a:rPr lang="en-US" sz="3600" kern="0" dirty="0" smtClean="0">
                <a:solidFill>
                  <a:srgbClr val="4D4D4D"/>
                </a:solidFill>
                <a:latin typeface="News Gothic MT"/>
                <a:ea typeface="ヒラギノ明朝 ProN W3"/>
                <a:cs typeface="Arial Bold Italic" charset="0"/>
                <a:sym typeface="Arial Bold Italic" charset="0"/>
              </a:rPr>
              <a:t>True!</a:t>
            </a:r>
            <a:r>
              <a:rPr lang="en-US" sz="3600" kern="0" dirty="0" smtClean="0">
                <a:solidFill>
                  <a:srgbClr val="4D4D4D"/>
                </a:solidFill>
                <a:latin typeface="News Gothic MT"/>
                <a:ea typeface="ヒラギノ明朝 ProN W3"/>
                <a:cs typeface="Arial Italic" charset="0"/>
                <a:sym typeface="Arial Italic" charset="0"/>
              </a:rPr>
              <a:t> </a:t>
            </a:r>
            <a:endParaRPr lang="en-US" sz="3600" dirty="0">
              <a:latin typeface="News Gothic M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228600" y="1295400"/>
            <a:ext cx="8610600" cy="1524000"/>
          </a:xfrm>
        </p:spPr>
        <p:txBody>
          <a:bodyPr/>
          <a:lstStyle/>
          <a:p>
            <a:pPr marL="39688" indent="0" eaLnBrk="1" hangingPunct="1">
              <a:tabLst>
                <a:tab pos="863600" algn="l"/>
              </a:tabLst>
              <a:defRPr/>
            </a:pPr>
            <a:r>
              <a:rPr lang="en-US" dirty="0" smtClean="0">
                <a:latin typeface="News Gothic MT"/>
                <a:cs typeface="News Gothic MT"/>
                <a:sym typeface="Arial" charset="0"/>
              </a:rPr>
              <a:t>People have more economic freedom when </a:t>
            </a:r>
          </a:p>
          <a:p>
            <a:pPr marL="39688" indent="0" eaLnBrk="1" hangingPunct="1">
              <a:tabLst>
                <a:tab pos="863600" algn="l"/>
              </a:tabLst>
              <a:defRPr/>
            </a:pPr>
            <a:r>
              <a:rPr lang="en-US" dirty="0" smtClean="0">
                <a:latin typeface="News Gothic MT"/>
                <a:cs typeface="News Gothic MT"/>
                <a:sym typeface="Arial" charset="0"/>
              </a:rPr>
              <a:t>the government determines how a nation</a:t>
            </a:r>
            <a:r>
              <a:rPr lang="ja-JP" altLang="en-US" dirty="0" smtClean="0">
                <a:latin typeface="News Gothic MT"/>
                <a:cs typeface="News Gothic MT"/>
                <a:sym typeface="Arial" charset="0"/>
              </a:rPr>
              <a:t>’</a:t>
            </a:r>
            <a:r>
              <a:rPr lang="en-US" dirty="0" smtClean="0">
                <a:latin typeface="News Gothic MT"/>
                <a:cs typeface="News Gothic MT"/>
                <a:sym typeface="Arial" charset="0"/>
              </a:rPr>
              <a:t>s</a:t>
            </a:r>
          </a:p>
          <a:p>
            <a:pPr marL="39688" indent="0" eaLnBrk="1" hangingPunct="1">
              <a:tabLst>
                <a:tab pos="863600" algn="l"/>
              </a:tabLst>
              <a:defRPr/>
            </a:pPr>
            <a:r>
              <a:rPr lang="en-US" dirty="0" smtClean="0">
                <a:latin typeface="News Gothic MT"/>
                <a:cs typeface="News Gothic MT"/>
                <a:sym typeface="Arial" charset="0"/>
              </a:rPr>
              <a:t> resources are used instead of relying on the </a:t>
            </a:r>
          </a:p>
          <a:p>
            <a:pPr marL="39688" indent="0" eaLnBrk="1" hangingPunct="1">
              <a:tabLst>
                <a:tab pos="863600" algn="l"/>
              </a:tabLst>
              <a:defRPr/>
            </a:pPr>
            <a:r>
              <a:rPr lang="en-US" dirty="0" smtClean="0">
                <a:latin typeface="News Gothic MT"/>
                <a:cs typeface="News Gothic MT"/>
                <a:sym typeface="Arial" charset="0"/>
              </a:rPr>
              <a:t>choices of private consumers and investors.</a:t>
            </a:r>
          </a:p>
        </p:txBody>
      </p:sp>
      <p:sp>
        <p:nvSpPr>
          <p:cNvPr id="6" name="Rectangle 1"/>
          <p:cNvSpPr txBox="1">
            <a:spLocks noChangeArrowheads="1"/>
          </p:cNvSpPr>
          <p:nvPr/>
        </p:nvSpPr>
        <p:spPr bwMode="auto">
          <a:xfrm>
            <a:off x="304800" y="533400"/>
            <a:ext cx="8610600" cy="12192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lIns="50800" tIns="50800" rIns="50800" bIns="50800"/>
          <a:lstStyle>
            <a:lvl1pPr algn="ctr" rtl="0" fontAlgn="base">
              <a:spcBef>
                <a:spcPts val="100"/>
              </a:spcBef>
              <a:spcAft>
                <a:spcPct val="0"/>
              </a:spcAft>
              <a:defRPr sz="5600">
                <a:solidFill>
                  <a:srgbClr val="4D4D4D"/>
                </a:solidFill>
                <a:latin typeface="+mj-lt"/>
                <a:ea typeface="+mj-ea"/>
                <a:cs typeface="+mj-cs"/>
                <a:sym typeface="American Typewriter" charset="0"/>
              </a:defRPr>
            </a:lvl1pPr>
            <a:lvl2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a:lstStyle>
          <a:p>
            <a:pPr>
              <a:tabLst>
                <a:tab pos="863600" algn="l"/>
              </a:tabLst>
              <a:defRPr/>
            </a:pPr>
            <a:r>
              <a:rPr lang="en-US" sz="4800" kern="0" dirty="0">
                <a:solidFill>
                  <a:srgbClr val="000000"/>
                </a:solidFill>
                <a:effectLst>
                  <a:outerShdw blurRad="38100" dist="38100" dir="2700000" sx="0" sy="0" algn="tl" rotWithShape="0">
                    <a:srgbClr val="DDDDDD"/>
                  </a:outerShdw>
                </a:effectLst>
                <a:latin typeface="News Gothic MT"/>
                <a:ea typeface="ヒラギノ角ゴ ProN W6" charset="0"/>
                <a:cs typeface="ヒラギノ角ゴ ProN W6" charset="0"/>
                <a:sym typeface="Arial Bold" charset="0"/>
              </a:rPr>
              <a:t>The </a:t>
            </a:r>
            <a:r>
              <a:rPr lang="en-US" sz="4800" kern="0" dirty="0">
                <a:solidFill>
                  <a:srgbClr val="000000"/>
                </a:solidFill>
                <a:effectLst>
                  <a:outerShdw blurRad="38100" dist="38100" dir="2700000" sx="0" sy="0" algn="tl" rotWithShape="0">
                    <a:srgbClr val="DDDDDD"/>
                  </a:outerShdw>
                </a:effectLst>
                <a:latin typeface="News Gothic MT"/>
                <a:cs typeface="News Gothic MT"/>
                <a:sym typeface="Arial Bold" charset="0"/>
              </a:rPr>
              <a:t>Economic Freedom Cup</a:t>
            </a:r>
            <a:endParaRPr lang="en-US" sz="4800" dirty="0" smtClean="0">
              <a:solidFill>
                <a:srgbClr val="000000"/>
              </a:solidFill>
              <a:effectLst>
                <a:outerShdw blurRad="38100" dist="38100" dir="2700000" algn="tl">
                  <a:srgbClr val="DDDDDD"/>
                </a:outerShdw>
              </a:effectLst>
              <a:latin typeface="News Gothic MT"/>
              <a:ea typeface="ヒラギノ角ゴ ProN W6" charset="0"/>
              <a:cs typeface="ヒラギノ角ゴ ProN W6" charset="0"/>
              <a:sym typeface="Arial Bold" charset="0"/>
            </a:endParaRPr>
          </a:p>
        </p:txBody>
      </p:sp>
      <p:sp>
        <p:nvSpPr>
          <p:cNvPr id="2" name="TextBox 1"/>
          <p:cNvSpPr txBox="1"/>
          <p:nvPr/>
        </p:nvSpPr>
        <p:spPr>
          <a:xfrm>
            <a:off x="1905000" y="4496104"/>
            <a:ext cx="1752600" cy="914096"/>
          </a:xfrm>
          <a:prstGeom prst="rect">
            <a:avLst/>
          </a:prstGeom>
          <a:noFill/>
        </p:spPr>
        <p:txBody>
          <a:bodyPr wrap="square" rtlCol="0">
            <a:spAutoFit/>
          </a:bodyPr>
          <a:lstStyle/>
          <a:p>
            <a:pPr marL="39688" lvl="0" algn="ctr">
              <a:lnSpc>
                <a:spcPct val="100000"/>
              </a:lnSpc>
              <a:spcBef>
                <a:spcPts val="1200"/>
              </a:spcBef>
              <a:tabLst>
                <a:tab pos="863600" algn="l"/>
              </a:tabLst>
              <a:defRPr/>
            </a:pPr>
            <a:r>
              <a:rPr lang="en-US" sz="3600" kern="0" dirty="0">
                <a:solidFill>
                  <a:srgbClr val="4D4D4D"/>
                </a:solidFill>
                <a:latin typeface="News Gothic MT"/>
                <a:ea typeface="ヒラギノ明朝 ProN W3"/>
                <a:cs typeface="Arial Bold Italic" charset="0"/>
                <a:sym typeface="Arial Bold Italic" charset="0"/>
              </a:rPr>
              <a:t>False!</a:t>
            </a:r>
            <a:r>
              <a:rPr lang="en-US" sz="3600" kern="0" dirty="0">
                <a:solidFill>
                  <a:srgbClr val="4D4D4D"/>
                </a:solidFill>
                <a:latin typeface="News Gothic MT"/>
                <a:ea typeface="ヒラギノ明朝 ProN W3"/>
                <a:cs typeface="Arial Italic" charset="0"/>
                <a:sym typeface="Arial Italic" charset="0"/>
              </a:rPr>
              <a:t> </a:t>
            </a:r>
            <a:endParaRPr lang="en-US" sz="3600" kern="0" dirty="0">
              <a:solidFill>
                <a:srgbClr val="4D4D4D"/>
              </a:solidFill>
              <a:latin typeface="News Gothic MT"/>
              <a:sym typeface="Arial" charset="0"/>
            </a:endParaRPr>
          </a:p>
          <a:p>
            <a:endParaRPr lang="en-US" dirty="0">
              <a:latin typeface="News Gothic MT"/>
            </a:endParaRPr>
          </a:p>
        </p:txBody>
      </p:sp>
      <p:pic>
        <p:nvPicPr>
          <p:cNvPr id="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810000"/>
            <a:ext cx="2457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381000" y="1447800"/>
            <a:ext cx="8610600" cy="1828800"/>
          </a:xfrm>
        </p:spPr>
        <p:txBody>
          <a:bodyPr/>
          <a:lstStyle/>
          <a:p>
            <a:pPr marL="39688" indent="0" eaLnBrk="1" hangingPunct="1">
              <a:tabLst>
                <a:tab pos="863600" algn="l"/>
              </a:tabLst>
              <a:defRPr/>
            </a:pPr>
            <a:r>
              <a:rPr lang="en-US" dirty="0" smtClean="0">
                <a:latin typeface="News Gothic MT"/>
                <a:cs typeface="News Gothic MT"/>
                <a:sym typeface="Arial" charset="0"/>
              </a:rPr>
              <a:t>Economic freedom is increased </a:t>
            </a:r>
          </a:p>
          <a:p>
            <a:pPr marL="39688" indent="0" eaLnBrk="1" hangingPunct="1">
              <a:tabLst>
                <a:tab pos="863600" algn="l"/>
              </a:tabLst>
              <a:defRPr/>
            </a:pPr>
            <a:r>
              <a:rPr lang="en-US" dirty="0" smtClean="0">
                <a:latin typeface="News Gothic MT"/>
                <a:cs typeface="News Gothic MT"/>
                <a:sym typeface="Arial" charset="0"/>
              </a:rPr>
              <a:t>when the government taxes </a:t>
            </a:r>
          </a:p>
          <a:p>
            <a:pPr marL="39688" indent="0" eaLnBrk="1" hangingPunct="1">
              <a:tabLst>
                <a:tab pos="863600" algn="l"/>
              </a:tabLst>
              <a:defRPr/>
            </a:pPr>
            <a:r>
              <a:rPr lang="en-US" dirty="0" smtClean="0">
                <a:latin typeface="News Gothic MT"/>
                <a:cs typeface="News Gothic MT"/>
                <a:sym typeface="Arial" charset="0"/>
              </a:rPr>
              <a:t>rich people to help poor people.</a:t>
            </a:r>
          </a:p>
        </p:txBody>
      </p:sp>
      <p:sp>
        <p:nvSpPr>
          <p:cNvPr id="6" name="Rectangle 1"/>
          <p:cNvSpPr txBox="1">
            <a:spLocks noChangeArrowheads="1"/>
          </p:cNvSpPr>
          <p:nvPr/>
        </p:nvSpPr>
        <p:spPr bwMode="auto">
          <a:xfrm>
            <a:off x="304800" y="533400"/>
            <a:ext cx="8610600" cy="12192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lIns="50800" tIns="50800" rIns="50800" bIns="50800"/>
          <a:lstStyle>
            <a:lvl1pPr algn="ctr" rtl="0" fontAlgn="base">
              <a:spcBef>
                <a:spcPts val="100"/>
              </a:spcBef>
              <a:spcAft>
                <a:spcPct val="0"/>
              </a:spcAft>
              <a:defRPr sz="5600">
                <a:solidFill>
                  <a:srgbClr val="4D4D4D"/>
                </a:solidFill>
                <a:latin typeface="+mj-lt"/>
                <a:ea typeface="+mj-ea"/>
                <a:cs typeface="+mj-cs"/>
                <a:sym typeface="American Typewriter" charset="0"/>
              </a:defRPr>
            </a:lvl1pPr>
            <a:lvl2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a:lstStyle>
          <a:p>
            <a:pPr>
              <a:tabLst>
                <a:tab pos="863600" algn="l"/>
              </a:tabLst>
              <a:defRPr/>
            </a:pPr>
            <a:r>
              <a:rPr lang="en-US" sz="4800" kern="0" dirty="0">
                <a:solidFill>
                  <a:srgbClr val="000000"/>
                </a:solidFill>
                <a:effectLst>
                  <a:outerShdw blurRad="38100" dist="38100" dir="2700000" sx="0" sy="0" algn="tl" rotWithShape="0">
                    <a:srgbClr val="DDDDDD"/>
                  </a:outerShdw>
                </a:effectLst>
                <a:latin typeface="News Gothic MT"/>
                <a:ea typeface="ヒラギノ角ゴ ProN W6" charset="0"/>
                <a:cs typeface="ヒラギノ角ゴ ProN W6" charset="0"/>
                <a:sym typeface="Arial Bold" charset="0"/>
              </a:rPr>
              <a:t>The </a:t>
            </a:r>
            <a:r>
              <a:rPr lang="en-US" sz="4800" kern="0" dirty="0">
                <a:solidFill>
                  <a:srgbClr val="000000"/>
                </a:solidFill>
                <a:effectLst>
                  <a:outerShdw blurRad="38100" dist="38100" dir="2700000" sx="0" sy="0" algn="tl" rotWithShape="0">
                    <a:srgbClr val="DDDDDD"/>
                  </a:outerShdw>
                </a:effectLst>
                <a:latin typeface="News Gothic MT"/>
                <a:cs typeface="News Gothic MT"/>
                <a:sym typeface="Arial Bold" charset="0"/>
              </a:rPr>
              <a:t>Economic Freedom Cup</a:t>
            </a:r>
            <a:endParaRPr lang="en-US" sz="4800" dirty="0" smtClean="0">
              <a:solidFill>
                <a:srgbClr val="000000"/>
              </a:solidFill>
              <a:effectLst>
                <a:outerShdw blurRad="38100" dist="38100" dir="2700000" algn="tl">
                  <a:srgbClr val="DDDDDD"/>
                </a:outerShdw>
              </a:effectLst>
              <a:latin typeface="News Gothic MT"/>
              <a:ea typeface="ヒラギノ角ゴ ProN W6" charset="0"/>
              <a:cs typeface="ヒラギノ角ゴ ProN W6" charset="0"/>
              <a:sym typeface="Arial Bold" charset="0"/>
            </a:endParaRPr>
          </a:p>
        </p:txBody>
      </p:sp>
      <p:sp>
        <p:nvSpPr>
          <p:cNvPr id="4" name="TextBox 3"/>
          <p:cNvSpPr txBox="1"/>
          <p:nvPr/>
        </p:nvSpPr>
        <p:spPr>
          <a:xfrm>
            <a:off x="1905000" y="4496104"/>
            <a:ext cx="1752600" cy="914096"/>
          </a:xfrm>
          <a:prstGeom prst="rect">
            <a:avLst/>
          </a:prstGeom>
          <a:noFill/>
        </p:spPr>
        <p:txBody>
          <a:bodyPr wrap="square" rtlCol="0">
            <a:spAutoFit/>
          </a:bodyPr>
          <a:lstStyle/>
          <a:p>
            <a:pPr marL="39688" lvl="0" algn="ctr">
              <a:lnSpc>
                <a:spcPct val="100000"/>
              </a:lnSpc>
              <a:spcBef>
                <a:spcPts val="1200"/>
              </a:spcBef>
              <a:tabLst>
                <a:tab pos="863600" algn="l"/>
              </a:tabLst>
              <a:defRPr/>
            </a:pPr>
            <a:r>
              <a:rPr lang="en-US" sz="3600" kern="0" dirty="0">
                <a:solidFill>
                  <a:srgbClr val="4D4D4D"/>
                </a:solidFill>
                <a:latin typeface="News Gothic MT"/>
                <a:ea typeface="ヒラギノ明朝 ProN W3"/>
                <a:cs typeface="Arial Bold Italic" charset="0"/>
                <a:sym typeface="Arial Bold Italic" charset="0"/>
              </a:rPr>
              <a:t>False!</a:t>
            </a:r>
            <a:r>
              <a:rPr lang="en-US" sz="3600" kern="0" dirty="0">
                <a:solidFill>
                  <a:srgbClr val="4D4D4D"/>
                </a:solidFill>
                <a:latin typeface="News Gothic MT"/>
                <a:ea typeface="ヒラギノ明朝 ProN W3"/>
                <a:cs typeface="Arial Italic" charset="0"/>
                <a:sym typeface="Arial Italic" charset="0"/>
              </a:rPr>
              <a:t> </a:t>
            </a:r>
            <a:endParaRPr lang="en-US" sz="3600" kern="0" dirty="0">
              <a:solidFill>
                <a:srgbClr val="4D4D4D"/>
              </a:solidFill>
              <a:latin typeface="News Gothic MT"/>
              <a:sym typeface="Arial" charset="0"/>
            </a:endParaRPr>
          </a:p>
          <a:p>
            <a:endParaRPr lang="en-US" dirty="0">
              <a:latin typeface="News Gothic MT"/>
            </a:endParaRPr>
          </a:p>
        </p:txBody>
      </p:sp>
      <p:pic>
        <p:nvPicPr>
          <p:cNvPr id="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810000"/>
            <a:ext cx="2457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381000" y="1524000"/>
            <a:ext cx="8610600" cy="2057400"/>
          </a:xfrm>
        </p:spPr>
        <p:txBody>
          <a:bodyPr/>
          <a:lstStyle/>
          <a:p>
            <a:pPr marL="382588" eaLnBrk="1" hangingPunct="1">
              <a:tabLst>
                <a:tab pos="863600" algn="l"/>
              </a:tabLst>
              <a:defRPr/>
            </a:pPr>
            <a:r>
              <a:rPr lang="en-US" dirty="0" smtClean="0">
                <a:latin typeface="News Gothic MT"/>
                <a:cs typeface="News Gothic MT"/>
                <a:sym typeface="Arial" charset="0"/>
              </a:rPr>
              <a:t>People have more economic freedom if the</a:t>
            </a:r>
          </a:p>
          <a:p>
            <a:pPr marL="382588" eaLnBrk="1" hangingPunct="1">
              <a:tabLst>
                <a:tab pos="863600" algn="l"/>
              </a:tabLst>
              <a:defRPr/>
            </a:pPr>
            <a:r>
              <a:rPr lang="en-US" dirty="0" smtClean="0">
                <a:latin typeface="News Gothic MT"/>
                <a:cs typeface="News Gothic MT"/>
                <a:sym typeface="Arial" charset="0"/>
              </a:rPr>
              <a:t> government prevents consumers, businesses</a:t>
            </a:r>
          </a:p>
          <a:p>
            <a:pPr marL="382588" eaLnBrk="1" hangingPunct="1">
              <a:tabLst>
                <a:tab pos="863600" algn="l"/>
              </a:tabLst>
              <a:defRPr/>
            </a:pPr>
            <a:r>
              <a:rPr lang="en-US" dirty="0" smtClean="0">
                <a:latin typeface="News Gothic MT"/>
                <a:cs typeface="News Gothic MT"/>
                <a:sym typeface="Arial" charset="0"/>
              </a:rPr>
              <a:t> and investors from making poor decisions.</a:t>
            </a:r>
          </a:p>
          <a:p>
            <a:pPr marL="382588" eaLnBrk="1" hangingPunct="1">
              <a:tabLst>
                <a:tab pos="863600" algn="l"/>
              </a:tabLst>
              <a:defRPr/>
            </a:pPr>
            <a:endParaRPr lang="en-US" sz="2000" dirty="0" smtClean="0">
              <a:latin typeface="News Gothic MT"/>
              <a:ea typeface="ヒラギノ角ゴ ProN W3" charset="0"/>
              <a:cs typeface="ヒラギノ角ゴ ProN W3" charset="0"/>
              <a:sym typeface="Arial" charset="0"/>
            </a:endParaRPr>
          </a:p>
        </p:txBody>
      </p:sp>
      <p:sp>
        <p:nvSpPr>
          <p:cNvPr id="6" name="Rectangle 1"/>
          <p:cNvSpPr txBox="1">
            <a:spLocks noChangeArrowheads="1"/>
          </p:cNvSpPr>
          <p:nvPr/>
        </p:nvSpPr>
        <p:spPr bwMode="auto">
          <a:xfrm>
            <a:off x="304800" y="533400"/>
            <a:ext cx="8610600" cy="12192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lIns="50800" tIns="50800" rIns="50800" bIns="50800"/>
          <a:lstStyle>
            <a:lvl1pPr algn="ctr" rtl="0" fontAlgn="base">
              <a:spcBef>
                <a:spcPts val="100"/>
              </a:spcBef>
              <a:spcAft>
                <a:spcPct val="0"/>
              </a:spcAft>
              <a:defRPr sz="5600">
                <a:solidFill>
                  <a:srgbClr val="4D4D4D"/>
                </a:solidFill>
                <a:latin typeface="+mj-lt"/>
                <a:ea typeface="+mj-ea"/>
                <a:cs typeface="+mj-cs"/>
                <a:sym typeface="American Typewriter" charset="0"/>
              </a:defRPr>
            </a:lvl1pPr>
            <a:lvl2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a:lstStyle>
          <a:p>
            <a:pPr>
              <a:tabLst>
                <a:tab pos="863600" algn="l"/>
              </a:tabLst>
              <a:defRPr/>
            </a:pPr>
            <a:r>
              <a:rPr lang="en-US" sz="4800" kern="0" dirty="0">
                <a:solidFill>
                  <a:srgbClr val="000000"/>
                </a:solidFill>
                <a:effectLst>
                  <a:outerShdw blurRad="38100" dist="38100" dir="2700000" sx="0" sy="0" algn="tl" rotWithShape="0">
                    <a:srgbClr val="DDDDDD"/>
                  </a:outerShdw>
                </a:effectLst>
                <a:latin typeface="News Gothic MT"/>
                <a:ea typeface="ヒラギノ角ゴ ProN W6" charset="0"/>
                <a:cs typeface="ヒラギノ角ゴ ProN W6" charset="0"/>
                <a:sym typeface="Arial Bold" charset="0"/>
              </a:rPr>
              <a:t>The </a:t>
            </a:r>
            <a:r>
              <a:rPr lang="en-US" sz="4800" kern="0" dirty="0">
                <a:solidFill>
                  <a:srgbClr val="000000"/>
                </a:solidFill>
                <a:effectLst>
                  <a:outerShdw blurRad="38100" dist="38100" dir="2700000" sx="0" sy="0" algn="tl" rotWithShape="0">
                    <a:srgbClr val="DDDDDD"/>
                  </a:outerShdw>
                </a:effectLst>
                <a:latin typeface="News Gothic MT"/>
                <a:cs typeface="News Gothic MT"/>
                <a:sym typeface="Arial Bold" charset="0"/>
              </a:rPr>
              <a:t>Economic Freedom Cup</a:t>
            </a:r>
            <a:endParaRPr lang="en-US" sz="4800" dirty="0">
              <a:solidFill>
                <a:srgbClr val="000000"/>
              </a:solidFill>
              <a:effectLst>
                <a:outerShdw blurRad="38100" dist="38100" dir="2700000" algn="tl">
                  <a:srgbClr val="DDDDDD"/>
                </a:outerShdw>
              </a:effectLst>
              <a:latin typeface="News Gothic MT"/>
              <a:ea typeface="ヒラギノ角ゴ ProN W6" charset="0"/>
              <a:cs typeface="ヒラギノ角ゴ ProN W6" charset="0"/>
              <a:sym typeface="Arial Bold" charset="0"/>
            </a:endParaRPr>
          </a:p>
        </p:txBody>
      </p:sp>
      <p:sp>
        <p:nvSpPr>
          <p:cNvPr id="4" name="TextBox 3"/>
          <p:cNvSpPr txBox="1"/>
          <p:nvPr/>
        </p:nvSpPr>
        <p:spPr>
          <a:xfrm>
            <a:off x="1905000" y="4496104"/>
            <a:ext cx="1752600" cy="914096"/>
          </a:xfrm>
          <a:prstGeom prst="rect">
            <a:avLst/>
          </a:prstGeom>
          <a:noFill/>
        </p:spPr>
        <p:txBody>
          <a:bodyPr wrap="square" rtlCol="0">
            <a:spAutoFit/>
          </a:bodyPr>
          <a:lstStyle/>
          <a:p>
            <a:pPr marL="39688" lvl="0" algn="ctr">
              <a:lnSpc>
                <a:spcPct val="100000"/>
              </a:lnSpc>
              <a:spcBef>
                <a:spcPts val="1200"/>
              </a:spcBef>
              <a:tabLst>
                <a:tab pos="863600" algn="l"/>
              </a:tabLst>
              <a:defRPr/>
            </a:pPr>
            <a:r>
              <a:rPr lang="en-US" sz="3600" kern="0" dirty="0">
                <a:solidFill>
                  <a:srgbClr val="4D4D4D"/>
                </a:solidFill>
                <a:latin typeface="News Gothic MT"/>
                <a:ea typeface="ヒラギノ明朝 ProN W3"/>
                <a:cs typeface="Arial Bold Italic" charset="0"/>
                <a:sym typeface="Arial Bold Italic" charset="0"/>
              </a:rPr>
              <a:t>False!</a:t>
            </a:r>
            <a:r>
              <a:rPr lang="en-US" sz="3600" kern="0" dirty="0">
                <a:solidFill>
                  <a:srgbClr val="4D4D4D"/>
                </a:solidFill>
                <a:latin typeface="News Gothic MT"/>
                <a:ea typeface="ヒラギノ明朝 ProN W3"/>
                <a:cs typeface="Arial Italic" charset="0"/>
                <a:sym typeface="Arial Italic" charset="0"/>
              </a:rPr>
              <a:t> </a:t>
            </a:r>
            <a:endParaRPr lang="en-US" sz="3600" kern="0" dirty="0">
              <a:solidFill>
                <a:srgbClr val="4D4D4D"/>
              </a:solidFill>
              <a:latin typeface="News Gothic MT"/>
              <a:sym typeface="Arial" charset="0"/>
            </a:endParaRPr>
          </a:p>
          <a:p>
            <a:endParaRPr lang="en-US" dirty="0">
              <a:latin typeface="News Gothic MT"/>
            </a:endParaRPr>
          </a:p>
        </p:txBody>
      </p:sp>
      <p:pic>
        <p:nvPicPr>
          <p:cNvPr id="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810000"/>
            <a:ext cx="2457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381000" y="1752600"/>
            <a:ext cx="8610600" cy="1752600"/>
          </a:xfrm>
        </p:spPr>
        <p:txBody>
          <a:bodyPr/>
          <a:lstStyle/>
          <a:p>
            <a:pPr marL="382588" eaLnBrk="1" hangingPunct="1">
              <a:tabLst>
                <a:tab pos="863600" algn="l"/>
              </a:tabLst>
              <a:defRPr/>
            </a:pPr>
            <a:r>
              <a:rPr lang="en-US" dirty="0" smtClean="0">
                <a:latin typeface="News Gothic MT"/>
                <a:cs typeface="News Gothic MT"/>
                <a:sym typeface="Arial" charset="0"/>
              </a:rPr>
              <a:t>A nation increases the economic </a:t>
            </a:r>
          </a:p>
          <a:p>
            <a:pPr marL="382588" eaLnBrk="1" hangingPunct="1">
              <a:tabLst>
                <a:tab pos="863600" algn="l"/>
              </a:tabLst>
              <a:defRPr/>
            </a:pPr>
            <a:r>
              <a:rPr lang="en-US" dirty="0" smtClean="0">
                <a:latin typeface="News Gothic MT"/>
                <a:cs typeface="News Gothic MT"/>
                <a:sym typeface="Arial" charset="0"/>
              </a:rPr>
              <a:t>freedom of its citizens when it follows </a:t>
            </a:r>
          </a:p>
          <a:p>
            <a:pPr marL="382588" eaLnBrk="1" hangingPunct="1">
              <a:tabLst>
                <a:tab pos="863600" algn="l"/>
              </a:tabLst>
              <a:defRPr/>
            </a:pPr>
            <a:r>
              <a:rPr lang="en-US" dirty="0" smtClean="0">
                <a:latin typeface="News Gothic MT"/>
                <a:cs typeface="News Gothic MT"/>
                <a:sym typeface="Arial" charset="0"/>
              </a:rPr>
              <a:t>policies that lead to a low rate of inflation.</a:t>
            </a:r>
          </a:p>
        </p:txBody>
      </p:sp>
      <p:sp>
        <p:nvSpPr>
          <p:cNvPr id="7" name="Rectangle 1"/>
          <p:cNvSpPr txBox="1">
            <a:spLocks noChangeArrowheads="1"/>
          </p:cNvSpPr>
          <p:nvPr/>
        </p:nvSpPr>
        <p:spPr bwMode="auto">
          <a:xfrm>
            <a:off x="304800" y="533400"/>
            <a:ext cx="8610600" cy="12192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lIns="50800" tIns="50800" rIns="50800" bIns="50800"/>
          <a:lstStyle>
            <a:lvl1pPr algn="ctr" rtl="0" fontAlgn="base">
              <a:spcBef>
                <a:spcPts val="100"/>
              </a:spcBef>
              <a:spcAft>
                <a:spcPct val="0"/>
              </a:spcAft>
              <a:defRPr sz="5600">
                <a:solidFill>
                  <a:srgbClr val="4D4D4D"/>
                </a:solidFill>
                <a:latin typeface="+mj-lt"/>
                <a:ea typeface="+mj-ea"/>
                <a:cs typeface="+mj-cs"/>
                <a:sym typeface="American Typewriter" charset="0"/>
              </a:defRPr>
            </a:lvl1pPr>
            <a:lvl2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a:lstStyle>
          <a:p>
            <a:pPr>
              <a:tabLst>
                <a:tab pos="863600" algn="l"/>
              </a:tabLst>
              <a:defRPr/>
            </a:pPr>
            <a:r>
              <a:rPr lang="en-US" sz="4800" kern="0" dirty="0">
                <a:solidFill>
                  <a:srgbClr val="000000"/>
                </a:solidFill>
                <a:effectLst>
                  <a:outerShdw blurRad="38100" dist="38100" dir="2700000" sx="0" sy="0" algn="tl" rotWithShape="0">
                    <a:srgbClr val="DDDDDD"/>
                  </a:outerShdw>
                </a:effectLst>
                <a:latin typeface="News Gothic MT"/>
                <a:ea typeface="ヒラギノ角ゴ ProN W6" charset="0"/>
                <a:cs typeface="ヒラギノ角ゴ ProN W6" charset="0"/>
                <a:sym typeface="Arial Bold" charset="0"/>
              </a:rPr>
              <a:t>The </a:t>
            </a:r>
            <a:r>
              <a:rPr lang="en-US" sz="4800" kern="0" dirty="0">
                <a:solidFill>
                  <a:srgbClr val="000000"/>
                </a:solidFill>
                <a:effectLst>
                  <a:outerShdw blurRad="38100" dist="38100" dir="2700000" sx="0" sy="0" algn="tl" rotWithShape="0">
                    <a:srgbClr val="DDDDDD"/>
                  </a:outerShdw>
                </a:effectLst>
                <a:latin typeface="News Gothic MT"/>
                <a:cs typeface="News Gothic MT"/>
                <a:sym typeface="Arial Bold" charset="0"/>
              </a:rPr>
              <a:t>Economic Freedom Cup</a:t>
            </a:r>
            <a:endParaRPr lang="en-US" sz="4800" dirty="0">
              <a:solidFill>
                <a:srgbClr val="000000"/>
              </a:solidFill>
              <a:effectLst>
                <a:outerShdw blurRad="38100" dist="38100" dir="2700000" algn="tl">
                  <a:srgbClr val="DDDDDD"/>
                </a:outerShdw>
              </a:effectLst>
              <a:latin typeface="News Gothic MT"/>
              <a:ea typeface="ヒラギノ角ゴ ProN W6" charset="0"/>
              <a:cs typeface="ヒラギノ角ゴ ProN W6" charset="0"/>
              <a:sym typeface="Arial Bold"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l="50674" t="27011" r="-64" b="-21"/>
          <a:stretch>
            <a:fillRect/>
          </a:stretch>
        </p:blipFill>
        <p:spPr bwMode="auto">
          <a:xfrm>
            <a:off x="960438" y="3810000"/>
            <a:ext cx="24685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86200" y="4535269"/>
            <a:ext cx="4724400" cy="646331"/>
          </a:xfrm>
          <a:prstGeom prst="rect">
            <a:avLst/>
          </a:prstGeom>
          <a:noFill/>
        </p:spPr>
        <p:txBody>
          <a:bodyPr wrap="square" rtlCol="0">
            <a:spAutoFit/>
          </a:bodyPr>
          <a:lstStyle/>
          <a:p>
            <a:pPr marL="39688" lvl="0" algn="ctr">
              <a:lnSpc>
                <a:spcPct val="100000"/>
              </a:lnSpc>
              <a:spcBef>
                <a:spcPts val="1200"/>
              </a:spcBef>
              <a:tabLst>
                <a:tab pos="863600" algn="l"/>
              </a:tabLst>
              <a:defRPr/>
            </a:pPr>
            <a:r>
              <a:rPr lang="en-US" sz="3600" kern="0" dirty="0" smtClean="0">
                <a:solidFill>
                  <a:srgbClr val="4D4D4D"/>
                </a:solidFill>
                <a:latin typeface="News Gothic MT"/>
                <a:ea typeface="ヒラギノ明朝 ProN W3"/>
                <a:cs typeface="Arial Bold Italic" charset="0"/>
                <a:sym typeface="Arial Bold Italic" charset="0"/>
              </a:rPr>
              <a:t>True!</a:t>
            </a:r>
            <a:r>
              <a:rPr lang="en-US" sz="3600" kern="0" dirty="0" smtClean="0">
                <a:solidFill>
                  <a:srgbClr val="4D4D4D"/>
                </a:solidFill>
                <a:latin typeface="News Gothic MT"/>
                <a:ea typeface="ヒラギノ明朝 ProN W3"/>
                <a:cs typeface="Arial Italic" charset="0"/>
                <a:sym typeface="Arial Italic" charset="0"/>
              </a:rPr>
              <a:t> </a:t>
            </a:r>
            <a:endParaRPr lang="en-US" sz="3600" dirty="0">
              <a:latin typeface="News Gothic M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381000" y="1676400"/>
            <a:ext cx="8610600" cy="1981200"/>
          </a:xfrm>
        </p:spPr>
        <p:txBody>
          <a:bodyPr/>
          <a:lstStyle/>
          <a:p>
            <a:pPr marL="382588" eaLnBrk="1" hangingPunct="1">
              <a:tabLst>
                <a:tab pos="863600" algn="l"/>
              </a:tabLst>
              <a:defRPr/>
            </a:pPr>
            <a:r>
              <a:rPr lang="en-US" dirty="0" smtClean="0">
                <a:latin typeface="News Gothic MT"/>
                <a:cs typeface="News Gothic MT"/>
                <a:sym typeface="Arial" charset="0"/>
              </a:rPr>
              <a:t>A nation increases the economic freedom </a:t>
            </a:r>
          </a:p>
          <a:p>
            <a:pPr marL="382588" eaLnBrk="1" hangingPunct="1">
              <a:tabLst>
                <a:tab pos="863600" algn="l"/>
              </a:tabLst>
              <a:defRPr/>
            </a:pPr>
            <a:r>
              <a:rPr lang="en-US" dirty="0" smtClean="0">
                <a:latin typeface="News Gothic MT"/>
                <a:cs typeface="News Gothic MT"/>
                <a:sym typeface="Arial" charset="0"/>
              </a:rPr>
              <a:t>of its citizens when it lowers tariffs and </a:t>
            </a:r>
          </a:p>
          <a:p>
            <a:pPr marL="382588" eaLnBrk="1" hangingPunct="1">
              <a:tabLst>
                <a:tab pos="863600" algn="l"/>
              </a:tabLst>
              <a:defRPr/>
            </a:pPr>
            <a:r>
              <a:rPr lang="en-US" dirty="0" smtClean="0">
                <a:latin typeface="News Gothic MT"/>
                <a:cs typeface="News Gothic MT"/>
                <a:sym typeface="Arial" charset="0"/>
              </a:rPr>
              <a:t>other restrictions on international trade.</a:t>
            </a:r>
          </a:p>
        </p:txBody>
      </p:sp>
      <p:sp>
        <p:nvSpPr>
          <p:cNvPr id="6" name="Rectangle 1"/>
          <p:cNvSpPr txBox="1">
            <a:spLocks noChangeArrowheads="1"/>
          </p:cNvSpPr>
          <p:nvPr/>
        </p:nvSpPr>
        <p:spPr bwMode="auto">
          <a:xfrm>
            <a:off x="304800" y="533400"/>
            <a:ext cx="8610600" cy="12192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lIns="50800" tIns="50800" rIns="50800" bIns="50800"/>
          <a:lstStyle>
            <a:lvl1pPr algn="ctr" rtl="0" fontAlgn="base">
              <a:spcBef>
                <a:spcPts val="100"/>
              </a:spcBef>
              <a:spcAft>
                <a:spcPct val="0"/>
              </a:spcAft>
              <a:defRPr sz="5600">
                <a:solidFill>
                  <a:srgbClr val="4D4D4D"/>
                </a:solidFill>
                <a:latin typeface="+mj-lt"/>
                <a:ea typeface="+mj-ea"/>
                <a:cs typeface="+mj-cs"/>
                <a:sym typeface="American Typewriter" charset="0"/>
              </a:defRPr>
            </a:lvl1pPr>
            <a:lvl2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a:lstStyle>
          <a:p>
            <a:pPr>
              <a:tabLst>
                <a:tab pos="863600" algn="l"/>
              </a:tabLst>
              <a:defRPr/>
            </a:pPr>
            <a:r>
              <a:rPr lang="en-US" sz="4800" kern="0" dirty="0">
                <a:solidFill>
                  <a:srgbClr val="000000"/>
                </a:solidFill>
                <a:effectLst>
                  <a:outerShdw blurRad="38100" dist="38100" dir="2700000" sx="0" sy="0" algn="tl" rotWithShape="0">
                    <a:srgbClr val="DDDDDD"/>
                  </a:outerShdw>
                </a:effectLst>
                <a:latin typeface="News Gothic MT"/>
                <a:ea typeface="ヒラギノ角ゴ ProN W6" charset="0"/>
                <a:cs typeface="ヒラギノ角ゴ ProN W6" charset="0"/>
                <a:sym typeface="Arial Bold" charset="0"/>
              </a:rPr>
              <a:t>The </a:t>
            </a:r>
            <a:r>
              <a:rPr lang="en-US" sz="4800" kern="0" dirty="0">
                <a:solidFill>
                  <a:srgbClr val="000000"/>
                </a:solidFill>
                <a:effectLst>
                  <a:outerShdw blurRad="38100" dist="38100" dir="2700000" sx="0" sy="0" algn="tl" rotWithShape="0">
                    <a:srgbClr val="DDDDDD"/>
                  </a:outerShdw>
                </a:effectLst>
                <a:latin typeface="News Gothic MT"/>
                <a:cs typeface="News Gothic MT"/>
                <a:sym typeface="Arial Bold" charset="0"/>
              </a:rPr>
              <a:t>Economic Freedom Cup</a:t>
            </a:r>
            <a:endParaRPr lang="en-US" sz="4800" dirty="0">
              <a:solidFill>
                <a:srgbClr val="000000"/>
              </a:solidFill>
              <a:effectLst>
                <a:outerShdw blurRad="38100" dist="38100" dir="2700000" algn="tl">
                  <a:srgbClr val="DDDDDD"/>
                </a:outerShdw>
              </a:effectLst>
              <a:latin typeface="News Gothic MT"/>
              <a:ea typeface="ヒラギノ角ゴ ProN W6" charset="0"/>
              <a:cs typeface="ヒラギノ角ゴ ProN W6" charset="0"/>
              <a:sym typeface="Arial Bold"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l="50674" t="27011" r="-64" b="-21"/>
          <a:stretch>
            <a:fillRect/>
          </a:stretch>
        </p:blipFill>
        <p:spPr bwMode="auto">
          <a:xfrm>
            <a:off x="960438" y="3810000"/>
            <a:ext cx="24685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86200" y="4535269"/>
            <a:ext cx="4724400" cy="646331"/>
          </a:xfrm>
          <a:prstGeom prst="rect">
            <a:avLst/>
          </a:prstGeom>
          <a:noFill/>
        </p:spPr>
        <p:txBody>
          <a:bodyPr wrap="square" rtlCol="0">
            <a:spAutoFit/>
          </a:bodyPr>
          <a:lstStyle/>
          <a:p>
            <a:pPr marL="39688" lvl="0" algn="ctr">
              <a:lnSpc>
                <a:spcPct val="100000"/>
              </a:lnSpc>
              <a:spcBef>
                <a:spcPts val="1200"/>
              </a:spcBef>
              <a:tabLst>
                <a:tab pos="863600" algn="l"/>
              </a:tabLst>
              <a:defRPr/>
            </a:pPr>
            <a:r>
              <a:rPr lang="en-US" sz="3600" kern="0" dirty="0" smtClean="0">
                <a:solidFill>
                  <a:srgbClr val="4D4D4D"/>
                </a:solidFill>
                <a:latin typeface="News Gothic MT"/>
                <a:ea typeface="ヒラギノ明朝 ProN W3"/>
                <a:cs typeface="Arial Bold Italic" charset="0"/>
                <a:sym typeface="Arial Bold Italic" charset="0"/>
              </a:rPr>
              <a:t>True!</a:t>
            </a:r>
            <a:r>
              <a:rPr lang="en-US" sz="3600" kern="0" dirty="0" smtClean="0">
                <a:solidFill>
                  <a:srgbClr val="4D4D4D"/>
                </a:solidFill>
                <a:latin typeface="News Gothic MT"/>
                <a:ea typeface="ヒラギノ明朝 ProN W3"/>
                <a:cs typeface="Arial Italic" charset="0"/>
                <a:sym typeface="Arial Italic" charset="0"/>
              </a:rPr>
              <a:t> </a:t>
            </a:r>
            <a:endParaRPr lang="en-US" sz="3600" dirty="0">
              <a:latin typeface="News Gothic M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381000" y="1600200"/>
            <a:ext cx="8610600" cy="4419600"/>
          </a:xfrm>
        </p:spPr>
        <p:txBody>
          <a:bodyPr/>
          <a:lstStyle/>
          <a:p>
            <a:pPr marL="382588" eaLnBrk="1" hangingPunct="1">
              <a:tabLst>
                <a:tab pos="863600" algn="l"/>
              </a:tabLst>
              <a:defRPr/>
            </a:pPr>
            <a:r>
              <a:rPr lang="en-US" dirty="0" smtClean="0">
                <a:latin typeface="News Gothic MT"/>
                <a:cs typeface="News Gothic MT"/>
                <a:sym typeface="Arial" charset="0"/>
              </a:rPr>
              <a:t>People have more economic freedom when </a:t>
            </a:r>
          </a:p>
          <a:p>
            <a:pPr marL="382588" eaLnBrk="1" hangingPunct="1">
              <a:tabLst>
                <a:tab pos="863600" algn="l"/>
              </a:tabLst>
              <a:defRPr/>
            </a:pPr>
            <a:r>
              <a:rPr lang="en-US" dirty="0" smtClean="0">
                <a:latin typeface="News Gothic MT"/>
                <a:cs typeface="News Gothic MT"/>
                <a:sym typeface="Arial" charset="0"/>
              </a:rPr>
              <a:t>bank lending is controlled by the government </a:t>
            </a:r>
          </a:p>
          <a:p>
            <a:pPr marL="382588" eaLnBrk="1" hangingPunct="1">
              <a:tabLst>
                <a:tab pos="863600" algn="l"/>
              </a:tabLst>
              <a:defRPr/>
            </a:pPr>
            <a:r>
              <a:rPr lang="en-US" dirty="0" smtClean="0">
                <a:latin typeface="News Gothic MT"/>
                <a:cs typeface="News Gothic MT"/>
                <a:sym typeface="Arial" charset="0"/>
              </a:rPr>
              <a:t>rather than by private for-profit banks.</a:t>
            </a:r>
          </a:p>
        </p:txBody>
      </p:sp>
      <p:sp>
        <p:nvSpPr>
          <p:cNvPr id="3" name="Rectangle 1"/>
          <p:cNvSpPr txBox="1">
            <a:spLocks noChangeArrowheads="1"/>
          </p:cNvSpPr>
          <p:nvPr/>
        </p:nvSpPr>
        <p:spPr bwMode="auto">
          <a:xfrm>
            <a:off x="304800" y="533400"/>
            <a:ext cx="8610600" cy="12192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lIns="50800" tIns="50800" rIns="50800" bIns="50800"/>
          <a:lstStyle>
            <a:lvl1pPr algn="ctr" rtl="0" fontAlgn="base">
              <a:spcBef>
                <a:spcPts val="100"/>
              </a:spcBef>
              <a:spcAft>
                <a:spcPct val="0"/>
              </a:spcAft>
              <a:defRPr sz="5600">
                <a:solidFill>
                  <a:srgbClr val="4D4D4D"/>
                </a:solidFill>
                <a:latin typeface="+mj-lt"/>
                <a:ea typeface="+mj-ea"/>
                <a:cs typeface="+mj-cs"/>
                <a:sym typeface="American Typewriter" charset="0"/>
              </a:defRPr>
            </a:lvl1pPr>
            <a:lvl2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a:lstStyle>
          <a:p>
            <a:pPr>
              <a:tabLst>
                <a:tab pos="863600" algn="l"/>
              </a:tabLst>
              <a:defRPr/>
            </a:pPr>
            <a:r>
              <a:rPr lang="en-US" sz="4800" kern="0" dirty="0">
                <a:solidFill>
                  <a:srgbClr val="000000"/>
                </a:solidFill>
                <a:effectLst>
                  <a:outerShdw blurRad="38100" dist="38100" dir="2700000" sx="0" sy="0" algn="tl" rotWithShape="0">
                    <a:srgbClr val="DDDDDD"/>
                  </a:outerShdw>
                </a:effectLst>
                <a:latin typeface="News Gothic MT"/>
                <a:ea typeface="ヒラギノ角ゴ ProN W6" charset="0"/>
                <a:cs typeface="ヒラギノ角ゴ ProN W6" charset="0"/>
                <a:sym typeface="Arial Bold" charset="0"/>
              </a:rPr>
              <a:t>The </a:t>
            </a:r>
            <a:r>
              <a:rPr lang="en-US" sz="4800" kern="0" dirty="0">
                <a:solidFill>
                  <a:srgbClr val="000000"/>
                </a:solidFill>
                <a:effectLst>
                  <a:outerShdw blurRad="38100" dist="38100" dir="2700000" sx="0" sy="0" algn="tl" rotWithShape="0">
                    <a:srgbClr val="DDDDDD"/>
                  </a:outerShdw>
                </a:effectLst>
                <a:latin typeface="News Gothic MT"/>
                <a:cs typeface="News Gothic MT"/>
                <a:sym typeface="Arial Bold" charset="0"/>
              </a:rPr>
              <a:t>Economic Freedom Cup</a:t>
            </a:r>
            <a:endParaRPr lang="en-US" sz="4800" dirty="0" smtClean="0">
              <a:solidFill>
                <a:srgbClr val="000000"/>
              </a:solidFill>
              <a:effectLst>
                <a:outerShdw blurRad="38100" dist="38100" dir="2700000" algn="tl">
                  <a:srgbClr val="DDDDDD"/>
                </a:outerShdw>
              </a:effectLst>
              <a:latin typeface="News Gothic MT"/>
              <a:ea typeface="ヒラギノ角ゴ ProN W6" charset="0"/>
              <a:cs typeface="ヒラギノ角ゴ ProN W6" charset="0"/>
              <a:sym typeface="Arial Bold" charset="0"/>
            </a:endParaRPr>
          </a:p>
        </p:txBody>
      </p:sp>
      <p:sp>
        <p:nvSpPr>
          <p:cNvPr id="4" name="TextBox 3"/>
          <p:cNvSpPr txBox="1"/>
          <p:nvPr/>
        </p:nvSpPr>
        <p:spPr>
          <a:xfrm>
            <a:off x="1905000" y="4496104"/>
            <a:ext cx="1752600" cy="914096"/>
          </a:xfrm>
          <a:prstGeom prst="rect">
            <a:avLst/>
          </a:prstGeom>
          <a:noFill/>
        </p:spPr>
        <p:txBody>
          <a:bodyPr wrap="square" rtlCol="0">
            <a:spAutoFit/>
          </a:bodyPr>
          <a:lstStyle/>
          <a:p>
            <a:pPr marL="39688" lvl="0" algn="ctr">
              <a:lnSpc>
                <a:spcPct val="100000"/>
              </a:lnSpc>
              <a:spcBef>
                <a:spcPts val="1200"/>
              </a:spcBef>
              <a:tabLst>
                <a:tab pos="863600" algn="l"/>
              </a:tabLst>
              <a:defRPr/>
            </a:pPr>
            <a:r>
              <a:rPr lang="en-US" sz="3600" kern="0" dirty="0">
                <a:solidFill>
                  <a:srgbClr val="4D4D4D"/>
                </a:solidFill>
                <a:latin typeface="News Gothic MT"/>
                <a:ea typeface="ヒラギノ明朝 ProN W3"/>
                <a:cs typeface="Arial Bold Italic" charset="0"/>
                <a:sym typeface="Arial Bold Italic" charset="0"/>
              </a:rPr>
              <a:t>False!</a:t>
            </a:r>
            <a:r>
              <a:rPr lang="en-US" sz="3600" kern="0" dirty="0">
                <a:solidFill>
                  <a:srgbClr val="4D4D4D"/>
                </a:solidFill>
                <a:latin typeface="News Gothic MT"/>
                <a:ea typeface="ヒラギノ明朝 ProN W3"/>
                <a:cs typeface="Arial Italic" charset="0"/>
                <a:sym typeface="Arial Italic" charset="0"/>
              </a:rPr>
              <a:t> </a:t>
            </a:r>
            <a:endParaRPr lang="en-US" sz="3600" kern="0" dirty="0">
              <a:solidFill>
                <a:srgbClr val="4D4D4D"/>
              </a:solidFill>
              <a:latin typeface="News Gothic MT"/>
              <a:sym typeface="Arial" charset="0"/>
            </a:endParaRPr>
          </a:p>
          <a:p>
            <a:endParaRPr lang="en-US" dirty="0">
              <a:latin typeface="News Gothic MT"/>
            </a:endParaRPr>
          </a:p>
        </p:txBody>
      </p:sp>
      <p:pic>
        <p:nvPicPr>
          <p:cNvPr id="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810000"/>
            <a:ext cx="2457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0" y="1295400"/>
            <a:ext cx="9144000" cy="4267200"/>
          </a:xfrm>
        </p:spPr>
        <p:txBody>
          <a:bodyPr/>
          <a:lstStyle/>
          <a:p>
            <a:pPr marL="382588" eaLnBrk="1" hangingPunct="1">
              <a:tabLst>
                <a:tab pos="863600" algn="l"/>
              </a:tabLst>
              <a:defRPr/>
            </a:pPr>
            <a:r>
              <a:rPr lang="en-US" sz="2700" dirty="0" smtClean="0">
                <a:latin typeface="News Gothic MT"/>
                <a:cs typeface="News Gothic MT"/>
                <a:sym typeface="Arial" charset="0"/>
              </a:rPr>
              <a:t>Nations with more economic freedom rely on open</a:t>
            </a:r>
          </a:p>
          <a:p>
            <a:pPr marL="382588" eaLnBrk="1" hangingPunct="1">
              <a:tabLst>
                <a:tab pos="863600" algn="l"/>
              </a:tabLst>
              <a:defRPr/>
            </a:pPr>
            <a:r>
              <a:rPr lang="en-US" sz="2700" dirty="0" smtClean="0">
                <a:latin typeface="News Gothic MT"/>
                <a:cs typeface="News Gothic MT"/>
                <a:sym typeface="Arial" charset="0"/>
              </a:rPr>
              <a:t> markets and flexible prices to determine which </a:t>
            </a:r>
          </a:p>
          <a:p>
            <a:pPr marL="382588" eaLnBrk="1" hangingPunct="1">
              <a:tabLst>
                <a:tab pos="863600" algn="l"/>
              </a:tabLst>
              <a:defRPr/>
            </a:pPr>
            <a:r>
              <a:rPr lang="en-US" sz="2700" dirty="0" smtClean="0">
                <a:latin typeface="News Gothic MT"/>
                <a:cs typeface="News Gothic MT"/>
                <a:sym typeface="Arial" charset="0"/>
              </a:rPr>
              <a:t>goods and services will be produced, how they </a:t>
            </a:r>
          </a:p>
          <a:p>
            <a:pPr marL="382588" eaLnBrk="1" hangingPunct="1">
              <a:tabLst>
                <a:tab pos="863600" algn="l"/>
              </a:tabLst>
              <a:defRPr/>
            </a:pPr>
            <a:r>
              <a:rPr lang="en-US" sz="2700" dirty="0" smtClean="0">
                <a:latin typeface="News Gothic MT"/>
                <a:cs typeface="News Gothic MT"/>
                <a:sym typeface="Arial" charset="0"/>
              </a:rPr>
              <a:t>will be produced, and who will receive them.</a:t>
            </a:r>
            <a:r>
              <a:rPr lang="en-US" sz="2700" dirty="0" smtClean="0">
                <a:latin typeface="News Gothic MT"/>
                <a:ea typeface="ヒラギノ角ゴ ProN W3" charset="0"/>
                <a:cs typeface="ヒラギノ角ゴ ProN W3" charset="0"/>
                <a:sym typeface="Arial" charset="0"/>
              </a:rPr>
              <a:t/>
            </a:r>
            <a:br>
              <a:rPr lang="en-US" sz="2700" dirty="0" smtClean="0">
                <a:latin typeface="News Gothic MT"/>
                <a:ea typeface="ヒラギノ角ゴ ProN W3" charset="0"/>
                <a:cs typeface="ヒラギノ角ゴ ProN W3" charset="0"/>
                <a:sym typeface="Arial" charset="0"/>
              </a:rPr>
            </a:br>
            <a:endParaRPr lang="en-US" sz="2700" dirty="0" smtClean="0">
              <a:latin typeface="News Gothic MT"/>
              <a:ea typeface="ヒラギノ角ゴ ProN W3" charset="0"/>
              <a:cs typeface="ヒラギノ角ゴ ProN W3" charset="0"/>
              <a:sym typeface="Arial" charset="0"/>
            </a:endParaRPr>
          </a:p>
        </p:txBody>
      </p:sp>
      <p:sp>
        <p:nvSpPr>
          <p:cNvPr id="3" name="Rectangle 1"/>
          <p:cNvSpPr txBox="1">
            <a:spLocks noChangeArrowheads="1"/>
          </p:cNvSpPr>
          <p:nvPr/>
        </p:nvSpPr>
        <p:spPr bwMode="auto">
          <a:xfrm>
            <a:off x="304800" y="533400"/>
            <a:ext cx="8610600" cy="12192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lIns="50800" tIns="50800" rIns="50800" bIns="50800"/>
          <a:lstStyle>
            <a:lvl1pPr algn="ctr" rtl="0" fontAlgn="base">
              <a:spcBef>
                <a:spcPts val="100"/>
              </a:spcBef>
              <a:spcAft>
                <a:spcPct val="0"/>
              </a:spcAft>
              <a:defRPr sz="5600">
                <a:solidFill>
                  <a:srgbClr val="4D4D4D"/>
                </a:solidFill>
                <a:latin typeface="+mj-lt"/>
                <a:ea typeface="+mj-ea"/>
                <a:cs typeface="+mj-cs"/>
                <a:sym typeface="American Typewriter" charset="0"/>
              </a:defRPr>
            </a:lvl1pPr>
            <a:lvl2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a:lstStyle>
          <a:p>
            <a:pPr>
              <a:tabLst>
                <a:tab pos="863600" algn="l"/>
              </a:tabLst>
              <a:defRPr/>
            </a:pPr>
            <a:r>
              <a:rPr lang="en-US" sz="4800" kern="0" dirty="0">
                <a:solidFill>
                  <a:srgbClr val="000000"/>
                </a:solidFill>
                <a:effectLst>
                  <a:outerShdw blurRad="38100" dist="38100" dir="2700000" sx="0" sy="0" algn="tl" rotWithShape="0">
                    <a:srgbClr val="DDDDDD"/>
                  </a:outerShdw>
                </a:effectLst>
                <a:latin typeface="News Gothic MT"/>
                <a:ea typeface="ヒラギノ角ゴ ProN W6" charset="0"/>
                <a:cs typeface="ヒラギノ角ゴ ProN W6" charset="0"/>
                <a:sym typeface="Arial Bold" charset="0"/>
              </a:rPr>
              <a:t>The </a:t>
            </a:r>
            <a:r>
              <a:rPr lang="en-US" sz="4800" kern="0" dirty="0">
                <a:solidFill>
                  <a:srgbClr val="000000"/>
                </a:solidFill>
                <a:effectLst>
                  <a:outerShdw blurRad="38100" dist="38100" dir="2700000" sx="0" sy="0" algn="tl" rotWithShape="0">
                    <a:srgbClr val="DDDDDD"/>
                  </a:outerShdw>
                </a:effectLst>
                <a:latin typeface="News Gothic MT"/>
                <a:cs typeface="News Gothic MT"/>
                <a:sym typeface="Arial Bold" charset="0"/>
              </a:rPr>
              <a:t>Economic Freedom Cup</a:t>
            </a:r>
            <a:endParaRPr lang="en-US" sz="4800" dirty="0">
              <a:solidFill>
                <a:srgbClr val="000000"/>
              </a:solidFill>
              <a:effectLst>
                <a:outerShdw blurRad="38100" dist="38100" dir="2700000" algn="tl">
                  <a:srgbClr val="DDDDDD"/>
                </a:outerShdw>
              </a:effectLst>
              <a:latin typeface="News Gothic MT"/>
              <a:ea typeface="ヒラギノ角ゴ ProN W6" charset="0"/>
              <a:cs typeface="ヒラギノ角ゴ ProN W6" charset="0"/>
              <a:sym typeface="Arial Bold"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l="50674" t="27011" r="-64" b="-21"/>
          <a:stretch>
            <a:fillRect/>
          </a:stretch>
        </p:blipFill>
        <p:spPr bwMode="auto">
          <a:xfrm>
            <a:off x="960438" y="3810000"/>
            <a:ext cx="24685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86200" y="4535269"/>
            <a:ext cx="4724400" cy="646331"/>
          </a:xfrm>
          <a:prstGeom prst="rect">
            <a:avLst/>
          </a:prstGeom>
          <a:noFill/>
        </p:spPr>
        <p:txBody>
          <a:bodyPr wrap="square" rtlCol="0">
            <a:spAutoFit/>
          </a:bodyPr>
          <a:lstStyle/>
          <a:p>
            <a:pPr marL="39688" lvl="0" algn="ctr">
              <a:lnSpc>
                <a:spcPct val="100000"/>
              </a:lnSpc>
              <a:spcBef>
                <a:spcPts val="1200"/>
              </a:spcBef>
              <a:tabLst>
                <a:tab pos="863600" algn="l"/>
              </a:tabLst>
              <a:defRPr/>
            </a:pPr>
            <a:r>
              <a:rPr lang="en-US" sz="3600" kern="0" dirty="0" smtClean="0">
                <a:solidFill>
                  <a:srgbClr val="4D4D4D"/>
                </a:solidFill>
                <a:latin typeface="News Gothic MT"/>
                <a:ea typeface="ヒラギノ明朝 ProN W3"/>
                <a:cs typeface="Arial Bold Italic" charset="0"/>
                <a:sym typeface="Arial Bold Italic" charset="0"/>
              </a:rPr>
              <a:t>True!</a:t>
            </a:r>
            <a:r>
              <a:rPr lang="en-US" sz="3600" kern="0" dirty="0" smtClean="0">
                <a:solidFill>
                  <a:srgbClr val="4D4D4D"/>
                </a:solidFill>
                <a:latin typeface="News Gothic MT"/>
                <a:ea typeface="ヒラギノ明朝 ProN W3"/>
                <a:cs typeface="Arial Italic" charset="0"/>
                <a:sym typeface="Arial Italic" charset="0"/>
              </a:rPr>
              <a:t> </a:t>
            </a:r>
            <a:endParaRPr lang="en-US" sz="3600" dirty="0">
              <a:latin typeface="News Gothic M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381000" y="1752600"/>
            <a:ext cx="8610600" cy="5105400"/>
          </a:xfrm>
        </p:spPr>
        <p:txBody>
          <a:bodyPr/>
          <a:lstStyle/>
          <a:p>
            <a:pPr marL="382588" eaLnBrk="1" hangingPunct="1">
              <a:tabLst>
                <a:tab pos="863600" algn="l"/>
                <a:tab pos="863600" algn="l"/>
              </a:tabLst>
              <a:defRPr/>
            </a:pPr>
            <a:r>
              <a:rPr lang="en-US" dirty="0" smtClean="0">
                <a:latin typeface="News Gothic MT"/>
                <a:cs typeface="News Gothic MT"/>
                <a:sym typeface="Arial" charset="0"/>
              </a:rPr>
              <a:t>Economic freedoms are not </a:t>
            </a:r>
          </a:p>
          <a:p>
            <a:pPr marL="382588" eaLnBrk="1" hangingPunct="1">
              <a:tabLst>
                <a:tab pos="863600" algn="l"/>
                <a:tab pos="863600" algn="l"/>
              </a:tabLst>
              <a:defRPr/>
            </a:pPr>
            <a:r>
              <a:rPr lang="en-US" dirty="0" smtClean="0">
                <a:latin typeface="News Gothic MT"/>
                <a:cs typeface="News Gothic MT"/>
                <a:sym typeface="Arial" charset="0"/>
              </a:rPr>
              <a:t>the same as political freedoms.</a:t>
            </a:r>
            <a:r>
              <a:rPr lang="en-US" dirty="0" smtClean="0">
                <a:latin typeface="News Gothic MT"/>
                <a:ea typeface="ヒラギノ角ゴ ProN W3" charset="0"/>
                <a:cs typeface="ヒラギノ角ゴ ProN W3" charset="0"/>
                <a:sym typeface="Arial" charset="0"/>
              </a:rPr>
              <a:t/>
            </a:r>
            <a:br>
              <a:rPr lang="en-US" dirty="0" smtClean="0">
                <a:latin typeface="News Gothic MT"/>
                <a:ea typeface="ヒラギノ角ゴ ProN W3" charset="0"/>
                <a:cs typeface="ヒラギノ角ゴ ProN W3" charset="0"/>
                <a:sym typeface="Arial" charset="0"/>
              </a:rPr>
            </a:br>
            <a:endParaRPr lang="en-US" dirty="0" smtClean="0">
              <a:latin typeface="News Gothic MT"/>
              <a:ea typeface="ヒラギノ角ゴ ProN W3" charset="0"/>
              <a:cs typeface="ヒラギノ角ゴ ProN W3" charset="0"/>
              <a:sym typeface="Arial" charset="0"/>
            </a:endParaRPr>
          </a:p>
          <a:p>
            <a:pPr marL="382588" eaLnBrk="1" hangingPunct="1">
              <a:tabLst>
                <a:tab pos="863600" algn="l"/>
                <a:tab pos="863600" algn="l"/>
              </a:tabLst>
              <a:defRPr/>
            </a:pPr>
            <a:r>
              <a:rPr lang="en-US" sz="2000" dirty="0" smtClean="0">
                <a:latin typeface="News Gothic MT"/>
                <a:ea typeface="ヒラギノ角ゴ ProN W3" charset="0"/>
                <a:cs typeface="ヒラギノ角ゴ ProN W3" charset="0"/>
                <a:sym typeface="Arial" charset="0"/>
              </a:rPr>
              <a:t/>
            </a:r>
            <a:br>
              <a:rPr lang="en-US" sz="2000" dirty="0" smtClean="0">
                <a:latin typeface="News Gothic MT"/>
                <a:ea typeface="ヒラギノ角ゴ ProN W3" charset="0"/>
                <a:cs typeface="ヒラギノ角ゴ ProN W3" charset="0"/>
                <a:sym typeface="Arial" charset="0"/>
              </a:rPr>
            </a:br>
            <a:endParaRPr lang="en-US" sz="2000" dirty="0" smtClean="0">
              <a:latin typeface="News Gothic MT"/>
              <a:ea typeface="ヒラギノ角ゴ ProN W3" charset="0"/>
              <a:cs typeface="ヒラギノ角ゴ ProN W3" charset="0"/>
              <a:sym typeface="Arial" charset="0"/>
            </a:endParaRPr>
          </a:p>
        </p:txBody>
      </p:sp>
      <p:sp>
        <p:nvSpPr>
          <p:cNvPr id="4" name="Rectangle 1"/>
          <p:cNvSpPr txBox="1">
            <a:spLocks noChangeArrowheads="1"/>
          </p:cNvSpPr>
          <p:nvPr/>
        </p:nvSpPr>
        <p:spPr bwMode="auto">
          <a:xfrm>
            <a:off x="304800" y="533400"/>
            <a:ext cx="8610600" cy="12192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lIns="50800" tIns="50800" rIns="50800" bIns="50800"/>
          <a:lstStyle>
            <a:lvl1pPr algn="ctr" rtl="0" fontAlgn="base">
              <a:spcBef>
                <a:spcPts val="100"/>
              </a:spcBef>
              <a:spcAft>
                <a:spcPct val="0"/>
              </a:spcAft>
              <a:defRPr sz="5600">
                <a:solidFill>
                  <a:srgbClr val="4D4D4D"/>
                </a:solidFill>
                <a:latin typeface="+mj-lt"/>
                <a:ea typeface="+mj-ea"/>
                <a:cs typeface="+mj-cs"/>
                <a:sym typeface="American Typewriter" charset="0"/>
              </a:defRPr>
            </a:lvl1pPr>
            <a:lvl2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a:lstStyle>
          <a:p>
            <a:pPr>
              <a:tabLst>
                <a:tab pos="863600" algn="l"/>
              </a:tabLst>
              <a:defRPr/>
            </a:pPr>
            <a:r>
              <a:rPr lang="en-US" sz="4800" kern="0" dirty="0">
                <a:solidFill>
                  <a:srgbClr val="000000"/>
                </a:solidFill>
                <a:effectLst>
                  <a:outerShdw blurRad="38100" dist="38100" dir="2700000" sx="0" sy="0" algn="tl" rotWithShape="0">
                    <a:srgbClr val="DDDDDD"/>
                  </a:outerShdw>
                </a:effectLst>
                <a:latin typeface="News Gothic MT"/>
                <a:ea typeface="ヒラギノ角ゴ ProN W6" charset="0"/>
                <a:cs typeface="ヒラギノ角ゴ ProN W6" charset="0"/>
                <a:sym typeface="Arial Bold" charset="0"/>
              </a:rPr>
              <a:t>The </a:t>
            </a:r>
            <a:r>
              <a:rPr lang="en-US" sz="4800" kern="0" dirty="0">
                <a:solidFill>
                  <a:srgbClr val="000000"/>
                </a:solidFill>
                <a:effectLst>
                  <a:outerShdw blurRad="38100" dist="38100" dir="2700000" sx="0" sy="0" algn="tl" rotWithShape="0">
                    <a:srgbClr val="DDDDDD"/>
                  </a:outerShdw>
                </a:effectLst>
                <a:latin typeface="News Gothic MT"/>
                <a:cs typeface="News Gothic MT"/>
                <a:sym typeface="Arial Bold" charset="0"/>
              </a:rPr>
              <a:t>Economic Freedom Cup</a:t>
            </a:r>
            <a:endParaRPr lang="en-US" sz="4800" dirty="0" smtClean="0">
              <a:solidFill>
                <a:srgbClr val="000000"/>
              </a:solidFill>
              <a:effectLst>
                <a:outerShdw blurRad="38100" dist="38100" dir="2700000" algn="tl">
                  <a:srgbClr val="DDDDDD"/>
                </a:outerShdw>
              </a:effectLst>
              <a:latin typeface="News Gothic MT"/>
              <a:ea typeface="ヒラギノ角ゴ ProN W6" charset="0"/>
              <a:cs typeface="ヒラギノ角ゴ ProN W6" charset="0"/>
              <a:sym typeface="Arial Bold" charset="0"/>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l="50674" t="27011" r="-64" b="-21"/>
          <a:stretch>
            <a:fillRect/>
          </a:stretch>
        </p:blipFill>
        <p:spPr bwMode="auto">
          <a:xfrm>
            <a:off x="960438" y="3810000"/>
            <a:ext cx="24685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886200" y="4535269"/>
            <a:ext cx="4724400" cy="646331"/>
          </a:xfrm>
          <a:prstGeom prst="rect">
            <a:avLst/>
          </a:prstGeom>
          <a:noFill/>
        </p:spPr>
        <p:txBody>
          <a:bodyPr wrap="square" rtlCol="0">
            <a:spAutoFit/>
          </a:bodyPr>
          <a:lstStyle/>
          <a:p>
            <a:pPr marL="39688" lvl="0" algn="ctr">
              <a:lnSpc>
                <a:spcPct val="100000"/>
              </a:lnSpc>
              <a:spcBef>
                <a:spcPts val="1200"/>
              </a:spcBef>
              <a:tabLst>
                <a:tab pos="863600" algn="l"/>
              </a:tabLst>
              <a:defRPr/>
            </a:pPr>
            <a:r>
              <a:rPr lang="en-US" sz="3600" kern="0" dirty="0" smtClean="0">
                <a:solidFill>
                  <a:srgbClr val="4D4D4D"/>
                </a:solidFill>
                <a:latin typeface="News Gothic MT"/>
                <a:ea typeface="ヒラギノ明朝 ProN W3"/>
                <a:cs typeface="Arial Bold Italic" charset="0"/>
                <a:sym typeface="Arial Bold Italic" charset="0"/>
              </a:rPr>
              <a:t>True!</a:t>
            </a:r>
            <a:r>
              <a:rPr lang="en-US" sz="3600" kern="0" dirty="0" smtClean="0">
                <a:solidFill>
                  <a:srgbClr val="4D4D4D"/>
                </a:solidFill>
                <a:latin typeface="News Gothic MT"/>
                <a:ea typeface="ヒラギノ明朝 ProN W3"/>
                <a:cs typeface="Arial Italic" charset="0"/>
                <a:sym typeface="Arial Italic" charset="0"/>
              </a:rPr>
              <a:t> </a:t>
            </a:r>
            <a:endParaRPr lang="en-US" sz="3600" dirty="0">
              <a:latin typeface="News Gothic M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body" idx="1"/>
          </p:nvPr>
        </p:nvSpPr>
        <p:spPr>
          <a:xfrm>
            <a:off x="152400" y="1295400"/>
            <a:ext cx="8839200" cy="5105400"/>
          </a:xfrm>
        </p:spPr>
        <p:txBody>
          <a:bodyPr/>
          <a:lstStyle/>
          <a:p>
            <a:pPr marL="382588" eaLnBrk="1" hangingPunct="1">
              <a:tabLst>
                <a:tab pos="863600" algn="l"/>
                <a:tab pos="863600" algn="l"/>
                <a:tab pos="863600" algn="l"/>
              </a:tabLst>
              <a:defRPr/>
            </a:pPr>
            <a:r>
              <a:rPr lang="en-US" dirty="0" smtClean="0">
                <a:latin typeface="News Gothic MT"/>
                <a:cs typeface="News Gothic MT"/>
                <a:sym typeface="Arial" charset="0"/>
              </a:rPr>
              <a:t>People in nations with more economic </a:t>
            </a:r>
          </a:p>
          <a:p>
            <a:pPr marL="382588" eaLnBrk="1" hangingPunct="1">
              <a:tabLst>
                <a:tab pos="863600" algn="l"/>
                <a:tab pos="863600" algn="l"/>
                <a:tab pos="863600" algn="l"/>
              </a:tabLst>
              <a:defRPr/>
            </a:pPr>
            <a:r>
              <a:rPr lang="en-US" dirty="0" smtClean="0">
                <a:latin typeface="News Gothic MT"/>
                <a:cs typeface="News Gothic MT"/>
                <a:sym typeface="Arial" charset="0"/>
              </a:rPr>
              <a:t>freedom tend to have higher incomes </a:t>
            </a:r>
          </a:p>
          <a:p>
            <a:pPr marL="382588" eaLnBrk="1" hangingPunct="1">
              <a:tabLst>
                <a:tab pos="863600" algn="l"/>
                <a:tab pos="863600" algn="l"/>
                <a:tab pos="863600" algn="l"/>
              </a:tabLst>
              <a:defRPr/>
            </a:pPr>
            <a:r>
              <a:rPr lang="en-US" dirty="0" smtClean="0">
                <a:latin typeface="News Gothic MT"/>
                <a:cs typeface="News Gothic MT"/>
                <a:sym typeface="Arial" charset="0"/>
              </a:rPr>
              <a:t>per person, greater annual increases </a:t>
            </a:r>
          </a:p>
          <a:p>
            <a:pPr marL="382588" eaLnBrk="1" hangingPunct="1">
              <a:tabLst>
                <a:tab pos="863600" algn="l"/>
                <a:tab pos="863600" algn="l"/>
                <a:tab pos="863600" algn="l"/>
              </a:tabLst>
              <a:defRPr/>
            </a:pPr>
            <a:r>
              <a:rPr lang="en-US" dirty="0" smtClean="0">
                <a:latin typeface="News Gothic MT"/>
                <a:cs typeface="News Gothic MT"/>
                <a:sym typeface="Arial" charset="0"/>
              </a:rPr>
              <a:t>in income per person, and live longer.</a:t>
            </a:r>
            <a:endParaRPr lang="en-US" dirty="0" smtClean="0">
              <a:latin typeface="News Gothic MT"/>
              <a:ea typeface="ヒラギノ角ゴ ProN W3" charset="0"/>
              <a:cs typeface="ヒラギノ角ゴ ProN W3" charset="0"/>
              <a:sym typeface="Arial" charset="0"/>
            </a:endParaRPr>
          </a:p>
          <a:p>
            <a:pPr marL="382588" eaLnBrk="1" hangingPunct="1">
              <a:tabLst>
                <a:tab pos="863600" algn="l"/>
                <a:tab pos="863600" algn="l"/>
                <a:tab pos="863600" algn="l"/>
              </a:tabLst>
              <a:defRPr/>
            </a:pPr>
            <a:r>
              <a:rPr lang="en-US" dirty="0" smtClean="0">
                <a:latin typeface="News Gothic MT"/>
                <a:ea typeface="ヒラギノ角ゴ ProN W3" charset="0"/>
                <a:cs typeface="ヒラギノ角ゴ ProN W3" charset="0"/>
                <a:sym typeface="Arial" charset="0"/>
              </a:rPr>
              <a:t/>
            </a:r>
            <a:br>
              <a:rPr lang="en-US" dirty="0" smtClean="0">
                <a:latin typeface="News Gothic MT"/>
                <a:ea typeface="ヒラギノ角ゴ ProN W3" charset="0"/>
                <a:cs typeface="ヒラギノ角ゴ ProN W3" charset="0"/>
                <a:sym typeface="Arial" charset="0"/>
              </a:rPr>
            </a:br>
            <a:endParaRPr lang="en-US" dirty="0" smtClean="0">
              <a:latin typeface="News Gothic MT"/>
              <a:ea typeface="ヒラギノ角ゴ ProN W3" charset="0"/>
              <a:cs typeface="ヒラギノ角ゴ ProN W3" charset="0"/>
              <a:sym typeface="Arial" charset="0"/>
            </a:endParaRPr>
          </a:p>
          <a:p>
            <a:pPr marL="382588" eaLnBrk="1" hangingPunct="1">
              <a:tabLst>
                <a:tab pos="863600" algn="l"/>
                <a:tab pos="863600" algn="l"/>
                <a:tab pos="863600" algn="l"/>
              </a:tabLst>
              <a:defRPr/>
            </a:pPr>
            <a:r>
              <a:rPr lang="en-US" dirty="0" smtClean="0">
                <a:latin typeface="News Gothic MT"/>
                <a:ea typeface="ヒラギノ角ゴ ProN W3" charset="0"/>
                <a:cs typeface="ヒラギノ角ゴ ProN W3" charset="0"/>
                <a:sym typeface="Arial" charset="0"/>
              </a:rPr>
              <a:t/>
            </a:r>
            <a:br>
              <a:rPr lang="en-US" dirty="0" smtClean="0">
                <a:latin typeface="News Gothic MT"/>
                <a:ea typeface="ヒラギノ角ゴ ProN W3" charset="0"/>
                <a:cs typeface="ヒラギノ角ゴ ProN W3" charset="0"/>
                <a:sym typeface="Arial" charset="0"/>
              </a:rPr>
            </a:br>
            <a:endParaRPr lang="en-US" dirty="0" smtClean="0">
              <a:latin typeface="News Gothic MT"/>
              <a:ea typeface="ヒラギノ角ゴ ProN W3" charset="0"/>
              <a:cs typeface="ヒラギノ角ゴ ProN W3" charset="0"/>
              <a:sym typeface="Arial" charset="0"/>
            </a:endParaRPr>
          </a:p>
        </p:txBody>
      </p:sp>
      <p:sp>
        <p:nvSpPr>
          <p:cNvPr id="6" name="Rectangle 1"/>
          <p:cNvSpPr txBox="1">
            <a:spLocks noChangeArrowheads="1"/>
          </p:cNvSpPr>
          <p:nvPr/>
        </p:nvSpPr>
        <p:spPr bwMode="auto">
          <a:xfrm>
            <a:off x="304800" y="533400"/>
            <a:ext cx="8610600" cy="12192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lIns="50800" tIns="50800" rIns="50800" bIns="50800"/>
          <a:lstStyle>
            <a:lvl1pPr algn="ctr" rtl="0" fontAlgn="base">
              <a:spcBef>
                <a:spcPts val="100"/>
              </a:spcBef>
              <a:spcAft>
                <a:spcPct val="0"/>
              </a:spcAft>
              <a:defRPr sz="5600">
                <a:solidFill>
                  <a:srgbClr val="4D4D4D"/>
                </a:solidFill>
                <a:latin typeface="+mj-lt"/>
                <a:ea typeface="+mj-ea"/>
                <a:cs typeface="+mj-cs"/>
                <a:sym typeface="American Typewriter" charset="0"/>
              </a:defRPr>
            </a:lvl1pPr>
            <a:lvl2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a:lstStyle>
          <a:p>
            <a:pPr>
              <a:tabLst>
                <a:tab pos="863600" algn="l"/>
              </a:tabLst>
              <a:defRPr/>
            </a:pPr>
            <a:r>
              <a:rPr lang="en-US" sz="4800" kern="0" dirty="0">
                <a:solidFill>
                  <a:srgbClr val="000000"/>
                </a:solidFill>
                <a:effectLst>
                  <a:outerShdw blurRad="38100" dist="38100" dir="2700000" sx="0" sy="0" algn="tl" rotWithShape="0">
                    <a:srgbClr val="DDDDDD"/>
                  </a:outerShdw>
                </a:effectLst>
                <a:latin typeface="News Gothic MT"/>
                <a:ea typeface="ヒラギノ角ゴ ProN W6" charset="0"/>
                <a:cs typeface="ヒラギノ角ゴ ProN W6" charset="0"/>
                <a:sym typeface="Arial Bold" charset="0"/>
              </a:rPr>
              <a:t>The </a:t>
            </a:r>
            <a:r>
              <a:rPr lang="en-US" sz="4800" kern="0" dirty="0">
                <a:solidFill>
                  <a:srgbClr val="000000"/>
                </a:solidFill>
                <a:effectLst>
                  <a:outerShdw blurRad="38100" dist="38100" dir="2700000" sx="0" sy="0" algn="tl" rotWithShape="0">
                    <a:srgbClr val="DDDDDD"/>
                  </a:outerShdw>
                </a:effectLst>
                <a:latin typeface="News Gothic MT"/>
                <a:cs typeface="News Gothic MT"/>
                <a:sym typeface="Arial Bold" charset="0"/>
              </a:rPr>
              <a:t>Economic Freedom Cup</a:t>
            </a:r>
            <a:endParaRPr lang="en-US" sz="4800" dirty="0" smtClean="0">
              <a:solidFill>
                <a:srgbClr val="000000"/>
              </a:solidFill>
              <a:effectLst>
                <a:outerShdw blurRad="38100" dist="38100" dir="2700000" algn="tl">
                  <a:srgbClr val="DDDDDD"/>
                </a:outerShdw>
              </a:effectLst>
              <a:latin typeface="News Gothic MT"/>
              <a:ea typeface="ヒラギノ角ゴ ProN W6" charset="0"/>
              <a:cs typeface="ヒラギノ角ゴ ProN W6" charset="0"/>
              <a:sym typeface="Arial Bold" charset="0"/>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l="50674" t="27011" r="-64" b="-21"/>
          <a:stretch>
            <a:fillRect/>
          </a:stretch>
        </p:blipFill>
        <p:spPr bwMode="auto">
          <a:xfrm>
            <a:off x="960438" y="3810000"/>
            <a:ext cx="24685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86200" y="4535269"/>
            <a:ext cx="4724400" cy="646331"/>
          </a:xfrm>
          <a:prstGeom prst="rect">
            <a:avLst/>
          </a:prstGeom>
          <a:noFill/>
        </p:spPr>
        <p:txBody>
          <a:bodyPr wrap="square" rtlCol="0">
            <a:spAutoFit/>
          </a:bodyPr>
          <a:lstStyle/>
          <a:p>
            <a:pPr marL="39688" lvl="0" algn="ctr">
              <a:lnSpc>
                <a:spcPct val="100000"/>
              </a:lnSpc>
              <a:spcBef>
                <a:spcPts val="1200"/>
              </a:spcBef>
              <a:tabLst>
                <a:tab pos="863600" algn="l"/>
              </a:tabLst>
              <a:defRPr/>
            </a:pPr>
            <a:r>
              <a:rPr lang="en-US" sz="3600" kern="0" dirty="0" smtClean="0">
                <a:solidFill>
                  <a:srgbClr val="4D4D4D"/>
                </a:solidFill>
                <a:latin typeface="News Gothic MT"/>
                <a:ea typeface="ヒラギノ明朝 ProN W3"/>
                <a:cs typeface="Arial Bold Italic" charset="0"/>
                <a:sym typeface="Arial Bold Italic" charset="0"/>
              </a:rPr>
              <a:t>True!</a:t>
            </a:r>
            <a:r>
              <a:rPr lang="en-US" sz="3600" kern="0" dirty="0" smtClean="0">
                <a:solidFill>
                  <a:srgbClr val="4D4D4D"/>
                </a:solidFill>
                <a:latin typeface="News Gothic MT"/>
                <a:ea typeface="ヒラギノ明朝 ProN W3"/>
                <a:cs typeface="Arial Italic" charset="0"/>
                <a:sym typeface="Arial Italic" charset="0"/>
              </a:rPr>
              <a:t> </a:t>
            </a:r>
            <a:endParaRPr lang="en-US" sz="3600" dirty="0">
              <a:latin typeface="News Gothic M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81000" y="152400"/>
            <a:ext cx="8382000" cy="1447800"/>
          </a:xfrm>
        </p:spPr>
        <p:txBody>
          <a:bodyPr/>
          <a:lstStyle/>
          <a:p>
            <a:pPr eaLnBrk="1" hangingPunct="1">
              <a:tabLst>
                <a:tab pos="863600" algn="l"/>
              </a:tabLst>
              <a:defRPr/>
            </a:pPr>
            <a:r>
              <a:rPr lang="en-US" sz="3600" dirty="0" smtClean="0">
                <a:solidFill>
                  <a:srgbClr val="000000"/>
                </a:solidFill>
                <a:effectLst>
                  <a:outerShdw blurRad="38100" dist="38100" dir="2700000" sx="0" sy="0" algn="tl">
                    <a:srgbClr val="DDDDDD"/>
                  </a:outerShdw>
                </a:effectLst>
                <a:cs typeface="News Gothic MT"/>
                <a:sym typeface="Arial Bold" charset="0"/>
              </a:rPr>
              <a:t>Lesson 1</a:t>
            </a:r>
            <a:endParaRPr lang="en-US" sz="3600" dirty="0" smtClean="0">
              <a:solidFill>
                <a:srgbClr val="000000"/>
              </a:solidFill>
              <a:effectLst>
                <a:outerShdw blurRad="38100" dist="38100" dir="2700000" sx="0" sy="0" algn="tl">
                  <a:srgbClr val="DDDDDD"/>
                </a:outerShdw>
              </a:effectLst>
              <a:ea typeface="ヒラギノ角ゴ ProN W6" charset="0"/>
              <a:cs typeface="ヒラギノ角ゴ ProN W6" charset="0"/>
              <a:sym typeface="Arial Bold" charset="0"/>
            </a:endParaRPr>
          </a:p>
        </p:txBody>
      </p:sp>
      <p:sp>
        <p:nvSpPr>
          <p:cNvPr id="54275" name="Rectangle 3"/>
          <p:cNvSpPr>
            <a:spLocks noGrp="1" noChangeArrowheads="1"/>
          </p:cNvSpPr>
          <p:nvPr>
            <p:ph type="body" idx="1"/>
          </p:nvPr>
        </p:nvSpPr>
        <p:spPr>
          <a:xfrm>
            <a:off x="0" y="914400"/>
            <a:ext cx="9144000" cy="1066800"/>
          </a:xfrm>
        </p:spPr>
        <p:txBody>
          <a:bodyPr/>
          <a:lstStyle/>
          <a:p>
            <a:pPr marL="382588" eaLnBrk="1" hangingPunct="1">
              <a:lnSpc>
                <a:spcPct val="80000"/>
              </a:lnSpc>
              <a:tabLst>
                <a:tab pos="863600" algn="l"/>
              </a:tabLst>
              <a:defRPr/>
            </a:pPr>
            <a:r>
              <a:rPr lang="en-US" sz="4400" dirty="0" smtClean="0">
                <a:solidFill>
                  <a:srgbClr val="000000"/>
                </a:solidFill>
                <a:latin typeface="News Gothic MT"/>
                <a:cs typeface="News Gothic MT"/>
                <a:sym typeface="Arial" charset="0"/>
              </a:rPr>
              <a:t>Reading a Map: </a:t>
            </a:r>
          </a:p>
          <a:p>
            <a:pPr marL="382588" eaLnBrk="1" hangingPunct="1">
              <a:lnSpc>
                <a:spcPct val="80000"/>
              </a:lnSpc>
              <a:tabLst>
                <a:tab pos="863600" algn="l"/>
              </a:tabLst>
              <a:defRPr/>
            </a:pPr>
            <a:r>
              <a:rPr lang="en-US" sz="4400" dirty="0" smtClean="0">
                <a:solidFill>
                  <a:srgbClr val="000000"/>
                </a:solidFill>
                <a:latin typeface="News Gothic MT"/>
                <a:cs typeface="News Gothic MT"/>
                <a:sym typeface="Arial" charset="0"/>
              </a:rPr>
              <a:t>The World Economy</a:t>
            </a:r>
            <a:endParaRPr lang="en-US" sz="4400" dirty="0" smtClean="0">
              <a:solidFill>
                <a:srgbClr val="000000"/>
              </a:solidFill>
              <a:latin typeface="News Gothic MT"/>
              <a:ea typeface="ヒラギノ角ゴ ProN W3" charset="0"/>
              <a:cs typeface="ヒラギノ角ゴ ProN W3" charset="0"/>
              <a:sym typeface="Arial" charset="0"/>
            </a:endParaRPr>
          </a:p>
        </p:txBody>
      </p:sp>
      <p:pic>
        <p:nvPicPr>
          <p:cNvPr id="2" name="Picture 4"/>
          <p:cNvPicPr>
            <a:picLocks noChangeArrowheads="1"/>
          </p:cNvPicPr>
          <p:nvPr/>
        </p:nvPicPr>
        <p:blipFill>
          <a:blip r:embed="rId3">
            <a:extLst>
              <a:ext uri="{28A0092B-C50C-407E-A947-70E740481C1C}">
                <a14:useLocalDpi xmlns:a14="http://schemas.microsoft.com/office/drawing/2010/main" val="0"/>
              </a:ext>
            </a:extLst>
          </a:blip>
          <a:srcRect l="11566" r="7709"/>
          <a:stretch>
            <a:fillRect/>
          </a:stretch>
        </p:blipFill>
        <p:spPr bwMode="auto">
          <a:xfrm>
            <a:off x="1371600" y="2514600"/>
            <a:ext cx="6248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0"/>
                                  </p:stCondLst>
                                  <p:childTnLst>
                                    <p:set>
                                      <p:cBhvr>
                                        <p:cTn id="6" dur="1" fill="hold">
                                          <p:stCondLst>
                                            <p:cond delay="499"/>
                                          </p:stCondLst>
                                        </p:cTn>
                                        <p:tgtEl>
                                          <p:spTgt spid="54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9437"/>
            <a:ext cx="9144000" cy="1325563"/>
          </a:xfrm>
        </p:spPr>
        <p:txBody>
          <a:bodyPr>
            <a:noAutofit/>
          </a:bodyPr>
          <a:lstStyle/>
          <a:p>
            <a:pPr algn="ctr"/>
            <a:r>
              <a:rPr lang="en-US" sz="4400" dirty="0" smtClean="0">
                <a:solidFill>
                  <a:schemeClr val="tx2"/>
                </a:solidFill>
              </a:rPr>
              <a:t>How Reggae Defeated Mambo</a:t>
            </a:r>
            <a:endParaRPr lang="en-US" sz="4400" dirty="0">
              <a:solidFill>
                <a:schemeClr val="tx2"/>
              </a:solidFill>
            </a:endParaRPr>
          </a:p>
        </p:txBody>
      </p:sp>
      <p:pic>
        <p:nvPicPr>
          <p:cNvPr id="3" name="Picture 2"/>
          <p:cNvPicPr>
            <a:picLocks noChangeAspect="1"/>
          </p:cNvPicPr>
          <p:nvPr/>
        </p:nvPicPr>
        <p:blipFill rotWithShape="1">
          <a:blip r:embed="rId3"/>
          <a:srcRect t="4145" b="17056"/>
          <a:stretch/>
        </p:blipFill>
        <p:spPr>
          <a:xfrm>
            <a:off x="4876800" y="1905000"/>
            <a:ext cx="3780095" cy="4267200"/>
          </a:xfrm>
          <a:prstGeom prst="rect">
            <a:avLst/>
          </a:prstGeom>
        </p:spPr>
      </p:pic>
      <p:pic>
        <p:nvPicPr>
          <p:cNvPr id="7" name="Picture 6">
            <a:hlinkClick r:id="rId4"/>
          </p:cNvPr>
          <p:cNvPicPr>
            <a:picLocks noChangeAspect="1"/>
          </p:cNvPicPr>
          <p:nvPr/>
        </p:nvPicPr>
        <p:blipFill rotWithShape="1">
          <a:blip r:embed="rId5"/>
          <a:srcRect l="4035" r="5660"/>
          <a:stretch/>
        </p:blipFill>
        <p:spPr>
          <a:xfrm>
            <a:off x="457200" y="1905000"/>
            <a:ext cx="3853499" cy="4267200"/>
          </a:xfrm>
          <a:prstGeom prst="rect">
            <a:avLst/>
          </a:prstGeom>
        </p:spPr>
      </p:pic>
    </p:spTree>
    <p:extLst>
      <p:ext uri="{BB962C8B-B14F-4D97-AF65-F5344CB8AC3E}">
        <p14:creationId xmlns:p14="http://schemas.microsoft.com/office/powerpoint/2010/main" val="19121521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p:cNvSpPr>
          <p:nvPr/>
        </p:nvSpPr>
        <p:spPr bwMode="auto">
          <a:xfrm>
            <a:off x="-26326" y="152400"/>
            <a:ext cx="917032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1275" bIns="0" anchor="ctr"/>
          <a:lstStyle/>
          <a:p>
            <a:pPr marL="41275" algn="ctr">
              <a:lnSpc>
                <a:spcPct val="87000"/>
              </a:lnSpc>
              <a:tabLst>
                <a:tab pos="317500" algn="l"/>
              </a:tabLst>
              <a:defRPr/>
            </a:pPr>
            <a:r>
              <a:rPr lang="en-US" sz="3600" dirty="0">
                <a:solidFill>
                  <a:srgbClr val="000000"/>
                </a:solidFill>
                <a:effectLst>
                  <a:outerShdw blurRad="38100" dist="38100" dir="2700000" sx="0" sy="0" algn="tl">
                    <a:srgbClr val="DDDDDD"/>
                  </a:outerShdw>
                </a:effectLst>
                <a:latin typeface="News Gothic MT"/>
                <a:ea typeface="ＭＳ Ｐゴシック" charset="0"/>
                <a:cs typeface="News Gothic MT"/>
                <a:sym typeface="Arial Bold" charset="0"/>
              </a:rPr>
              <a:t>Lesson 4</a:t>
            </a:r>
          </a:p>
        </p:txBody>
      </p:sp>
      <p:sp>
        <p:nvSpPr>
          <p:cNvPr id="99332" name="Rectangle 4"/>
          <p:cNvSpPr>
            <a:spLocks noGrp="1" noChangeArrowheads="1"/>
          </p:cNvSpPr>
          <p:nvPr>
            <p:ph type="body" idx="1"/>
          </p:nvPr>
        </p:nvSpPr>
        <p:spPr>
          <a:xfrm>
            <a:off x="-16792" y="914400"/>
            <a:ext cx="9160792" cy="1905000"/>
          </a:xfrm>
        </p:spPr>
        <p:txBody>
          <a:bodyPr/>
          <a:lstStyle/>
          <a:p>
            <a:pPr marL="382588" eaLnBrk="1" hangingPunct="1">
              <a:tabLst>
                <a:tab pos="863600" algn="l"/>
              </a:tabLst>
              <a:defRPr/>
            </a:pPr>
            <a:r>
              <a:rPr lang="en-US" sz="4400" dirty="0" smtClean="0">
                <a:solidFill>
                  <a:srgbClr val="000000"/>
                </a:solidFill>
                <a:latin typeface="News Gothic MT"/>
                <a:cs typeface="News Gothic MT"/>
                <a:sym typeface="Arial" charset="0"/>
              </a:rPr>
              <a:t>Incentives &amp; Economic Freedom</a:t>
            </a:r>
            <a:endParaRPr lang="en-US" sz="4400" dirty="0" smtClean="0">
              <a:solidFill>
                <a:srgbClr val="000000"/>
              </a:solidFill>
              <a:latin typeface="News Gothic MT"/>
              <a:ea typeface="ヒラギノ角ゴ ProN W3" charset="0"/>
              <a:cs typeface="ヒラギノ角ゴ ProN W3" charset="0"/>
              <a:sym typeface="Arial" charset="0"/>
            </a:endParaRPr>
          </a:p>
        </p:txBody>
      </p:sp>
      <p:pic>
        <p:nvPicPr>
          <p:cNvPr id="3" name="Picture 2"/>
          <p:cNvPicPr>
            <a:picLocks noChangeAspect="1"/>
          </p:cNvPicPr>
          <p:nvPr/>
        </p:nvPicPr>
        <p:blipFill>
          <a:blip r:embed="rId3"/>
          <a:stretch>
            <a:fillRect/>
          </a:stretch>
        </p:blipFill>
        <p:spPr>
          <a:xfrm>
            <a:off x="304800" y="1905000"/>
            <a:ext cx="8534400" cy="4659783"/>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2781300"/>
          </a:xfrm>
        </p:spPr>
        <p:txBody>
          <a:bodyPr/>
          <a:lstStyle/>
          <a:p>
            <a:pPr>
              <a:lnSpc>
                <a:spcPct val="80000"/>
              </a:lnSpc>
            </a:pPr>
            <a:r>
              <a:rPr lang="en-US" sz="3600" dirty="0" smtClean="0">
                <a:solidFill>
                  <a:srgbClr val="000000"/>
                </a:solidFill>
                <a:latin typeface="News Gothic MT"/>
              </a:rPr>
              <a:t>Noncontroversial</a:t>
            </a:r>
          </a:p>
          <a:p>
            <a:pPr>
              <a:lnSpc>
                <a:spcPct val="80000"/>
              </a:lnSpc>
            </a:pPr>
            <a:endParaRPr lang="en-US" sz="1200" dirty="0" smtClean="0">
              <a:solidFill>
                <a:srgbClr val="000000"/>
              </a:solidFill>
              <a:latin typeface="News Gothic MT"/>
            </a:endParaRPr>
          </a:p>
          <a:p>
            <a:pPr>
              <a:lnSpc>
                <a:spcPct val="80000"/>
              </a:lnSpc>
            </a:pPr>
            <a:r>
              <a:rPr lang="en-US" dirty="0" smtClean="0">
                <a:solidFill>
                  <a:srgbClr val="000000"/>
                </a:solidFill>
                <a:latin typeface="News Gothic MT"/>
              </a:rPr>
              <a:t>Economic freedom means that people are free to</a:t>
            </a:r>
          </a:p>
          <a:p>
            <a:pPr>
              <a:lnSpc>
                <a:spcPct val="80000"/>
              </a:lnSpc>
            </a:pPr>
            <a:r>
              <a:rPr lang="en-US" dirty="0" smtClean="0">
                <a:solidFill>
                  <a:srgbClr val="000000"/>
                </a:solidFill>
                <a:latin typeface="News Gothic MT"/>
              </a:rPr>
              <a:t> trade with others, compete in markets, buy what</a:t>
            </a:r>
          </a:p>
          <a:p>
            <a:pPr>
              <a:lnSpc>
                <a:spcPct val="80000"/>
              </a:lnSpc>
            </a:pPr>
            <a:r>
              <a:rPr lang="en-US" dirty="0" smtClean="0">
                <a:solidFill>
                  <a:srgbClr val="000000"/>
                </a:solidFill>
                <a:latin typeface="News Gothic MT"/>
              </a:rPr>
              <a:t> they want, earn a living in a job they choose, </a:t>
            </a:r>
          </a:p>
          <a:p>
            <a:pPr>
              <a:lnSpc>
                <a:spcPct val="80000"/>
              </a:lnSpc>
            </a:pPr>
            <a:r>
              <a:rPr lang="en-US" dirty="0" smtClean="0">
                <a:solidFill>
                  <a:srgbClr val="000000"/>
                </a:solidFill>
                <a:latin typeface="News Gothic MT"/>
              </a:rPr>
              <a:t>keep what they earn, and own things privately.</a:t>
            </a:r>
          </a:p>
          <a:p>
            <a:pPr>
              <a:lnSpc>
                <a:spcPct val="80000"/>
              </a:lnSpc>
            </a:pPr>
            <a:endParaRPr lang="en-US" dirty="0" smtClean="0">
              <a:solidFill>
                <a:srgbClr val="000000"/>
              </a:solidFill>
              <a:latin typeface="News Gothic MT"/>
            </a:endParaRPr>
          </a:p>
          <a:p>
            <a:pPr>
              <a:lnSpc>
                <a:spcPct val="80000"/>
              </a:lnSpc>
            </a:pPr>
            <a:r>
              <a:rPr lang="en-US" sz="3600" dirty="0" smtClean="0">
                <a:solidFill>
                  <a:srgbClr val="000000"/>
                </a:solidFill>
                <a:latin typeface="News Gothic MT"/>
              </a:rPr>
              <a:t>Controversial!</a:t>
            </a:r>
          </a:p>
          <a:p>
            <a:pPr>
              <a:lnSpc>
                <a:spcPct val="80000"/>
              </a:lnSpc>
            </a:pPr>
            <a:endParaRPr lang="en-US" sz="1200" dirty="0" smtClean="0">
              <a:solidFill>
                <a:srgbClr val="000000"/>
              </a:solidFill>
              <a:latin typeface="News Gothic MT"/>
            </a:endParaRPr>
          </a:p>
          <a:p>
            <a:pPr>
              <a:lnSpc>
                <a:spcPct val="80000"/>
              </a:lnSpc>
            </a:pPr>
            <a:r>
              <a:rPr lang="en-US" dirty="0" smtClean="0">
                <a:solidFill>
                  <a:srgbClr val="000000"/>
                </a:solidFill>
                <a:latin typeface="News Gothic MT"/>
              </a:rPr>
              <a:t>The Economic Freedom Hypothesis: </a:t>
            </a:r>
          </a:p>
          <a:p>
            <a:pPr>
              <a:lnSpc>
                <a:spcPct val="80000"/>
              </a:lnSpc>
            </a:pPr>
            <a:r>
              <a:rPr lang="en-US" dirty="0" smtClean="0">
                <a:solidFill>
                  <a:srgbClr val="000000"/>
                </a:solidFill>
                <a:latin typeface="News Gothic MT"/>
              </a:rPr>
              <a:t>As a country allows greater degrees of </a:t>
            </a:r>
          </a:p>
          <a:p>
            <a:pPr>
              <a:lnSpc>
                <a:spcPct val="80000"/>
              </a:lnSpc>
            </a:pPr>
            <a:r>
              <a:rPr lang="en-US" dirty="0" smtClean="0">
                <a:solidFill>
                  <a:srgbClr val="000000"/>
                </a:solidFill>
                <a:latin typeface="News Gothic MT"/>
              </a:rPr>
              <a:t>economic freedom, that country will </a:t>
            </a:r>
          </a:p>
          <a:p>
            <a:pPr>
              <a:lnSpc>
                <a:spcPct val="80000"/>
              </a:lnSpc>
            </a:pPr>
            <a:r>
              <a:rPr lang="en-US" dirty="0" smtClean="0">
                <a:solidFill>
                  <a:srgbClr val="000000"/>
                </a:solidFill>
                <a:latin typeface="News Gothic MT"/>
              </a:rPr>
              <a:t>experience greater degrees of economic success.</a:t>
            </a:r>
            <a:endParaRPr lang="en-US" dirty="0">
              <a:solidFill>
                <a:srgbClr val="000000"/>
              </a:solidFill>
              <a:latin typeface="News Gothic MT"/>
            </a:endParaRPr>
          </a:p>
        </p:txBody>
      </p:sp>
      <p:pic>
        <p:nvPicPr>
          <p:cNvPr id="4" name="Picture 3"/>
          <p:cNvPicPr>
            <a:picLocks noChangeAspect="1"/>
          </p:cNvPicPr>
          <p:nvPr/>
        </p:nvPicPr>
        <p:blipFill rotWithShape="1">
          <a:blip r:embed="rId3">
            <a:alphaModFix amt="15000"/>
          </a:blip>
          <a:srcRect l="8333" r="6250"/>
          <a:stretch/>
        </p:blipFill>
        <p:spPr>
          <a:xfrm>
            <a:off x="0" y="990600"/>
            <a:ext cx="9144000" cy="4876800"/>
          </a:xfrm>
          <a:prstGeom prst="rect">
            <a:avLst/>
          </a:prstGeom>
        </p:spPr>
      </p:pic>
    </p:spTree>
    <p:extLst>
      <p:ext uri="{BB962C8B-B14F-4D97-AF65-F5344CB8AC3E}">
        <p14:creationId xmlns:p14="http://schemas.microsoft.com/office/powerpoint/2010/main" val="4189802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xEl>
                                              <p:pRg st="0" end="0"/>
                                            </p:txEl>
                                          </p:spTgt>
                                        </p:tgtEl>
                                        <p:attrNameLst>
                                          <p:attrName>style.opacity</p:attrName>
                                        </p:attrNameLst>
                                      </p:cBhvr>
                                      <p:to>
                                        <p:strVal val="0.5"/>
                                      </p:to>
                                    </p:set>
                                    <p:animEffect filter="image" prLst="opacity: 0.5">
                                      <p:cBhvr rctx="IE">
                                        <p:cTn id="7" dur="indefinite"/>
                                        <p:tgtEl>
                                          <p:spTgt spid="3">
                                            <p:txEl>
                                              <p:pRg st="0" end="0"/>
                                            </p:txEl>
                                          </p:spTgt>
                                        </p:tgtEl>
                                      </p:cBhvr>
                                    </p:animEffect>
                                  </p:childTnLst>
                                </p:cTn>
                              </p:par>
                              <p:par>
                                <p:cTn id="8" presetID="9" presetClass="emph" presetSubtype="0" nodeType="withEffect">
                                  <p:stCondLst>
                                    <p:cond delay="0"/>
                                  </p:stCondLst>
                                  <p:childTnLst>
                                    <p:set>
                                      <p:cBhvr rctx="PPT">
                                        <p:cTn id="9" dur="indefinite"/>
                                        <p:tgtEl>
                                          <p:spTgt spid="3">
                                            <p:txEl>
                                              <p:pRg st="2" end="2"/>
                                            </p:txEl>
                                          </p:spTgt>
                                        </p:tgtEl>
                                        <p:attrNameLst>
                                          <p:attrName>style.opacity</p:attrName>
                                        </p:attrNameLst>
                                      </p:cBhvr>
                                      <p:to>
                                        <p:strVal val="0.5"/>
                                      </p:to>
                                    </p:set>
                                    <p:animEffect filter="image" prLst="opacity: 0.5">
                                      <p:cBhvr rctx="IE">
                                        <p:cTn id="10" dur="indefinite"/>
                                        <p:tgtEl>
                                          <p:spTgt spid="3">
                                            <p:txEl>
                                              <p:pRg st="2" end="2"/>
                                            </p:txEl>
                                          </p:spTgt>
                                        </p:tgtEl>
                                      </p:cBhvr>
                                    </p:animEffect>
                                  </p:childTnLst>
                                </p:cTn>
                              </p:par>
                              <p:par>
                                <p:cTn id="11" presetID="9" presetClass="emph" presetSubtype="0" nodeType="withEffect">
                                  <p:stCondLst>
                                    <p:cond delay="0"/>
                                  </p:stCondLst>
                                  <p:childTnLst>
                                    <p:set>
                                      <p:cBhvr rctx="PPT">
                                        <p:cTn id="12" dur="indefinite"/>
                                        <p:tgtEl>
                                          <p:spTgt spid="3">
                                            <p:txEl>
                                              <p:pRg st="3" end="3"/>
                                            </p:txEl>
                                          </p:spTgt>
                                        </p:tgtEl>
                                        <p:attrNameLst>
                                          <p:attrName>style.opacity</p:attrName>
                                        </p:attrNameLst>
                                      </p:cBhvr>
                                      <p:to>
                                        <p:strVal val="0.5"/>
                                      </p:to>
                                    </p:set>
                                    <p:animEffect filter="image" prLst="opacity: 0.5">
                                      <p:cBhvr rctx="IE">
                                        <p:cTn id="13" dur="indefinite"/>
                                        <p:tgtEl>
                                          <p:spTgt spid="3">
                                            <p:txEl>
                                              <p:pRg st="3" end="3"/>
                                            </p:txEl>
                                          </p:spTgt>
                                        </p:tgtEl>
                                      </p:cBhvr>
                                    </p:animEffect>
                                  </p:childTnLst>
                                </p:cTn>
                              </p:par>
                              <p:par>
                                <p:cTn id="14" presetID="9" presetClass="emph" presetSubtype="0" nodeType="withEffect">
                                  <p:stCondLst>
                                    <p:cond delay="0"/>
                                  </p:stCondLst>
                                  <p:childTnLst>
                                    <p:set>
                                      <p:cBhvr rctx="PPT">
                                        <p:cTn id="15" dur="indefinite"/>
                                        <p:tgtEl>
                                          <p:spTgt spid="3">
                                            <p:txEl>
                                              <p:pRg st="4" end="4"/>
                                            </p:txEl>
                                          </p:spTgt>
                                        </p:tgtEl>
                                        <p:attrNameLst>
                                          <p:attrName>style.opacity</p:attrName>
                                        </p:attrNameLst>
                                      </p:cBhvr>
                                      <p:to>
                                        <p:strVal val="0.5"/>
                                      </p:to>
                                    </p:set>
                                    <p:animEffect filter="image" prLst="opacity: 0.5">
                                      <p:cBhvr rctx="IE">
                                        <p:cTn id="16" dur="indefinite"/>
                                        <p:tgtEl>
                                          <p:spTgt spid="3">
                                            <p:txEl>
                                              <p:pRg st="4" end="4"/>
                                            </p:txEl>
                                          </p:spTgt>
                                        </p:tgtEl>
                                      </p:cBhvr>
                                    </p:animEffect>
                                  </p:childTnLst>
                                </p:cTn>
                              </p:par>
                              <p:par>
                                <p:cTn id="17" presetID="9" presetClass="emph" presetSubtype="0" nodeType="withEffect">
                                  <p:stCondLst>
                                    <p:cond delay="0"/>
                                  </p:stCondLst>
                                  <p:childTnLst>
                                    <p:set>
                                      <p:cBhvr rctx="PPT">
                                        <p:cTn id="18" dur="indefinite"/>
                                        <p:tgtEl>
                                          <p:spTgt spid="3">
                                            <p:txEl>
                                              <p:pRg st="5" end="5"/>
                                            </p:txEl>
                                          </p:spTgt>
                                        </p:tgtEl>
                                        <p:attrNameLst>
                                          <p:attrName>style.opacity</p:attrName>
                                        </p:attrNameLst>
                                      </p:cBhvr>
                                      <p:to>
                                        <p:strVal val="0.5"/>
                                      </p:to>
                                    </p:set>
                                    <p:animEffect filter="image" prLst="opacity: 0.5">
                                      <p:cBhvr rctx="IE">
                                        <p:cTn id="19" dur="indefinite"/>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Content Placeholder 4"/>
          <p:cNvSpPr txBox="1">
            <a:spLocks/>
          </p:cNvSpPr>
          <p:nvPr/>
        </p:nvSpPr>
        <p:spPr bwMode="auto">
          <a:xfrm>
            <a:off x="0" y="457200"/>
            <a:ext cx="9144000" cy="8382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2pPr>
            <a:lvl3pPr marL="1143000" indent="-2286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3pPr>
            <a:lvl4pPr marL="1600200" indent="-2286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4pPr>
            <a:lvl5pPr marL="2057400" indent="-2286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5pPr>
            <a:lvl6pPr marL="457200" algn="ctr" rtl="0" fontAlgn="base">
              <a:spcBef>
                <a:spcPts val="1200"/>
              </a:spcBef>
              <a:spcAft>
                <a:spcPct val="0"/>
              </a:spcAft>
              <a:defRPr sz="2800">
                <a:solidFill>
                  <a:srgbClr val="4D4D4D"/>
                </a:solidFill>
                <a:latin typeface="+mn-lt"/>
                <a:ea typeface="+mn-ea"/>
                <a:cs typeface="+mn-cs"/>
                <a:sym typeface="American Typewriter Condensed" charset="0"/>
              </a:defRPr>
            </a:lvl6pPr>
            <a:lvl7pPr marL="914400" algn="ctr" rtl="0" fontAlgn="base">
              <a:spcBef>
                <a:spcPts val="1200"/>
              </a:spcBef>
              <a:spcAft>
                <a:spcPct val="0"/>
              </a:spcAft>
              <a:defRPr sz="2800">
                <a:solidFill>
                  <a:srgbClr val="4D4D4D"/>
                </a:solidFill>
                <a:latin typeface="+mn-lt"/>
                <a:ea typeface="+mn-ea"/>
                <a:cs typeface="+mn-cs"/>
                <a:sym typeface="American Typewriter Condensed" charset="0"/>
              </a:defRPr>
            </a:lvl7pPr>
            <a:lvl8pPr marL="1371600" algn="ctr" rtl="0" fontAlgn="base">
              <a:spcBef>
                <a:spcPts val="1200"/>
              </a:spcBef>
              <a:spcAft>
                <a:spcPct val="0"/>
              </a:spcAft>
              <a:defRPr sz="2800">
                <a:solidFill>
                  <a:srgbClr val="4D4D4D"/>
                </a:solidFill>
                <a:latin typeface="+mn-lt"/>
                <a:ea typeface="+mn-ea"/>
                <a:cs typeface="+mn-cs"/>
                <a:sym typeface="American Typewriter Condensed" charset="0"/>
              </a:defRPr>
            </a:lvl8pPr>
            <a:lvl9pPr marL="1828800" algn="ctr" rtl="0" fontAlgn="base">
              <a:spcBef>
                <a:spcPts val="1200"/>
              </a:spcBef>
              <a:spcAft>
                <a:spcPct val="0"/>
              </a:spcAft>
              <a:defRPr sz="2800">
                <a:solidFill>
                  <a:srgbClr val="4D4D4D"/>
                </a:solidFill>
                <a:latin typeface="+mn-lt"/>
                <a:ea typeface="+mn-ea"/>
                <a:cs typeface="+mn-cs"/>
                <a:sym typeface="American Typewriter Condensed" charset="0"/>
              </a:defRPr>
            </a:lvl9pPr>
          </a:lstStyle>
          <a:p>
            <a:r>
              <a:rPr lang="en-US" sz="4000" dirty="0" smtClean="0">
                <a:solidFill>
                  <a:srgbClr val="000000"/>
                </a:solidFill>
                <a:latin typeface="News Gothic MT"/>
              </a:rPr>
              <a:t>Economic Freedom &amp; Prosperity</a:t>
            </a:r>
          </a:p>
        </p:txBody>
      </p:sp>
      <p:pic>
        <p:nvPicPr>
          <p:cNvPr id="2" name="Picture 1"/>
          <p:cNvPicPr>
            <a:picLocks noChangeAspect="1"/>
          </p:cNvPicPr>
          <p:nvPr/>
        </p:nvPicPr>
        <p:blipFill>
          <a:blip r:embed="rId3"/>
          <a:stretch>
            <a:fillRect/>
          </a:stretch>
        </p:blipFill>
        <p:spPr>
          <a:xfrm>
            <a:off x="1295400" y="1367852"/>
            <a:ext cx="6477000" cy="5032948"/>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381000"/>
            <a:ext cx="9144000" cy="1676400"/>
          </a:xfrm>
        </p:spPr>
        <p:txBody>
          <a:bodyPr/>
          <a:lstStyle/>
          <a:p>
            <a:pPr eaLnBrk="1" hangingPunct="1">
              <a:tabLst>
                <a:tab pos="863600" algn="l"/>
              </a:tabLst>
              <a:defRPr/>
            </a:pPr>
            <a:r>
              <a:rPr lang="en-US" sz="4400" dirty="0" smtClean="0">
                <a:solidFill>
                  <a:srgbClr val="000000"/>
                </a:solidFill>
                <a:effectLst>
                  <a:outerShdw blurRad="38100" dist="38100" dir="2700000" sx="0" sy="0" algn="tl">
                    <a:srgbClr val="DDDDDD"/>
                  </a:outerShdw>
                </a:effectLst>
                <a:cs typeface="News Gothic MT"/>
                <a:sym typeface="Arial Bold" charset="0"/>
              </a:rPr>
              <a:t>Incentives</a:t>
            </a:r>
            <a:endParaRPr lang="en-US" sz="4400" dirty="0" smtClean="0">
              <a:solidFill>
                <a:srgbClr val="000000"/>
              </a:solidFill>
              <a:effectLst>
                <a:outerShdw blurRad="38100" dist="38100" dir="2700000" sx="0" sy="0" algn="tl">
                  <a:srgbClr val="DDDDDD"/>
                </a:outerShdw>
              </a:effectLst>
              <a:ea typeface="ヒラギノ角ゴ ProN W6" charset="0"/>
              <a:cs typeface="ヒラギノ角ゴ ProN W6" charset="0"/>
              <a:sym typeface="Arial Bold" charset="0"/>
            </a:endParaRPr>
          </a:p>
        </p:txBody>
      </p:sp>
      <p:sp>
        <p:nvSpPr>
          <p:cNvPr id="103427" name="Rectangle 3"/>
          <p:cNvSpPr>
            <a:spLocks noGrp="1" noChangeArrowheads="1"/>
          </p:cNvSpPr>
          <p:nvPr>
            <p:ph type="body" idx="1"/>
          </p:nvPr>
        </p:nvSpPr>
        <p:spPr>
          <a:xfrm>
            <a:off x="152400" y="1676400"/>
            <a:ext cx="8839200" cy="5181600"/>
          </a:xfrm>
        </p:spPr>
        <p:txBody>
          <a:bodyPr/>
          <a:lstStyle/>
          <a:p>
            <a:pPr marL="44450" indent="-4763" eaLnBrk="1" hangingPunct="1">
              <a:buClr>
                <a:srgbClr val="3366FF"/>
              </a:buClr>
              <a:buSzPct val="80000"/>
              <a:buFont typeface="Wingdings" charset="0"/>
              <a:buChar char="l"/>
              <a:tabLst>
                <a:tab pos="863600" algn="l"/>
                <a:tab pos="863600" algn="l"/>
                <a:tab pos="863600" algn="l"/>
              </a:tabLst>
              <a:defRPr/>
            </a:pPr>
            <a:endParaRPr lang="en-US" dirty="0" smtClean="0"/>
          </a:p>
          <a:p>
            <a:pPr marL="44450" indent="-4763" eaLnBrk="1" hangingPunct="1">
              <a:tabLst>
                <a:tab pos="863600" algn="l"/>
                <a:tab pos="863600" algn="l"/>
                <a:tab pos="863600" algn="l"/>
              </a:tabLst>
              <a:defRPr/>
            </a:pPr>
            <a:endParaRPr lang="en-US" dirty="0" smtClean="0">
              <a:latin typeface="Times New Roman Bold" charset="0"/>
              <a:ea typeface="ヒラギノ明朝 ProN W6" charset="0"/>
              <a:cs typeface="ヒラギノ明朝 ProN W6" charset="0"/>
              <a:sym typeface="Times New Roman Bold" charset="0"/>
            </a:endParaRPr>
          </a:p>
        </p:txBody>
      </p:sp>
      <p:sp>
        <p:nvSpPr>
          <p:cNvPr id="2" name="Rectangle 1"/>
          <p:cNvSpPr/>
          <p:nvPr/>
        </p:nvSpPr>
        <p:spPr>
          <a:xfrm>
            <a:off x="609600" y="1551990"/>
            <a:ext cx="3886200" cy="3934410"/>
          </a:xfrm>
          <a:prstGeom prst="rect">
            <a:avLst/>
          </a:prstGeom>
        </p:spPr>
        <p:txBody>
          <a:bodyPr wrap="square">
            <a:spAutoFit/>
          </a:bodyPr>
          <a:lstStyle/>
          <a:p>
            <a:pPr algn="ctr" defTabSz="457200">
              <a:lnSpc>
                <a:spcPct val="150000"/>
              </a:lnSpc>
              <a:spcBef>
                <a:spcPts val="0"/>
              </a:spcBef>
              <a:defRPr/>
            </a:pPr>
            <a:r>
              <a:rPr lang="en-US" sz="2800" dirty="0">
                <a:solidFill>
                  <a:srgbClr val="000000"/>
                </a:solidFill>
                <a:latin typeface="News Gothic MT"/>
                <a:cs typeface="News Gothic MT"/>
                <a:sym typeface="Arial Bold" charset="0"/>
              </a:rPr>
              <a:t>Anticipated costs </a:t>
            </a:r>
            <a:endParaRPr lang="en-US" sz="2800" dirty="0" smtClean="0">
              <a:solidFill>
                <a:srgbClr val="000000"/>
              </a:solidFill>
              <a:latin typeface="News Gothic MT"/>
              <a:cs typeface="News Gothic MT"/>
              <a:sym typeface="Arial Bold" charset="0"/>
            </a:endParaRPr>
          </a:p>
          <a:p>
            <a:pPr algn="ctr" defTabSz="457200">
              <a:lnSpc>
                <a:spcPct val="150000"/>
              </a:lnSpc>
              <a:spcBef>
                <a:spcPts val="0"/>
              </a:spcBef>
              <a:defRPr/>
            </a:pPr>
            <a:r>
              <a:rPr lang="en-US" sz="2800" dirty="0" smtClean="0">
                <a:solidFill>
                  <a:srgbClr val="000000"/>
                </a:solidFill>
                <a:latin typeface="News Gothic MT"/>
                <a:cs typeface="News Gothic MT"/>
                <a:sym typeface="Arial Bold" charset="0"/>
              </a:rPr>
              <a:t>or </a:t>
            </a:r>
            <a:r>
              <a:rPr lang="en-US" sz="2800" dirty="0">
                <a:solidFill>
                  <a:srgbClr val="000000"/>
                </a:solidFill>
                <a:latin typeface="News Gothic MT"/>
                <a:cs typeface="News Gothic MT"/>
                <a:sym typeface="Arial Bold" charset="0"/>
              </a:rPr>
              <a:t>benefits, </a:t>
            </a:r>
            <a:endParaRPr lang="en-US" sz="2800" dirty="0" smtClean="0">
              <a:solidFill>
                <a:srgbClr val="000000"/>
              </a:solidFill>
              <a:latin typeface="News Gothic MT"/>
              <a:cs typeface="News Gothic MT"/>
              <a:sym typeface="Arial Bold" charset="0"/>
            </a:endParaRPr>
          </a:p>
          <a:p>
            <a:pPr algn="ctr" defTabSz="457200">
              <a:lnSpc>
                <a:spcPct val="150000"/>
              </a:lnSpc>
              <a:spcBef>
                <a:spcPts val="0"/>
              </a:spcBef>
              <a:defRPr/>
            </a:pPr>
            <a:r>
              <a:rPr lang="en-US" sz="2800" dirty="0" smtClean="0">
                <a:solidFill>
                  <a:srgbClr val="000000"/>
                </a:solidFill>
                <a:latin typeface="News Gothic MT"/>
                <a:cs typeface="News Gothic MT"/>
                <a:sym typeface="Arial Bold" charset="0"/>
              </a:rPr>
              <a:t>monetary </a:t>
            </a:r>
            <a:r>
              <a:rPr lang="en-US" sz="2800" dirty="0">
                <a:solidFill>
                  <a:srgbClr val="000000"/>
                </a:solidFill>
                <a:latin typeface="News Gothic MT"/>
                <a:cs typeface="News Gothic MT"/>
                <a:sym typeface="Arial Bold" charset="0"/>
              </a:rPr>
              <a:t>and nonmonetary, </a:t>
            </a:r>
            <a:endParaRPr lang="en-US" sz="2800" dirty="0" smtClean="0">
              <a:solidFill>
                <a:srgbClr val="000000"/>
              </a:solidFill>
              <a:latin typeface="News Gothic MT"/>
              <a:cs typeface="News Gothic MT"/>
              <a:sym typeface="Arial Bold" charset="0"/>
            </a:endParaRPr>
          </a:p>
          <a:p>
            <a:pPr algn="ctr" defTabSz="457200">
              <a:lnSpc>
                <a:spcPct val="150000"/>
              </a:lnSpc>
              <a:spcBef>
                <a:spcPts val="0"/>
              </a:spcBef>
              <a:defRPr/>
            </a:pPr>
            <a:r>
              <a:rPr lang="en-US" sz="2800" dirty="0" smtClean="0">
                <a:solidFill>
                  <a:srgbClr val="000000"/>
                </a:solidFill>
                <a:latin typeface="News Gothic MT"/>
                <a:cs typeface="News Gothic MT"/>
                <a:sym typeface="Arial Bold" charset="0"/>
              </a:rPr>
              <a:t>that </a:t>
            </a:r>
            <a:r>
              <a:rPr lang="en-US" sz="2800" dirty="0">
                <a:solidFill>
                  <a:srgbClr val="000000"/>
                </a:solidFill>
                <a:latin typeface="News Gothic MT"/>
                <a:cs typeface="News Gothic MT"/>
                <a:sym typeface="Arial Bold" charset="0"/>
              </a:rPr>
              <a:t>influence individual choices.</a:t>
            </a:r>
            <a:endParaRPr lang="en-US" sz="2800" dirty="0">
              <a:solidFill>
                <a:srgbClr val="000000"/>
              </a:solidFill>
              <a:latin typeface="News Gothic MT"/>
              <a:ea typeface="ヒラギノ角ゴ ProN W6" charset="0"/>
              <a:cs typeface="ヒラギノ角ゴ ProN W6" charset="0"/>
              <a:sym typeface="Arial Bold" charset="0"/>
            </a:endParaRPr>
          </a:p>
        </p:txBody>
      </p:sp>
      <p:pic>
        <p:nvPicPr>
          <p:cNvPr id="4" name="Picture 3">
            <a:hlinkClick r:id="rId3"/>
          </p:cNvPr>
          <p:cNvPicPr>
            <a:picLocks noChangeAspect="1"/>
          </p:cNvPicPr>
          <p:nvPr/>
        </p:nvPicPr>
        <p:blipFill>
          <a:blip r:embed="rId4"/>
          <a:stretch>
            <a:fillRect/>
          </a:stretch>
        </p:blipFill>
        <p:spPr>
          <a:xfrm>
            <a:off x="5105400" y="1676400"/>
            <a:ext cx="3352800" cy="429158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103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5943600"/>
            <a:ext cx="9144000" cy="1219200"/>
          </a:xfrm>
        </p:spPr>
        <p:txBody>
          <a:bodyPr/>
          <a:lstStyle/>
          <a:p>
            <a:pPr eaLnBrk="1" hangingPunct="1">
              <a:tabLst>
                <a:tab pos="863600" algn="l"/>
              </a:tabLst>
              <a:defRPr/>
            </a:pPr>
            <a:r>
              <a:rPr lang="en-US" sz="3600" dirty="0" smtClean="0">
                <a:solidFill>
                  <a:srgbClr val="000000"/>
                </a:solidFill>
                <a:cs typeface="News Gothic MT"/>
                <a:sym typeface="Arial Bold" charset="0"/>
              </a:rPr>
              <a:t>What Happens if You Change the Rules?</a:t>
            </a:r>
            <a:endParaRPr lang="en-US" sz="3600" dirty="0" smtClean="0">
              <a:solidFill>
                <a:srgbClr val="000000"/>
              </a:solidFill>
              <a:ea typeface="ヒラギノ角ゴ ProN W6" charset="0"/>
              <a:cs typeface="ヒラギノ角ゴ ProN W6" charset="0"/>
              <a:sym typeface="Arial Bold" charset="0"/>
            </a:endParaRPr>
          </a:p>
        </p:txBody>
      </p:sp>
      <p:sp>
        <p:nvSpPr>
          <p:cNvPr id="95235" name="Rectangle 3"/>
          <p:cNvSpPr>
            <a:spLocks/>
          </p:cNvSpPr>
          <p:nvPr/>
        </p:nvSpPr>
        <p:spPr bwMode="auto">
          <a:xfrm>
            <a:off x="457200" y="1676400"/>
            <a:ext cx="8166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43000"/>
              </a:lnSpc>
              <a:tabLst>
                <a:tab pos="317500" algn="l"/>
              </a:tabLst>
            </a:pPr>
            <a:endParaRPr lang="en-US" sz="1200" dirty="0">
              <a:solidFill>
                <a:schemeClr val="tx1"/>
              </a:solidFill>
              <a:latin typeface="News Gothic MT"/>
              <a:ea typeface="ＭＳ Ｐゴシック" charset="0"/>
              <a:sym typeface="Arial Bold" charset="0"/>
            </a:endParaRPr>
          </a:p>
        </p:txBody>
      </p:sp>
      <p:sp>
        <p:nvSpPr>
          <p:cNvPr id="2" name="Rectangle 1"/>
          <p:cNvSpPr/>
          <p:nvPr/>
        </p:nvSpPr>
        <p:spPr>
          <a:xfrm>
            <a:off x="381000" y="152400"/>
            <a:ext cx="8458200" cy="3323987"/>
          </a:xfrm>
          <a:prstGeom prst="rect">
            <a:avLst/>
          </a:prstGeom>
        </p:spPr>
        <p:txBody>
          <a:bodyPr wrap="square">
            <a:spAutoFit/>
          </a:bodyPr>
          <a:lstStyle/>
          <a:p>
            <a:pPr lvl="0" algn="ctr" defTabSz="457200">
              <a:lnSpc>
                <a:spcPct val="100000"/>
              </a:lnSpc>
              <a:spcBef>
                <a:spcPts val="0"/>
              </a:spcBef>
            </a:pPr>
            <a:endParaRPr lang="en-US" sz="1200" dirty="0">
              <a:solidFill>
                <a:prstClr val="black"/>
              </a:solidFill>
              <a:latin typeface="Calibri"/>
              <a:ea typeface="ＭＳ Ｐゴシック" charset="0"/>
              <a:cs typeface="ＭＳ Ｐゴシック" charset="0"/>
            </a:endParaRPr>
          </a:p>
          <a:p>
            <a:pPr lvl="0" algn="ctr" defTabSz="457200">
              <a:lnSpc>
                <a:spcPct val="100000"/>
              </a:lnSpc>
              <a:spcBef>
                <a:spcPts val="0"/>
              </a:spcBef>
              <a:tabLst>
                <a:tab pos="317500" algn="l"/>
              </a:tabLst>
            </a:pPr>
            <a:r>
              <a:rPr lang="en-US" sz="4400" dirty="0">
                <a:solidFill>
                  <a:prstClr val="black"/>
                </a:solidFill>
                <a:latin typeface="News Gothic MT"/>
                <a:ea typeface="ＭＳ Ｐゴシック" charset="0"/>
                <a:cs typeface="ＭＳ Ｐゴシック" charset="0"/>
                <a:sym typeface="Arial Bold" charset="0"/>
              </a:rPr>
              <a:t>T</a:t>
            </a:r>
            <a:r>
              <a:rPr lang="en-US" sz="4400" dirty="0" smtClean="0">
                <a:solidFill>
                  <a:prstClr val="black"/>
                </a:solidFill>
                <a:latin typeface="News Gothic MT"/>
                <a:ea typeface="ＭＳ Ｐゴシック" charset="0"/>
                <a:cs typeface="ＭＳ Ｐゴシック" charset="0"/>
                <a:sym typeface="Arial Bold" charset="0"/>
              </a:rPr>
              <a:t>axi </a:t>
            </a:r>
            <a:r>
              <a:rPr lang="en-US" sz="4400" dirty="0">
                <a:solidFill>
                  <a:prstClr val="black"/>
                </a:solidFill>
                <a:latin typeface="News Gothic MT"/>
                <a:ea typeface="ＭＳ Ｐゴシック" charset="0"/>
                <a:cs typeface="ＭＳ Ｐゴシック" charset="0"/>
                <a:sym typeface="Arial Bold" charset="0"/>
              </a:rPr>
              <a:t>cab </a:t>
            </a:r>
            <a:r>
              <a:rPr lang="en-US" sz="4400" dirty="0" smtClean="0">
                <a:solidFill>
                  <a:prstClr val="black"/>
                </a:solidFill>
                <a:latin typeface="News Gothic MT"/>
                <a:ea typeface="ＭＳ Ｐゴシック" charset="0"/>
                <a:cs typeface="ＭＳ Ｐゴシック" charset="0"/>
                <a:sym typeface="Arial Bold" charset="0"/>
              </a:rPr>
              <a:t>owners… </a:t>
            </a:r>
          </a:p>
          <a:p>
            <a:pPr lvl="0" algn="ctr" defTabSz="457200">
              <a:lnSpc>
                <a:spcPct val="100000"/>
              </a:lnSpc>
              <a:spcBef>
                <a:spcPts val="0"/>
              </a:spcBef>
              <a:tabLst>
                <a:tab pos="317500" algn="l"/>
              </a:tabLst>
            </a:pPr>
            <a:endParaRPr lang="en-US" sz="1400" dirty="0" smtClean="0">
              <a:solidFill>
                <a:prstClr val="black"/>
              </a:solidFill>
              <a:latin typeface="News Gothic MT"/>
              <a:ea typeface="ＭＳ Ｐゴシック" charset="0"/>
              <a:cs typeface="ＭＳ Ｐゴシック" charset="0"/>
              <a:sym typeface="Arial Bold" charset="0"/>
            </a:endParaRPr>
          </a:p>
          <a:p>
            <a:pPr marL="457200" lvl="0" indent="-457200" algn="ctr" defTabSz="457200">
              <a:lnSpc>
                <a:spcPct val="100000"/>
              </a:lnSpc>
              <a:spcBef>
                <a:spcPts val="0"/>
              </a:spcBef>
              <a:buClr>
                <a:srgbClr val="FF0000"/>
              </a:buClr>
              <a:buFont typeface="Arial"/>
              <a:buChar char="•"/>
              <a:tabLst>
                <a:tab pos="317500" algn="l"/>
              </a:tabLst>
            </a:pPr>
            <a:r>
              <a:rPr lang="en-US" sz="2800" dirty="0" smtClean="0">
                <a:solidFill>
                  <a:prstClr val="black"/>
                </a:solidFill>
                <a:latin typeface="News Gothic MT"/>
                <a:ea typeface="ＭＳ Ｐゴシック" charset="0"/>
                <a:cs typeface="ＭＳ Ｐゴシック" charset="0"/>
                <a:sym typeface="Arial Bold" charset="0"/>
              </a:rPr>
              <a:t>Own their </a:t>
            </a:r>
            <a:r>
              <a:rPr lang="en-US" sz="2800" dirty="0">
                <a:solidFill>
                  <a:prstClr val="black"/>
                </a:solidFill>
                <a:latin typeface="News Gothic MT"/>
                <a:ea typeface="ＭＳ Ｐゴシック" charset="0"/>
                <a:cs typeface="ＭＳ Ｐゴシック" charset="0"/>
                <a:sym typeface="Arial Bold" charset="0"/>
              </a:rPr>
              <a:t>own business, </a:t>
            </a:r>
            <a:r>
              <a:rPr lang="en-US" sz="2800" dirty="0" smtClean="0">
                <a:solidFill>
                  <a:prstClr val="black"/>
                </a:solidFill>
                <a:latin typeface="News Gothic MT"/>
                <a:ea typeface="ＭＳ Ｐゴシック" charset="0"/>
                <a:cs typeface="ＭＳ Ｐゴシック" charset="0"/>
                <a:sym typeface="Arial Bold" charset="0"/>
              </a:rPr>
              <a:t>hire their</a:t>
            </a:r>
          </a:p>
          <a:p>
            <a:pPr lvl="0" algn="ctr" defTabSz="457200">
              <a:lnSpc>
                <a:spcPct val="100000"/>
              </a:lnSpc>
              <a:spcBef>
                <a:spcPts val="0"/>
              </a:spcBef>
              <a:buClr>
                <a:srgbClr val="FF0000"/>
              </a:buClr>
              <a:tabLst>
                <a:tab pos="317500" algn="l"/>
              </a:tabLst>
            </a:pPr>
            <a:r>
              <a:rPr lang="en-US" sz="2800" dirty="0" smtClean="0">
                <a:solidFill>
                  <a:prstClr val="black"/>
                </a:solidFill>
                <a:latin typeface="News Gothic MT"/>
                <a:ea typeface="ＭＳ Ｐゴシック" charset="0"/>
                <a:cs typeface="ＭＳ Ｐゴシック" charset="0"/>
                <a:sym typeface="Arial Bold" charset="0"/>
              </a:rPr>
              <a:t> </a:t>
            </a:r>
            <a:r>
              <a:rPr lang="en-US" sz="2800" dirty="0">
                <a:solidFill>
                  <a:prstClr val="black"/>
                </a:solidFill>
                <a:latin typeface="News Gothic MT"/>
                <a:ea typeface="ＭＳ Ｐゴシック" charset="0"/>
                <a:cs typeface="ＭＳ Ｐゴシック" charset="0"/>
                <a:sym typeface="Arial Bold" charset="0"/>
              </a:rPr>
              <a:t>drivers, </a:t>
            </a:r>
            <a:r>
              <a:rPr lang="en-US" sz="2800" dirty="0" smtClean="0">
                <a:solidFill>
                  <a:prstClr val="black"/>
                </a:solidFill>
                <a:latin typeface="News Gothic MT"/>
                <a:ea typeface="ＭＳ Ｐゴシック" charset="0"/>
                <a:cs typeface="ＭＳ Ｐゴシック" charset="0"/>
                <a:sym typeface="Arial Bold" charset="0"/>
              </a:rPr>
              <a:t>and lease </a:t>
            </a:r>
            <a:r>
              <a:rPr lang="en-US" sz="2800" dirty="0">
                <a:solidFill>
                  <a:prstClr val="black"/>
                </a:solidFill>
                <a:latin typeface="News Gothic MT"/>
                <a:ea typeface="ＭＳ Ｐゴシック" charset="0"/>
                <a:cs typeface="ＭＳ Ｐゴシック" charset="0"/>
                <a:sym typeface="Arial Bold" charset="0"/>
              </a:rPr>
              <a:t>or own their </a:t>
            </a:r>
            <a:r>
              <a:rPr lang="en-US" sz="2800" dirty="0" smtClean="0">
                <a:solidFill>
                  <a:prstClr val="black"/>
                </a:solidFill>
                <a:latin typeface="News Gothic MT"/>
                <a:ea typeface="ＭＳ Ｐゴシック" charset="0"/>
                <a:cs typeface="ＭＳ Ｐゴシック" charset="0"/>
                <a:sym typeface="Arial Bold" charset="0"/>
              </a:rPr>
              <a:t>cars </a:t>
            </a:r>
          </a:p>
          <a:p>
            <a:pPr lvl="0" algn="ctr" defTabSz="457200">
              <a:lnSpc>
                <a:spcPct val="100000"/>
              </a:lnSpc>
              <a:spcBef>
                <a:spcPts val="0"/>
              </a:spcBef>
              <a:tabLst>
                <a:tab pos="317500" algn="l"/>
              </a:tabLst>
            </a:pPr>
            <a:endParaRPr lang="en-US" sz="1400" dirty="0" smtClean="0">
              <a:solidFill>
                <a:prstClr val="black"/>
              </a:solidFill>
              <a:latin typeface="News Gothic MT"/>
              <a:ea typeface="ＭＳ Ｐゴシック" charset="0"/>
              <a:cs typeface="ＭＳ Ｐゴシック" charset="0"/>
              <a:sym typeface="Arial Bold" charset="0"/>
            </a:endParaRPr>
          </a:p>
          <a:p>
            <a:pPr marL="457200" lvl="0" indent="-457200" algn="ctr" defTabSz="457200">
              <a:lnSpc>
                <a:spcPct val="100000"/>
              </a:lnSpc>
              <a:spcBef>
                <a:spcPts val="0"/>
              </a:spcBef>
              <a:buClr>
                <a:srgbClr val="FF0000"/>
              </a:buClr>
              <a:buFont typeface="Arial"/>
              <a:buChar char="•"/>
              <a:tabLst>
                <a:tab pos="317500" algn="l"/>
              </a:tabLst>
            </a:pPr>
            <a:r>
              <a:rPr lang="en-US" sz="2800" dirty="0" smtClean="0">
                <a:solidFill>
                  <a:prstClr val="black"/>
                </a:solidFill>
                <a:latin typeface="News Gothic MT"/>
                <a:ea typeface="ＭＳ Ｐゴシック" charset="0"/>
                <a:cs typeface="ＭＳ Ｐゴシック" charset="0"/>
                <a:sym typeface="Arial Bold" charset="0"/>
              </a:rPr>
              <a:t>Would like </a:t>
            </a:r>
            <a:r>
              <a:rPr lang="en-US" sz="2800" dirty="0">
                <a:solidFill>
                  <a:prstClr val="black"/>
                </a:solidFill>
                <a:latin typeface="News Gothic MT"/>
                <a:ea typeface="ＭＳ Ｐゴシック" charset="0"/>
                <a:cs typeface="ＭＳ Ｐゴシック" charset="0"/>
                <a:sym typeface="Arial Bold" charset="0"/>
              </a:rPr>
              <a:t>to </a:t>
            </a:r>
            <a:r>
              <a:rPr lang="en-US" sz="2800" dirty="0" smtClean="0">
                <a:solidFill>
                  <a:prstClr val="black"/>
                </a:solidFill>
                <a:latin typeface="News Gothic MT"/>
                <a:ea typeface="ＭＳ Ｐゴシック" charset="0"/>
                <a:cs typeface="ＭＳ Ｐゴシック" charset="0"/>
                <a:sym typeface="Arial Bold" charset="0"/>
              </a:rPr>
              <a:t>expand </a:t>
            </a:r>
            <a:r>
              <a:rPr lang="en-US" sz="2800" dirty="0">
                <a:solidFill>
                  <a:prstClr val="black"/>
                </a:solidFill>
                <a:latin typeface="News Gothic MT"/>
                <a:ea typeface="ＭＳ Ｐゴシック" charset="0"/>
                <a:cs typeface="ＭＳ Ｐゴシック" charset="0"/>
                <a:sym typeface="Arial Bold" charset="0"/>
              </a:rPr>
              <a:t>their </a:t>
            </a:r>
            <a:endParaRPr lang="en-US" sz="2800" dirty="0" smtClean="0">
              <a:solidFill>
                <a:prstClr val="black"/>
              </a:solidFill>
              <a:latin typeface="News Gothic MT"/>
              <a:ea typeface="ＭＳ Ｐゴシック" charset="0"/>
              <a:cs typeface="ＭＳ Ｐゴシック" charset="0"/>
              <a:sym typeface="Arial Bold" charset="0"/>
            </a:endParaRPr>
          </a:p>
          <a:p>
            <a:pPr lvl="0" algn="ctr" defTabSz="457200">
              <a:lnSpc>
                <a:spcPct val="100000"/>
              </a:lnSpc>
              <a:spcBef>
                <a:spcPts val="0"/>
              </a:spcBef>
              <a:buClr>
                <a:srgbClr val="FF0000"/>
              </a:buClr>
              <a:tabLst>
                <a:tab pos="317500" algn="l"/>
              </a:tabLst>
            </a:pPr>
            <a:r>
              <a:rPr lang="en-US" sz="2800" dirty="0">
                <a:solidFill>
                  <a:prstClr val="black"/>
                </a:solidFill>
                <a:latin typeface="News Gothic MT"/>
                <a:ea typeface="ＭＳ Ｐゴシック" charset="0"/>
                <a:cs typeface="ＭＳ Ｐゴシック" charset="0"/>
                <a:sym typeface="Arial Bold" charset="0"/>
              </a:rPr>
              <a:t> </a:t>
            </a:r>
            <a:r>
              <a:rPr lang="en-US" sz="2800" dirty="0" smtClean="0">
                <a:solidFill>
                  <a:prstClr val="black"/>
                </a:solidFill>
                <a:latin typeface="News Gothic MT"/>
                <a:ea typeface="ＭＳ Ｐゴシック" charset="0"/>
                <a:cs typeface="ＭＳ Ｐゴシック" charset="0"/>
                <a:sym typeface="Arial Bold" charset="0"/>
              </a:rPr>
              <a:t> business </a:t>
            </a:r>
            <a:r>
              <a:rPr lang="en-US" sz="2800" dirty="0">
                <a:solidFill>
                  <a:prstClr val="black"/>
                </a:solidFill>
                <a:latin typeface="News Gothic MT"/>
                <a:ea typeface="ＭＳ Ｐゴシック" charset="0"/>
                <a:cs typeface="ＭＳ Ｐゴシック" charset="0"/>
                <a:sym typeface="Arial Bold" charset="0"/>
              </a:rPr>
              <a:t>and increase </a:t>
            </a:r>
            <a:r>
              <a:rPr lang="en-US" sz="2800" dirty="0" smtClean="0">
                <a:solidFill>
                  <a:prstClr val="black"/>
                </a:solidFill>
                <a:latin typeface="News Gothic MT"/>
                <a:ea typeface="ＭＳ Ｐゴシック" charset="0"/>
                <a:cs typeface="ＭＳ Ｐゴシック" charset="0"/>
                <a:sym typeface="Arial Bold" charset="0"/>
              </a:rPr>
              <a:t>profits  </a:t>
            </a:r>
          </a:p>
          <a:p>
            <a:pPr lvl="0" algn="ctr" defTabSz="457200">
              <a:lnSpc>
                <a:spcPct val="100000"/>
              </a:lnSpc>
              <a:spcBef>
                <a:spcPts val="0"/>
              </a:spcBef>
              <a:tabLst>
                <a:tab pos="317500" algn="l"/>
              </a:tabLst>
            </a:pPr>
            <a:r>
              <a:rPr lang="en-US" sz="1400" dirty="0" smtClean="0">
                <a:solidFill>
                  <a:prstClr val="black"/>
                </a:solidFill>
                <a:latin typeface="News Gothic MT"/>
                <a:ea typeface="ＭＳ Ｐゴシック" charset="0"/>
                <a:cs typeface="ＭＳ Ｐゴシック" charset="0"/>
                <a:sym typeface="Arial Bold" charset="0"/>
              </a:rPr>
              <a:t> </a:t>
            </a:r>
          </a:p>
        </p:txBody>
      </p:sp>
      <p:pic>
        <p:nvPicPr>
          <p:cNvPr id="3" name="Picture 2"/>
          <p:cNvPicPr>
            <a:picLocks noChangeAspect="1"/>
          </p:cNvPicPr>
          <p:nvPr/>
        </p:nvPicPr>
        <p:blipFill>
          <a:blip r:embed="rId3"/>
          <a:stretch>
            <a:fillRect/>
          </a:stretch>
        </p:blipFill>
        <p:spPr>
          <a:xfrm>
            <a:off x="0" y="3429000"/>
            <a:ext cx="9144000" cy="23660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104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304800"/>
            <a:ext cx="9144000" cy="1143000"/>
          </a:xfrm>
        </p:spPr>
        <p:txBody>
          <a:bodyPr/>
          <a:lstStyle/>
          <a:p>
            <a:pPr eaLnBrk="1" hangingPunct="1">
              <a:tabLst>
                <a:tab pos="863600" algn="l"/>
              </a:tabLst>
              <a:defRPr/>
            </a:pPr>
            <a:r>
              <a:rPr lang="en-US" sz="4400" dirty="0" smtClean="0">
                <a:solidFill>
                  <a:srgbClr val="000000"/>
                </a:solidFill>
                <a:effectLst>
                  <a:outerShdw blurRad="38100" dist="38100" dir="2700000" sx="0" sy="0" algn="tl">
                    <a:srgbClr val="DDDDDD"/>
                  </a:outerShdw>
                </a:effectLst>
                <a:cs typeface="News Gothic MT"/>
                <a:sym typeface="Arial Bold" charset="0"/>
              </a:rPr>
              <a:t>Think-Pair-Share</a:t>
            </a:r>
            <a:endParaRPr lang="en-US" sz="4400" dirty="0" smtClean="0">
              <a:solidFill>
                <a:srgbClr val="000000"/>
              </a:solidFill>
              <a:effectLst>
                <a:outerShdw blurRad="38100" dist="38100" dir="2700000" sx="0" sy="0" algn="tl">
                  <a:srgbClr val="DDDDDD"/>
                </a:outerShdw>
              </a:effectLst>
              <a:ea typeface="ヒラギノ角ゴ ProN W6" charset="0"/>
              <a:cs typeface="ヒラギノ角ゴ ProN W6" charset="0"/>
              <a:sym typeface="Arial Bold" charset="0"/>
            </a:endParaRPr>
          </a:p>
        </p:txBody>
      </p:sp>
      <p:sp>
        <p:nvSpPr>
          <p:cNvPr id="97283" name="Rectangle 3"/>
          <p:cNvSpPr>
            <a:spLocks/>
          </p:cNvSpPr>
          <p:nvPr/>
        </p:nvSpPr>
        <p:spPr bwMode="auto">
          <a:xfrm>
            <a:off x="0" y="1104900"/>
            <a:ext cx="9144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lnSpc>
                <a:spcPct val="100000"/>
              </a:lnSpc>
              <a:tabLst>
                <a:tab pos="317500" algn="l"/>
              </a:tabLst>
            </a:pPr>
            <a:endParaRPr lang="en-US" dirty="0">
              <a:solidFill>
                <a:srgbClr val="000000"/>
              </a:solidFill>
              <a:latin typeface="News Gothic MT"/>
              <a:ea typeface="ＭＳ Ｐゴシック" charset="0"/>
              <a:cs typeface="News Gothic MT"/>
              <a:sym typeface="Arial" charset="0"/>
            </a:endParaRPr>
          </a:p>
          <a:p>
            <a:pPr marL="457200" indent="-457200" algn="ctr">
              <a:lnSpc>
                <a:spcPct val="100000"/>
              </a:lnSpc>
              <a:buFont typeface="+mj-lt"/>
              <a:buAutoNum type="arabicPeriod"/>
              <a:tabLst>
                <a:tab pos="317500" algn="l"/>
              </a:tabLst>
            </a:pPr>
            <a:r>
              <a:rPr lang="en-US" dirty="0">
                <a:solidFill>
                  <a:srgbClr val="000000"/>
                </a:solidFill>
                <a:latin typeface="News Gothic MT"/>
                <a:ea typeface="ＭＳ Ｐゴシック" charset="0"/>
                <a:cs typeface="News Gothic MT"/>
                <a:sym typeface="Arial" charset="0"/>
              </a:rPr>
              <a:t>Which polices are negative </a:t>
            </a:r>
            <a:r>
              <a:rPr lang="en-US" dirty="0" smtClean="0">
                <a:solidFill>
                  <a:srgbClr val="000000"/>
                </a:solidFill>
                <a:latin typeface="News Gothic MT"/>
                <a:ea typeface="ＭＳ Ｐゴシック" charset="0"/>
                <a:cs typeface="News Gothic MT"/>
                <a:sym typeface="Arial" charset="0"/>
              </a:rPr>
              <a:t>incentives </a:t>
            </a:r>
            <a:r>
              <a:rPr lang="en-US" dirty="0">
                <a:solidFill>
                  <a:srgbClr val="000000"/>
                </a:solidFill>
                <a:latin typeface="News Gothic MT"/>
                <a:ea typeface="ＭＳ Ｐゴシック" charset="0"/>
                <a:cs typeface="News Gothic MT"/>
                <a:sym typeface="Arial" charset="0"/>
              </a:rPr>
              <a:t>for taxi owners? </a:t>
            </a:r>
          </a:p>
          <a:p>
            <a:pPr algn="ctr">
              <a:lnSpc>
                <a:spcPct val="100000"/>
              </a:lnSpc>
              <a:tabLst>
                <a:tab pos="317500" algn="l"/>
              </a:tabLst>
            </a:pPr>
            <a:endParaRPr lang="en-US" dirty="0" smtClean="0">
              <a:solidFill>
                <a:srgbClr val="000000"/>
              </a:solidFill>
              <a:latin typeface="News Gothic MT"/>
              <a:ea typeface="ＭＳ Ｐゴシック" charset="0"/>
              <a:cs typeface="News Gothic MT"/>
              <a:sym typeface="Arial" charset="0"/>
            </a:endParaRPr>
          </a:p>
          <a:p>
            <a:pPr marL="457200" indent="-457200" algn="ctr">
              <a:lnSpc>
                <a:spcPct val="100000"/>
              </a:lnSpc>
              <a:buFont typeface="+mj-lt"/>
              <a:buAutoNum type="arabicPeriod"/>
              <a:tabLst>
                <a:tab pos="317500" algn="l"/>
              </a:tabLst>
            </a:pPr>
            <a:r>
              <a:rPr lang="en-US" dirty="0" smtClean="0">
                <a:solidFill>
                  <a:srgbClr val="000000"/>
                </a:solidFill>
                <a:latin typeface="News Gothic MT"/>
                <a:ea typeface="ＭＳ Ｐゴシック" charset="0"/>
                <a:cs typeface="News Gothic MT"/>
                <a:sym typeface="Arial" charset="0"/>
              </a:rPr>
              <a:t>Which </a:t>
            </a:r>
            <a:r>
              <a:rPr lang="en-US" dirty="0">
                <a:solidFill>
                  <a:srgbClr val="000000"/>
                </a:solidFill>
                <a:latin typeface="News Gothic MT"/>
                <a:ea typeface="ＭＳ Ｐゴシック" charset="0"/>
                <a:cs typeface="News Gothic MT"/>
                <a:sym typeface="Arial" charset="0"/>
              </a:rPr>
              <a:t>policies are positive </a:t>
            </a:r>
            <a:r>
              <a:rPr lang="en-US" dirty="0" smtClean="0">
                <a:solidFill>
                  <a:srgbClr val="000000"/>
                </a:solidFill>
                <a:latin typeface="News Gothic MT"/>
                <a:ea typeface="ＭＳ Ｐゴシック" charset="0"/>
                <a:cs typeface="News Gothic MT"/>
                <a:sym typeface="Arial" charset="0"/>
              </a:rPr>
              <a:t>incentives </a:t>
            </a:r>
            <a:r>
              <a:rPr lang="en-US" dirty="0">
                <a:solidFill>
                  <a:srgbClr val="000000"/>
                </a:solidFill>
                <a:latin typeface="News Gothic MT"/>
                <a:ea typeface="ＭＳ Ｐゴシック" charset="0"/>
                <a:cs typeface="News Gothic MT"/>
                <a:sym typeface="Arial" charset="0"/>
              </a:rPr>
              <a:t>for taxi owners?</a:t>
            </a:r>
          </a:p>
          <a:p>
            <a:pPr algn="ctr">
              <a:lnSpc>
                <a:spcPct val="100000"/>
              </a:lnSpc>
              <a:tabLst>
                <a:tab pos="317500" algn="l"/>
              </a:tabLst>
            </a:pPr>
            <a:endParaRPr lang="en-US" dirty="0" smtClean="0">
              <a:solidFill>
                <a:srgbClr val="000000"/>
              </a:solidFill>
              <a:latin typeface="News Gothic MT"/>
              <a:ea typeface="ＭＳ Ｐゴシック" charset="0"/>
              <a:cs typeface="News Gothic MT"/>
              <a:sym typeface="Arial" charset="0"/>
            </a:endParaRPr>
          </a:p>
          <a:p>
            <a:pPr marL="457200" indent="-457200" algn="ctr">
              <a:lnSpc>
                <a:spcPct val="100000"/>
              </a:lnSpc>
              <a:buFont typeface="+mj-lt"/>
              <a:buAutoNum type="arabicPeriod"/>
              <a:tabLst>
                <a:tab pos="317500" algn="l"/>
              </a:tabLst>
            </a:pPr>
            <a:r>
              <a:rPr lang="en-US" dirty="0" smtClean="0">
                <a:solidFill>
                  <a:srgbClr val="000000"/>
                </a:solidFill>
                <a:latin typeface="News Gothic MT"/>
                <a:ea typeface="ＭＳ Ｐゴシック" charset="0"/>
                <a:cs typeface="News Gothic MT"/>
                <a:sym typeface="Arial" charset="0"/>
              </a:rPr>
              <a:t>Which </a:t>
            </a:r>
            <a:r>
              <a:rPr lang="en-US" dirty="0">
                <a:solidFill>
                  <a:srgbClr val="000000"/>
                </a:solidFill>
                <a:latin typeface="News Gothic MT"/>
                <a:ea typeface="ＭＳ Ｐゴシック" charset="0"/>
                <a:cs typeface="News Gothic MT"/>
                <a:sym typeface="Arial" charset="0"/>
              </a:rPr>
              <a:t>policies seem to contribute to </a:t>
            </a:r>
            <a:endParaRPr lang="en-US" dirty="0" smtClean="0">
              <a:solidFill>
                <a:srgbClr val="000000"/>
              </a:solidFill>
              <a:latin typeface="News Gothic MT"/>
              <a:ea typeface="ＭＳ Ｐゴシック" charset="0"/>
              <a:cs typeface="News Gothic MT"/>
              <a:sym typeface="Arial" charset="0"/>
            </a:endParaRPr>
          </a:p>
          <a:p>
            <a:pPr algn="ctr">
              <a:lnSpc>
                <a:spcPct val="100000"/>
              </a:lnSpc>
              <a:tabLst>
                <a:tab pos="317500" algn="l"/>
              </a:tabLst>
            </a:pPr>
            <a:r>
              <a:rPr lang="en-US" dirty="0" smtClean="0">
                <a:solidFill>
                  <a:srgbClr val="000000"/>
                </a:solidFill>
                <a:latin typeface="News Gothic MT"/>
                <a:ea typeface="ＭＳ Ｐゴシック" charset="0"/>
                <a:cs typeface="News Gothic MT"/>
                <a:sym typeface="Arial" charset="0"/>
              </a:rPr>
              <a:t>increased </a:t>
            </a:r>
            <a:r>
              <a:rPr lang="en-US" dirty="0">
                <a:solidFill>
                  <a:srgbClr val="000000"/>
                </a:solidFill>
                <a:latin typeface="News Gothic MT"/>
                <a:ea typeface="ＭＳ Ｐゴシック" charset="0"/>
                <a:cs typeface="News Gothic MT"/>
                <a:sym typeface="Arial" charset="0"/>
              </a:rPr>
              <a:t>taxi services for consumers? </a:t>
            </a:r>
          </a:p>
          <a:p>
            <a:pPr algn="ctr">
              <a:lnSpc>
                <a:spcPct val="100000"/>
              </a:lnSpc>
              <a:tabLst>
                <a:tab pos="317500" algn="l"/>
              </a:tabLst>
            </a:pPr>
            <a:endParaRPr lang="en-US" dirty="0" smtClean="0">
              <a:solidFill>
                <a:srgbClr val="000000"/>
              </a:solidFill>
              <a:latin typeface="News Gothic MT"/>
              <a:ea typeface="ＭＳ Ｐゴシック" charset="0"/>
              <a:cs typeface="News Gothic MT"/>
              <a:sym typeface="Arial" charset="0"/>
            </a:endParaRPr>
          </a:p>
          <a:p>
            <a:pPr algn="ctr">
              <a:lnSpc>
                <a:spcPct val="100000"/>
              </a:lnSpc>
              <a:tabLst>
                <a:tab pos="317500" algn="l"/>
              </a:tabLst>
            </a:pPr>
            <a:r>
              <a:rPr lang="en-US" dirty="0" smtClean="0">
                <a:solidFill>
                  <a:srgbClr val="000000"/>
                </a:solidFill>
                <a:latin typeface="News Gothic MT"/>
                <a:ea typeface="ＭＳ Ｐゴシック" charset="0"/>
                <a:cs typeface="News Gothic MT"/>
                <a:sym typeface="Arial" charset="0"/>
              </a:rPr>
              <a:t>4.  Which </a:t>
            </a:r>
            <a:r>
              <a:rPr lang="en-US" dirty="0">
                <a:solidFill>
                  <a:srgbClr val="000000"/>
                </a:solidFill>
                <a:latin typeface="News Gothic MT"/>
                <a:ea typeface="ＭＳ Ｐゴシック" charset="0"/>
                <a:cs typeface="News Gothic MT"/>
                <a:sym typeface="Arial" charset="0"/>
              </a:rPr>
              <a:t>policies seem most consistent with </a:t>
            </a:r>
            <a:endParaRPr lang="en-US" dirty="0" smtClean="0">
              <a:solidFill>
                <a:srgbClr val="000000"/>
              </a:solidFill>
              <a:latin typeface="News Gothic MT"/>
              <a:ea typeface="ＭＳ Ｐゴシック" charset="0"/>
              <a:cs typeface="News Gothic MT"/>
              <a:sym typeface="Arial" charset="0"/>
            </a:endParaRPr>
          </a:p>
          <a:p>
            <a:pPr algn="ctr">
              <a:lnSpc>
                <a:spcPct val="100000"/>
              </a:lnSpc>
              <a:tabLst>
                <a:tab pos="317500" algn="l"/>
              </a:tabLst>
            </a:pPr>
            <a:r>
              <a:rPr lang="en-US" dirty="0" smtClean="0">
                <a:solidFill>
                  <a:srgbClr val="000000"/>
                </a:solidFill>
                <a:latin typeface="News Gothic MT"/>
                <a:ea typeface="ＭＳ Ｐゴシック" charset="0"/>
                <a:cs typeface="News Gothic MT"/>
                <a:sym typeface="Arial" charset="0"/>
              </a:rPr>
              <a:t>the </a:t>
            </a:r>
            <a:r>
              <a:rPr lang="en-US" dirty="0">
                <a:solidFill>
                  <a:srgbClr val="000000"/>
                </a:solidFill>
                <a:latin typeface="News Gothic MT"/>
                <a:ea typeface="ＭＳ Ｐゴシック" charset="0"/>
                <a:cs typeface="News Gothic MT"/>
                <a:sym typeface="Arial" charset="0"/>
              </a:rPr>
              <a:t>economic freedom definition on the map?</a:t>
            </a:r>
          </a:p>
          <a:p>
            <a:pPr algn="ctr">
              <a:lnSpc>
                <a:spcPct val="100000"/>
              </a:lnSpc>
              <a:tabLst>
                <a:tab pos="317500" algn="l"/>
              </a:tabLst>
            </a:pPr>
            <a:endParaRPr lang="en-US" dirty="0" smtClean="0">
              <a:solidFill>
                <a:srgbClr val="000000"/>
              </a:solidFill>
              <a:latin typeface="News Gothic MT"/>
              <a:ea typeface="ＭＳ Ｐゴシック" charset="0"/>
              <a:cs typeface="News Gothic MT"/>
              <a:sym typeface="Arial" charset="0"/>
            </a:endParaRPr>
          </a:p>
          <a:p>
            <a:pPr algn="ctr">
              <a:lnSpc>
                <a:spcPct val="100000"/>
              </a:lnSpc>
              <a:tabLst>
                <a:tab pos="317500" algn="l"/>
              </a:tabLst>
            </a:pPr>
            <a:r>
              <a:rPr lang="en-US" dirty="0" smtClean="0">
                <a:solidFill>
                  <a:srgbClr val="000000"/>
                </a:solidFill>
                <a:latin typeface="News Gothic MT"/>
                <a:ea typeface="ＭＳ Ｐゴシック" charset="0"/>
                <a:cs typeface="News Gothic MT"/>
                <a:sym typeface="Arial" charset="0"/>
              </a:rPr>
              <a:t>5.  Do </a:t>
            </a:r>
            <a:r>
              <a:rPr lang="en-US" dirty="0">
                <a:solidFill>
                  <a:srgbClr val="000000"/>
                </a:solidFill>
                <a:latin typeface="News Gothic MT"/>
                <a:ea typeface="ＭＳ Ｐゴシック" charset="0"/>
                <a:cs typeface="News Gothic MT"/>
                <a:sym typeface="Arial" charset="0"/>
              </a:rPr>
              <a:t>economic freedom policies appear to have a </a:t>
            </a:r>
            <a:endParaRPr lang="en-US" dirty="0" smtClean="0">
              <a:solidFill>
                <a:srgbClr val="000000"/>
              </a:solidFill>
              <a:latin typeface="News Gothic MT"/>
              <a:ea typeface="ＭＳ Ｐゴシック" charset="0"/>
              <a:cs typeface="News Gothic MT"/>
              <a:sym typeface="Arial" charset="0"/>
            </a:endParaRPr>
          </a:p>
          <a:p>
            <a:pPr algn="ctr">
              <a:lnSpc>
                <a:spcPct val="100000"/>
              </a:lnSpc>
              <a:tabLst>
                <a:tab pos="317500" algn="l"/>
              </a:tabLst>
            </a:pPr>
            <a:r>
              <a:rPr lang="en-US" dirty="0" smtClean="0">
                <a:solidFill>
                  <a:srgbClr val="000000"/>
                </a:solidFill>
                <a:latin typeface="News Gothic MT"/>
                <a:ea typeface="ＭＳ Ｐゴシック" charset="0"/>
                <a:cs typeface="News Gothic MT"/>
                <a:sym typeface="Arial" charset="0"/>
              </a:rPr>
              <a:t>causal </a:t>
            </a:r>
            <a:r>
              <a:rPr lang="en-US" dirty="0">
                <a:solidFill>
                  <a:srgbClr val="000000"/>
                </a:solidFill>
                <a:latin typeface="News Gothic MT"/>
                <a:ea typeface="ＭＳ Ｐゴシック" charset="0"/>
                <a:cs typeface="News Gothic MT"/>
                <a:sym typeface="Arial" charset="0"/>
              </a:rPr>
              <a:t>or accidental relationship to expanding </a:t>
            </a:r>
            <a:endParaRPr lang="en-US" dirty="0" smtClean="0">
              <a:solidFill>
                <a:srgbClr val="000000"/>
              </a:solidFill>
              <a:latin typeface="News Gothic MT"/>
              <a:ea typeface="ＭＳ Ｐゴシック" charset="0"/>
              <a:cs typeface="News Gothic MT"/>
              <a:sym typeface="Arial" charset="0"/>
            </a:endParaRPr>
          </a:p>
          <a:p>
            <a:pPr algn="ctr">
              <a:lnSpc>
                <a:spcPct val="100000"/>
              </a:lnSpc>
              <a:tabLst>
                <a:tab pos="317500" algn="l"/>
              </a:tabLst>
            </a:pPr>
            <a:r>
              <a:rPr lang="en-US" dirty="0" smtClean="0">
                <a:solidFill>
                  <a:srgbClr val="000000"/>
                </a:solidFill>
                <a:latin typeface="News Gothic MT"/>
                <a:ea typeface="ＭＳ Ｐゴシック" charset="0"/>
                <a:cs typeface="News Gothic MT"/>
                <a:sym typeface="Arial" charset="0"/>
              </a:rPr>
              <a:t>economic </a:t>
            </a:r>
            <a:r>
              <a:rPr lang="en-US" dirty="0">
                <a:solidFill>
                  <a:srgbClr val="000000"/>
                </a:solidFill>
                <a:latin typeface="News Gothic MT"/>
                <a:ea typeface="ＭＳ Ｐゴシック" charset="0"/>
                <a:cs typeface="News Gothic MT"/>
                <a:sym typeface="Arial" charset="0"/>
              </a:rPr>
              <a:t>activity and increasing income levels?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106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p:cNvSpPr>
          <p:nvPr/>
        </p:nvSpPr>
        <p:spPr bwMode="auto">
          <a:xfrm>
            <a:off x="0" y="19050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1275" bIns="0" anchor="ctr"/>
          <a:lstStyle/>
          <a:p>
            <a:pPr marL="41275" algn="ctr">
              <a:lnSpc>
                <a:spcPct val="87000"/>
              </a:lnSpc>
              <a:tabLst>
                <a:tab pos="317500" algn="l"/>
              </a:tabLst>
              <a:defRPr/>
            </a:pPr>
            <a:r>
              <a:rPr lang="en-US" sz="3600" dirty="0">
                <a:solidFill>
                  <a:srgbClr val="000000"/>
                </a:solidFill>
                <a:effectLst>
                  <a:outerShdw dir="2700000" sx="0" sy="0" algn="tl">
                    <a:srgbClr val="DDDDDD"/>
                  </a:outerShdw>
                </a:effectLst>
                <a:latin typeface="News Gothic MT"/>
                <a:ea typeface="ＭＳ Ｐゴシック" charset="0"/>
                <a:cs typeface="News Gothic MT"/>
                <a:sym typeface="Arial Bold" charset="0"/>
              </a:rPr>
              <a:t>Lesson 5</a:t>
            </a:r>
          </a:p>
        </p:txBody>
      </p:sp>
      <p:sp>
        <p:nvSpPr>
          <p:cNvPr id="109575" name="Rectangle 7"/>
          <p:cNvSpPr>
            <a:spLocks noGrp="1" noChangeArrowheads="1"/>
          </p:cNvSpPr>
          <p:nvPr>
            <p:ph type="body" idx="1"/>
          </p:nvPr>
        </p:nvSpPr>
        <p:spPr>
          <a:xfrm>
            <a:off x="381000" y="1066800"/>
            <a:ext cx="8382000" cy="1905000"/>
          </a:xfrm>
        </p:spPr>
        <p:txBody>
          <a:bodyPr/>
          <a:lstStyle/>
          <a:p>
            <a:pPr marL="0" eaLnBrk="1" hangingPunct="1">
              <a:tabLst>
                <a:tab pos="863600" algn="l"/>
              </a:tabLst>
              <a:defRPr/>
            </a:pPr>
            <a:r>
              <a:rPr lang="en-US" sz="4400" dirty="0" smtClean="0">
                <a:solidFill>
                  <a:srgbClr val="000000"/>
                </a:solidFill>
                <a:latin typeface="News Gothic MT"/>
                <a:cs typeface="News Gothic MT"/>
                <a:sym typeface="Arial" charset="0"/>
              </a:rPr>
              <a:t>Economic Growth and Economic Freedom</a:t>
            </a:r>
            <a:endParaRPr lang="en-US" sz="4400" dirty="0" smtClean="0">
              <a:solidFill>
                <a:srgbClr val="000000"/>
              </a:solidFill>
              <a:latin typeface="News Gothic MT"/>
              <a:ea typeface="ヒラギノ角ゴ ProN W3" charset="0"/>
              <a:cs typeface="ヒラギノ角ゴ ProN W3" charset="0"/>
              <a:sym typeface="Arial" charset="0"/>
            </a:endParaRPr>
          </a:p>
        </p:txBody>
      </p:sp>
      <p:pic>
        <p:nvPicPr>
          <p:cNvPr id="4" name="Picture 3"/>
          <p:cNvPicPr>
            <a:picLocks noChangeAspect="1"/>
          </p:cNvPicPr>
          <p:nvPr/>
        </p:nvPicPr>
        <p:blipFill>
          <a:blip r:embed="rId3"/>
          <a:stretch>
            <a:fillRect/>
          </a:stretch>
        </p:blipFill>
        <p:spPr>
          <a:xfrm>
            <a:off x="533400" y="2895600"/>
            <a:ext cx="8118413" cy="34092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1095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04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Rectangle 2"/>
          <p:cNvSpPr>
            <a:spLocks noGrp="1" noChangeArrowheads="1"/>
          </p:cNvSpPr>
          <p:nvPr/>
        </p:nvSpPr>
        <p:spPr bwMode="auto">
          <a:xfrm>
            <a:off x="2147483647" y="2147483647"/>
            <a:ext cx="2147482688" cy="157257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lstStyle/>
          <a:p>
            <a:pPr marL="39688">
              <a:lnSpc>
                <a:spcPct val="100000"/>
              </a:lnSpc>
              <a:spcBef>
                <a:spcPts val="1200"/>
              </a:spcBef>
              <a:buClr>
                <a:srgbClr val="996666"/>
              </a:buClr>
              <a:buSzPct val="80000"/>
              <a:tabLst>
                <a:tab pos="863600" algn="l"/>
              </a:tabLst>
            </a:pPr>
            <a:r>
              <a:rPr lang="en-US">
                <a:solidFill>
                  <a:srgbClr val="4D4D4D"/>
                </a:solidFill>
                <a:ea typeface="ヒラギノ明朝 ProN W3" charset="0"/>
                <a:cs typeface="ヒラギノ明朝 ProN W3" charset="0"/>
                <a:sym typeface="American Typewriter Condensed" charset="0"/>
              </a:rPr>
              <a:t>   100 years ago, John D. Rockefeller</a:t>
            </a:r>
            <a:r>
              <a:rPr lang="ja-JP" altLang="en-US">
                <a:solidFill>
                  <a:srgbClr val="4D4D4D"/>
                </a:solidFill>
                <a:ea typeface="ヒラギノ明朝 ProN W3" charset="0"/>
                <a:cs typeface="ヒラギノ明朝 ProN W3" charset="0"/>
                <a:sym typeface="American Typewriter Condensed" charset="0"/>
              </a:rPr>
              <a:t>’</a:t>
            </a:r>
            <a:r>
              <a:rPr lang="en-US" altLang="ja-JP">
                <a:solidFill>
                  <a:srgbClr val="4D4D4D"/>
                </a:solidFill>
                <a:ea typeface="ヒラギノ明朝 ProN W3" charset="0"/>
                <a:cs typeface="ヒラギノ明朝 ProN W3" charset="0"/>
                <a:sym typeface="American Typewriter Condensed" charset="0"/>
              </a:rPr>
              <a:t>s wealth neared 1B. </a:t>
            </a:r>
            <a:endParaRPr lang="en-US">
              <a:solidFill>
                <a:srgbClr val="4D4D4D"/>
              </a:solidFill>
              <a:ea typeface="ヒラギノ明朝 ProN W3" charset="0"/>
              <a:cs typeface="ヒラギノ明朝 ProN W3" charset="0"/>
              <a:sym typeface="American Typewriter Condensed" charset="0"/>
            </a:endParaRPr>
          </a:p>
        </p:txBody>
      </p:sp>
      <p:sp>
        <p:nvSpPr>
          <p:cNvPr id="12" name="Rectangle 7"/>
          <p:cNvSpPr txBox="1">
            <a:spLocks noChangeArrowheads="1"/>
          </p:cNvSpPr>
          <p:nvPr/>
        </p:nvSpPr>
        <p:spPr bwMode="auto">
          <a:xfrm>
            <a:off x="381000" y="381000"/>
            <a:ext cx="8382000" cy="1905000"/>
          </a:xfrm>
          <a:prstGeom prst="rect">
            <a:avLst/>
          </a:prstGeom>
          <a:noFill/>
          <a:ln>
            <a:noFill/>
          </a:ln>
          <a:effectLst>
            <a:outerShdw blurRad="254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1pPr>
            <a:lvl2pPr marL="742950" indent="-28575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2pPr>
            <a:lvl3pPr marL="1143000" indent="-2286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3pPr>
            <a:lvl4pPr marL="1600200" indent="-2286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4pPr>
            <a:lvl5pPr marL="2057400" indent="-228600" algn="ctr" rtl="0" eaLnBrk="0" fontAlgn="base" hangingPunct="0">
              <a:spcBef>
                <a:spcPts val="1200"/>
              </a:spcBef>
              <a:spcAft>
                <a:spcPct val="0"/>
              </a:spcAft>
              <a:defRPr sz="2800">
                <a:solidFill>
                  <a:srgbClr val="4D4D4D"/>
                </a:solidFill>
                <a:latin typeface="+mn-lt"/>
                <a:ea typeface="+mn-ea"/>
                <a:cs typeface="+mn-cs"/>
                <a:sym typeface="American Typewriter Condensed" charset="0"/>
              </a:defRPr>
            </a:lvl5pPr>
            <a:lvl6pPr marL="457200" algn="ctr" rtl="0" fontAlgn="base">
              <a:spcBef>
                <a:spcPts val="1200"/>
              </a:spcBef>
              <a:spcAft>
                <a:spcPct val="0"/>
              </a:spcAft>
              <a:defRPr sz="2800">
                <a:solidFill>
                  <a:srgbClr val="4D4D4D"/>
                </a:solidFill>
                <a:latin typeface="+mn-lt"/>
                <a:ea typeface="+mn-ea"/>
                <a:cs typeface="+mn-cs"/>
                <a:sym typeface="American Typewriter Condensed" charset="0"/>
              </a:defRPr>
            </a:lvl6pPr>
            <a:lvl7pPr marL="914400" algn="ctr" rtl="0" fontAlgn="base">
              <a:spcBef>
                <a:spcPts val="1200"/>
              </a:spcBef>
              <a:spcAft>
                <a:spcPct val="0"/>
              </a:spcAft>
              <a:defRPr sz="2800">
                <a:solidFill>
                  <a:srgbClr val="4D4D4D"/>
                </a:solidFill>
                <a:latin typeface="+mn-lt"/>
                <a:ea typeface="+mn-ea"/>
                <a:cs typeface="+mn-cs"/>
                <a:sym typeface="American Typewriter Condensed" charset="0"/>
              </a:defRPr>
            </a:lvl7pPr>
            <a:lvl8pPr marL="1371600" algn="ctr" rtl="0" fontAlgn="base">
              <a:spcBef>
                <a:spcPts val="1200"/>
              </a:spcBef>
              <a:spcAft>
                <a:spcPct val="0"/>
              </a:spcAft>
              <a:defRPr sz="2800">
                <a:solidFill>
                  <a:srgbClr val="4D4D4D"/>
                </a:solidFill>
                <a:latin typeface="+mn-lt"/>
                <a:ea typeface="+mn-ea"/>
                <a:cs typeface="+mn-cs"/>
                <a:sym typeface="American Typewriter Condensed" charset="0"/>
              </a:defRPr>
            </a:lvl8pPr>
            <a:lvl9pPr marL="1828800" algn="ctr" rtl="0" fontAlgn="base">
              <a:spcBef>
                <a:spcPts val="1200"/>
              </a:spcBef>
              <a:spcAft>
                <a:spcPct val="0"/>
              </a:spcAft>
              <a:defRPr sz="2800">
                <a:solidFill>
                  <a:srgbClr val="4D4D4D"/>
                </a:solidFill>
                <a:latin typeface="+mn-lt"/>
                <a:ea typeface="+mn-ea"/>
                <a:cs typeface="+mn-cs"/>
                <a:sym typeface="American Typewriter Condensed" charset="0"/>
              </a:defRPr>
            </a:lvl9pPr>
          </a:lstStyle>
          <a:p>
            <a:pPr marL="0" eaLnBrk="1" hangingPunct="1">
              <a:tabLst>
                <a:tab pos="863600" algn="l"/>
              </a:tabLst>
              <a:defRPr/>
            </a:pPr>
            <a:r>
              <a:rPr lang="en-US" sz="4400" dirty="0" smtClean="0">
                <a:solidFill>
                  <a:srgbClr val="000000"/>
                </a:solidFill>
                <a:latin typeface="News Gothic MT"/>
                <a:cs typeface="News Gothic MT"/>
                <a:sym typeface="Arial" charset="0"/>
              </a:rPr>
              <a:t>Would you trade lives with</a:t>
            </a:r>
          </a:p>
          <a:p>
            <a:pPr marL="0" eaLnBrk="1" hangingPunct="1">
              <a:tabLst>
                <a:tab pos="863600" algn="l"/>
              </a:tabLst>
              <a:defRPr/>
            </a:pPr>
            <a:r>
              <a:rPr lang="en-US" sz="4400" dirty="0" smtClean="0">
                <a:solidFill>
                  <a:srgbClr val="000000"/>
                </a:solidFill>
                <a:latin typeface="News Gothic MT"/>
                <a:ea typeface="ヒラギノ角ゴ ProN W3" charset="0"/>
                <a:cs typeface="News Gothic MT"/>
                <a:sym typeface="Arial" charset="0"/>
              </a:rPr>
              <a:t>John D. Rockefeller?</a:t>
            </a:r>
            <a:endParaRPr lang="en-US" sz="4400" dirty="0" smtClean="0">
              <a:solidFill>
                <a:srgbClr val="000000"/>
              </a:solidFill>
              <a:latin typeface="News Gothic MT"/>
              <a:ea typeface="ヒラギノ角ゴ ProN W3" charset="0"/>
              <a:cs typeface="ヒラギノ角ゴ ProN W3" charset="0"/>
              <a:sym typeface="Arial" charset="0"/>
            </a:endParaRPr>
          </a:p>
        </p:txBody>
      </p:sp>
      <p:sp>
        <p:nvSpPr>
          <p:cNvPr id="13" name="TextBox 12"/>
          <p:cNvSpPr txBox="1"/>
          <p:nvPr/>
        </p:nvSpPr>
        <p:spPr>
          <a:xfrm>
            <a:off x="4267200" y="2819400"/>
            <a:ext cx="4355905" cy="2714281"/>
          </a:xfrm>
          <a:prstGeom prst="rect">
            <a:avLst/>
          </a:prstGeom>
          <a:noFill/>
        </p:spPr>
        <p:txBody>
          <a:bodyPr wrap="none" rtlCol="0">
            <a:spAutoFit/>
          </a:bodyPr>
          <a:lstStyle/>
          <a:p>
            <a:pPr algn="ctr"/>
            <a:r>
              <a:rPr lang="en-US" sz="2800" dirty="0" smtClean="0">
                <a:solidFill>
                  <a:srgbClr val="000000"/>
                </a:solidFill>
                <a:latin typeface="News Gothic MT"/>
              </a:rPr>
              <a:t>Text a keyword to 37607</a:t>
            </a:r>
          </a:p>
          <a:p>
            <a:pPr algn="ctr"/>
            <a:endParaRPr lang="en-US" sz="2800" dirty="0" smtClean="0">
              <a:solidFill>
                <a:srgbClr val="000000"/>
              </a:solidFill>
              <a:latin typeface="News Gothic MT"/>
            </a:endParaRPr>
          </a:p>
          <a:p>
            <a:pPr algn="ctr"/>
            <a:endParaRPr lang="en-US" sz="2800" dirty="0" smtClean="0">
              <a:solidFill>
                <a:srgbClr val="000000"/>
              </a:solidFill>
              <a:latin typeface="News Gothic MT"/>
            </a:endParaRPr>
          </a:p>
          <a:p>
            <a:pPr algn="ctr"/>
            <a:endParaRPr lang="en-US" sz="2800" dirty="0">
              <a:solidFill>
                <a:srgbClr val="000000"/>
              </a:solidFill>
              <a:latin typeface="News Gothic MT"/>
            </a:endParaRPr>
          </a:p>
          <a:p>
            <a:pPr algn="ctr"/>
            <a:r>
              <a:rPr lang="en-US" sz="2800" dirty="0" smtClean="0">
                <a:solidFill>
                  <a:srgbClr val="000000"/>
                </a:solidFill>
                <a:latin typeface="News Gothic MT"/>
              </a:rPr>
              <a:t>ROCKAFELLA</a:t>
            </a:r>
          </a:p>
          <a:p>
            <a:pPr algn="ctr"/>
            <a:endParaRPr lang="en-US" sz="2800" dirty="0">
              <a:solidFill>
                <a:srgbClr val="000000"/>
              </a:solidFill>
              <a:latin typeface="News Gothic MT"/>
            </a:endParaRPr>
          </a:p>
          <a:p>
            <a:pPr algn="ctr"/>
            <a:endParaRPr lang="en-US" sz="2800" dirty="0" smtClean="0">
              <a:solidFill>
                <a:srgbClr val="000000"/>
              </a:solidFill>
              <a:latin typeface="News Gothic MT"/>
            </a:endParaRPr>
          </a:p>
          <a:p>
            <a:pPr algn="ctr"/>
            <a:endParaRPr lang="en-US" sz="2800" dirty="0" smtClean="0">
              <a:solidFill>
                <a:srgbClr val="000000"/>
              </a:solidFill>
              <a:latin typeface="News Gothic MT"/>
            </a:endParaRPr>
          </a:p>
          <a:p>
            <a:pPr algn="ctr"/>
            <a:r>
              <a:rPr lang="en-US" sz="2800" dirty="0" smtClean="0">
                <a:solidFill>
                  <a:srgbClr val="000000"/>
                </a:solidFill>
                <a:latin typeface="News Gothic MT"/>
              </a:rPr>
              <a:t>ILIKEME</a:t>
            </a:r>
            <a:endParaRPr lang="en-US" sz="2800" dirty="0">
              <a:solidFill>
                <a:srgbClr val="000000"/>
              </a:solidFill>
              <a:latin typeface="News Gothic MT"/>
            </a:endParaRPr>
          </a:p>
        </p:txBody>
      </p:sp>
    </p:spTree>
    <p:extLst>
      <p:ext uri="{BB962C8B-B14F-4D97-AF65-F5344CB8AC3E}">
        <p14:creationId xmlns:p14="http://schemas.microsoft.com/office/powerpoint/2010/main" val="1858953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a:xfrm>
            <a:off x="0" y="304800"/>
            <a:ext cx="9144000" cy="6629400"/>
          </a:xfrm>
        </p:spPr>
        <p:txBody>
          <a:bodyPr/>
          <a:lstStyle/>
          <a:p>
            <a:pPr marL="0" indent="0" eaLnBrk="1" hangingPunct="1">
              <a:spcBef>
                <a:spcPts val="600"/>
              </a:spcBef>
              <a:buClr>
                <a:srgbClr val="FFFFFF"/>
              </a:buClr>
              <a:buSzPct val="80000"/>
              <a:tabLst>
                <a:tab pos="863600" algn="l"/>
                <a:tab pos="863600" algn="l"/>
                <a:tab pos="863600" algn="l"/>
                <a:tab pos="863600" algn="l"/>
                <a:tab pos="863600" algn="l"/>
              </a:tabLst>
              <a:defRPr/>
            </a:pPr>
            <a:r>
              <a:rPr lang="en-US" dirty="0">
                <a:solidFill>
                  <a:srgbClr val="000000"/>
                </a:solidFill>
                <a:latin typeface="News Gothic MT"/>
                <a:cs typeface="News Gothic MT"/>
                <a:sym typeface="Arial" charset="0"/>
              </a:rPr>
              <a:t>E</a:t>
            </a:r>
            <a:r>
              <a:rPr lang="en-US" dirty="0" smtClean="0">
                <a:solidFill>
                  <a:srgbClr val="000000"/>
                </a:solidFill>
                <a:latin typeface="News Gothic MT"/>
                <a:cs typeface="News Gothic MT"/>
                <a:sym typeface="Arial" charset="0"/>
              </a:rPr>
              <a:t>conomic freedom  </a:t>
            </a:r>
            <a:r>
              <a:rPr lang="en-US" dirty="0" smtClean="0">
                <a:solidFill>
                  <a:srgbClr val="000000"/>
                </a:solidFill>
                <a:latin typeface="Wingdings"/>
                <a:ea typeface="Wingdings"/>
                <a:cs typeface="Wingdings"/>
                <a:sym typeface="Wingdings"/>
              </a:rPr>
              <a:t></a:t>
            </a:r>
            <a:r>
              <a:rPr lang="en-US" dirty="0" smtClean="0">
                <a:solidFill>
                  <a:srgbClr val="000000"/>
                </a:solidFill>
                <a:latin typeface="News Gothic MT"/>
                <a:cs typeface="News Gothic MT"/>
                <a:sym typeface="Arial" charset="0"/>
              </a:rPr>
              <a:t>  </a:t>
            </a:r>
          </a:p>
          <a:p>
            <a:pPr marL="0" indent="0" eaLnBrk="1" hangingPunct="1">
              <a:spcBef>
                <a:spcPts val="600"/>
              </a:spcBef>
              <a:buClr>
                <a:srgbClr val="FFFFFF"/>
              </a:buClr>
              <a:buSzPct val="80000"/>
              <a:tabLst>
                <a:tab pos="863600" algn="l"/>
                <a:tab pos="863600" algn="l"/>
                <a:tab pos="863600" algn="l"/>
                <a:tab pos="863600" algn="l"/>
                <a:tab pos="863600" algn="l"/>
              </a:tabLst>
              <a:defRPr/>
            </a:pPr>
            <a:r>
              <a:rPr lang="en-US" dirty="0" smtClean="0">
                <a:solidFill>
                  <a:srgbClr val="000000"/>
                </a:solidFill>
                <a:latin typeface="News Gothic MT"/>
                <a:cs typeface="News Gothic MT"/>
                <a:sym typeface="Arial" charset="0"/>
              </a:rPr>
              <a:t>economic growth  </a:t>
            </a:r>
            <a:r>
              <a:rPr lang="en-US" dirty="0" smtClean="0">
                <a:solidFill>
                  <a:srgbClr val="000000"/>
                </a:solidFill>
                <a:latin typeface="Wingdings"/>
                <a:ea typeface="Wingdings"/>
                <a:cs typeface="Wingdings"/>
                <a:sym typeface="Wingdings"/>
              </a:rPr>
              <a:t></a:t>
            </a:r>
            <a:r>
              <a:rPr lang="en-US" dirty="0">
                <a:solidFill>
                  <a:srgbClr val="000000"/>
                </a:solidFill>
                <a:latin typeface="News Gothic MT"/>
                <a:cs typeface="News Gothic MT"/>
                <a:sym typeface="Arial" charset="0"/>
              </a:rPr>
              <a:t> </a:t>
            </a:r>
            <a:r>
              <a:rPr lang="en-US" dirty="0" smtClean="0">
                <a:solidFill>
                  <a:srgbClr val="000000"/>
                </a:solidFill>
                <a:latin typeface="News Gothic MT"/>
                <a:cs typeface="News Gothic MT"/>
                <a:sym typeface="Arial" charset="0"/>
              </a:rPr>
              <a:t> decreased poverty </a:t>
            </a:r>
            <a:r>
              <a:rPr lang="en-US" dirty="0" smtClean="0">
                <a:solidFill>
                  <a:srgbClr val="000000"/>
                </a:solidFill>
                <a:latin typeface="Wingdings"/>
                <a:ea typeface="Wingdings"/>
                <a:cs typeface="Wingdings"/>
                <a:sym typeface="Wingdings"/>
              </a:rPr>
              <a:t> </a:t>
            </a:r>
            <a:endParaRPr lang="en-US" dirty="0" smtClean="0">
              <a:solidFill>
                <a:srgbClr val="000000"/>
              </a:solidFill>
              <a:latin typeface="News Gothic MT"/>
              <a:ea typeface="ヒラギノ角ゴ ProN W3" charset="0"/>
              <a:cs typeface="ヒラギノ角ゴ ProN W3" charset="0"/>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2400" dirty="0" smtClean="0">
              <a:solidFill>
                <a:srgbClr val="000000"/>
              </a:solidFill>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2400" dirty="0">
              <a:solidFill>
                <a:srgbClr val="000000"/>
              </a:solidFill>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2400" dirty="0" smtClean="0">
              <a:solidFill>
                <a:srgbClr val="000000"/>
              </a:solidFill>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r>
              <a:rPr lang="en-US" sz="2400" dirty="0" smtClean="0">
                <a:solidFill>
                  <a:srgbClr val="000000"/>
                </a:solidFill>
                <a:latin typeface="News Gothic MT"/>
                <a:cs typeface="News Gothic MT"/>
                <a:sym typeface="Arial" charset="0"/>
              </a:rPr>
              <a:t>		</a:t>
            </a:r>
            <a:endParaRPr lang="en-US" sz="2400" dirty="0">
              <a:solidFill>
                <a:srgbClr val="000000"/>
              </a:solidFill>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2400" dirty="0" smtClean="0">
              <a:solidFill>
                <a:srgbClr val="000000"/>
              </a:solidFill>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2400" dirty="0">
              <a:solidFill>
                <a:srgbClr val="000000"/>
              </a:solidFill>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r>
              <a:rPr lang="en-US" sz="2400" dirty="0" smtClean="0">
                <a:solidFill>
                  <a:srgbClr val="000000"/>
                </a:solidFill>
                <a:latin typeface="News Gothic MT"/>
                <a:cs typeface="News Gothic MT"/>
                <a:sym typeface="Arial" charset="0"/>
              </a:rPr>
              <a:t>	</a:t>
            </a: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2400" dirty="0">
              <a:solidFill>
                <a:srgbClr val="000000"/>
              </a:solidFill>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r>
              <a:rPr lang="en-US" sz="2400" dirty="0" smtClean="0">
                <a:solidFill>
                  <a:srgbClr val="000000"/>
                </a:solidFill>
                <a:latin typeface="News Gothic MT"/>
                <a:cs typeface="News Gothic MT"/>
                <a:sym typeface="Arial" charset="0"/>
              </a:rPr>
              <a:t>	</a:t>
            </a: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2400" dirty="0" smtClean="0">
              <a:solidFill>
                <a:srgbClr val="000000"/>
              </a:solidFill>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2600" dirty="0" smtClean="0">
              <a:solidFill>
                <a:srgbClr val="000000"/>
              </a:solidFill>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1200" dirty="0">
              <a:solidFill>
                <a:srgbClr val="000000"/>
              </a:solidFill>
              <a:latin typeface="News Gothic MT"/>
              <a:cs typeface="News Gothic MT"/>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r>
              <a:rPr lang="en-US" sz="2600" dirty="0" smtClean="0">
                <a:solidFill>
                  <a:srgbClr val="000000"/>
                </a:solidFill>
                <a:latin typeface="News Gothic MT"/>
                <a:cs typeface="News Gothic MT"/>
                <a:sym typeface="Arial" charset="0"/>
              </a:rPr>
              <a:t>Extreme poverty: living on less than $1.25 per day</a:t>
            </a: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1200" dirty="0" smtClean="0">
              <a:solidFill>
                <a:srgbClr val="000000"/>
              </a:solidFill>
              <a:latin typeface="News Gothic MT"/>
              <a:ea typeface="ヒラギノ角ゴ ProN W3" charset="0"/>
              <a:cs typeface="ヒラギノ角ゴ ProN W3" charset="0"/>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r>
              <a:rPr lang="en-US" sz="2600" dirty="0" smtClean="0">
                <a:solidFill>
                  <a:srgbClr val="000000"/>
                </a:solidFill>
                <a:latin typeface="News Gothic MT"/>
                <a:cs typeface="News Gothic MT"/>
                <a:sym typeface="Arial" charset="0"/>
              </a:rPr>
              <a:t>Moderate poverty: living on less than $2.00 per day</a:t>
            </a:r>
            <a:endParaRPr lang="en-US" sz="2600" dirty="0" smtClean="0">
              <a:solidFill>
                <a:srgbClr val="000000"/>
              </a:solidFill>
              <a:latin typeface="News Gothic MT"/>
              <a:ea typeface="ヒラギノ角ゴ ProN W3" charset="0"/>
              <a:cs typeface="ヒラギノ角ゴ ProN W3" charset="0"/>
              <a:sym typeface="Arial" charset="0"/>
            </a:endParaRPr>
          </a:p>
          <a:p>
            <a:pPr marL="0" indent="0" eaLnBrk="1" hangingPunct="1">
              <a:lnSpc>
                <a:spcPct val="80000"/>
              </a:lnSpc>
              <a:spcBef>
                <a:spcPts val="600"/>
              </a:spcBef>
              <a:buClr>
                <a:srgbClr val="FFFFFF"/>
              </a:buClr>
              <a:buSzPct val="80000"/>
              <a:tabLst>
                <a:tab pos="863600" algn="l"/>
                <a:tab pos="863600" algn="l"/>
                <a:tab pos="863600" algn="l"/>
                <a:tab pos="863600" algn="l"/>
                <a:tab pos="863600" algn="l"/>
              </a:tabLst>
              <a:defRPr/>
            </a:pPr>
            <a:endParaRPr lang="en-US" sz="2400" dirty="0" smtClean="0">
              <a:solidFill>
                <a:srgbClr val="000000"/>
              </a:solidFill>
              <a:latin typeface="News Gothic MT"/>
              <a:cs typeface="News Gothic MT"/>
              <a:sym typeface="Arial" charset="0"/>
            </a:endParaRPr>
          </a:p>
        </p:txBody>
      </p:sp>
      <p:pic>
        <p:nvPicPr>
          <p:cNvPr id="3" name="Picture 2">
            <a:hlinkClick r:id="rId3"/>
          </p:cNvPr>
          <p:cNvPicPr>
            <a:picLocks noChangeAspect="1"/>
          </p:cNvPicPr>
          <p:nvPr/>
        </p:nvPicPr>
        <p:blipFill rotWithShape="1">
          <a:blip r:embed="rId4"/>
          <a:srcRect t="23118" b="-23161"/>
          <a:stretch/>
        </p:blipFill>
        <p:spPr>
          <a:xfrm>
            <a:off x="762779" y="1446145"/>
            <a:ext cx="7619221" cy="5107055"/>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14362" y="228600"/>
            <a:ext cx="9158362" cy="1752600"/>
          </a:xfrm>
        </p:spPr>
        <p:txBody>
          <a:bodyPr/>
          <a:lstStyle/>
          <a:p>
            <a:pPr marL="39688" indent="0" eaLnBrk="1" hangingPunct="1">
              <a:spcBef>
                <a:spcPts val="0"/>
              </a:spcBef>
              <a:buClr>
                <a:srgbClr val="FF0000"/>
              </a:buClr>
              <a:buSzPct val="80000"/>
              <a:tabLst>
                <a:tab pos="863600" algn="l"/>
                <a:tab pos="863600" algn="l"/>
                <a:tab pos="863600" algn="l"/>
              </a:tabLst>
              <a:defRPr/>
            </a:pPr>
            <a:r>
              <a:rPr lang="en-US" dirty="0" smtClean="0">
                <a:latin typeface="News Gothic MT"/>
                <a:cs typeface="News Gothic MT"/>
                <a:sym typeface="Arial" charset="0"/>
              </a:rPr>
              <a:t>Economic freedom and performance </a:t>
            </a:r>
          </a:p>
          <a:p>
            <a:pPr marL="39688" indent="0" eaLnBrk="1" hangingPunct="1">
              <a:spcBef>
                <a:spcPts val="0"/>
              </a:spcBef>
              <a:buClr>
                <a:srgbClr val="FF0000"/>
              </a:buClr>
              <a:buSzPct val="80000"/>
              <a:tabLst>
                <a:tab pos="863600" algn="l"/>
                <a:tab pos="863600" algn="l"/>
                <a:tab pos="863600" algn="l"/>
              </a:tabLst>
              <a:defRPr/>
            </a:pPr>
            <a:r>
              <a:rPr lang="en-US" dirty="0" smtClean="0">
                <a:latin typeface="News Gothic MT"/>
                <a:cs typeface="News Gothic MT"/>
                <a:sym typeface="Arial" charset="0"/>
              </a:rPr>
              <a:t>varies dramatically among nations.</a:t>
            </a:r>
          </a:p>
          <a:p>
            <a:pPr marL="39688" indent="0" eaLnBrk="1" hangingPunct="1">
              <a:spcBef>
                <a:spcPts val="0"/>
              </a:spcBef>
              <a:buClr>
                <a:srgbClr val="FF0000"/>
              </a:buClr>
              <a:buSzPct val="80000"/>
              <a:tabLst>
                <a:tab pos="863600" algn="l"/>
                <a:tab pos="863600" algn="l"/>
                <a:tab pos="863600" algn="l"/>
              </a:tabLst>
              <a:defRPr/>
            </a:pPr>
            <a:endParaRPr lang="en-US" dirty="0" smtClean="0">
              <a:latin typeface="News Gothic MT"/>
              <a:ea typeface="ヒラギノ角ゴ ProN W3" charset="0"/>
              <a:cs typeface="News Gothic MT"/>
              <a:sym typeface="Arial" charset="0"/>
            </a:endParaRPr>
          </a:p>
          <a:p>
            <a:pPr marL="39688" indent="0" eaLnBrk="1" hangingPunct="1">
              <a:spcBef>
                <a:spcPts val="0"/>
              </a:spcBef>
              <a:buClr>
                <a:srgbClr val="FF0000"/>
              </a:buClr>
              <a:buSzPct val="80000"/>
              <a:tabLst>
                <a:tab pos="863600" algn="l"/>
                <a:tab pos="863600" algn="l"/>
                <a:tab pos="863600" algn="l"/>
              </a:tabLst>
              <a:defRPr/>
            </a:pPr>
            <a:endParaRPr lang="en-US" dirty="0" smtClean="0">
              <a:latin typeface="News Gothic MT"/>
              <a:ea typeface="ヒラギノ角ゴ ProN W3" charset="0"/>
              <a:cs typeface="News Gothic MT"/>
              <a:sym typeface="Arial" charset="0"/>
            </a:endParaRPr>
          </a:p>
        </p:txBody>
      </p:sp>
      <p:pic>
        <p:nvPicPr>
          <p:cNvPr id="2" name="Picture 1"/>
          <p:cNvPicPr>
            <a:picLocks noChangeAspect="1"/>
          </p:cNvPicPr>
          <p:nvPr/>
        </p:nvPicPr>
        <p:blipFill>
          <a:blip r:embed="rId3"/>
          <a:stretch>
            <a:fillRect/>
          </a:stretch>
        </p:blipFill>
        <p:spPr>
          <a:xfrm>
            <a:off x="2209800" y="1447800"/>
            <a:ext cx="4674178" cy="5126016"/>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24951355"/>
              </p:ext>
            </p:extLst>
          </p:nvPr>
        </p:nvGraphicFramePr>
        <p:xfrm>
          <a:off x="457200" y="685800"/>
          <a:ext cx="8153400" cy="5760720"/>
        </p:xfrm>
        <a:graphic>
          <a:graphicData uri="http://schemas.openxmlformats.org/drawingml/2006/table">
            <a:tbl>
              <a:tblPr firstRow="1" bandRow="1">
                <a:tableStyleId>{C4B1156A-380E-4F78-BDF5-A606A8083BF9}</a:tableStyleId>
              </a:tblPr>
              <a:tblGrid>
                <a:gridCol w="2717800"/>
                <a:gridCol w="2717800"/>
                <a:gridCol w="2717800"/>
              </a:tblGrid>
              <a:tr h="959618">
                <a:tc>
                  <a:txBody>
                    <a:bodyPr/>
                    <a:lstStyle/>
                    <a:p>
                      <a:pPr marL="39688" indent="0" eaLnBrk="1" hangingPunct="1">
                        <a:buClr>
                          <a:srgbClr val="FFFFFF"/>
                        </a:buClr>
                        <a:buSzPct val="80000"/>
                        <a:tabLst>
                          <a:tab pos="863600" algn="l"/>
                          <a:tab pos="863600" algn="l"/>
                        </a:tabLst>
                        <a:defRPr/>
                      </a:pPr>
                      <a:r>
                        <a:rPr lang="en-US" sz="2400" b="0" dirty="0" smtClean="0">
                          <a:solidFill>
                            <a:srgbClr val="000000"/>
                          </a:solidFill>
                          <a:latin typeface="News Gothic MT"/>
                          <a:ea typeface="ヒラギノ角ゴ ProN W3" charset="0"/>
                          <a:cs typeface="News Gothic MT"/>
                          <a:sym typeface="Arial" charset="0"/>
                        </a:rPr>
                        <a:t>Highest</a:t>
                      </a:r>
                      <a:r>
                        <a:rPr lang="en-US" sz="2400" b="0" baseline="0" dirty="0" smtClean="0">
                          <a:solidFill>
                            <a:srgbClr val="000000"/>
                          </a:solidFill>
                          <a:latin typeface="News Gothic MT"/>
                          <a:ea typeface="ヒラギノ角ゴ ProN W3" charset="0"/>
                          <a:cs typeface="News Gothic MT"/>
                          <a:sym typeface="Arial" charset="0"/>
                        </a:rPr>
                        <a:t> annual growth countries</a:t>
                      </a:r>
                      <a:endParaRPr lang="en-US" sz="2400" b="0" dirty="0" smtClean="0">
                        <a:solidFill>
                          <a:srgbClr val="000000"/>
                        </a:solidFill>
                        <a:latin typeface="News Gothic MT"/>
                        <a:ea typeface="ヒラギノ角ゴ ProN W3" charset="0"/>
                        <a:cs typeface="News Gothic MT"/>
                        <a:sym typeface="Arial" charset="0"/>
                      </a:endParaRPr>
                    </a:p>
                  </a:txBody>
                  <a:tcPr>
                    <a:solidFill>
                      <a:schemeClr val="accent5">
                        <a:lumMod val="60000"/>
                        <a:lumOff val="40000"/>
                      </a:schemeClr>
                    </a:solidFill>
                  </a:tcPr>
                </a:tc>
                <a:tc>
                  <a:txBody>
                    <a:bodyPr/>
                    <a:lstStyle/>
                    <a:p>
                      <a:r>
                        <a:rPr lang="en-US" sz="2400" b="0" dirty="0" smtClean="0">
                          <a:solidFill>
                            <a:srgbClr val="000000"/>
                          </a:solidFill>
                          <a:latin typeface="News Gothic MT"/>
                          <a:cs typeface="News Gothic MT"/>
                        </a:rPr>
                        <a:t>Economic</a:t>
                      </a:r>
                      <a:r>
                        <a:rPr lang="en-US" sz="2400" b="0" baseline="0" dirty="0" smtClean="0">
                          <a:solidFill>
                            <a:srgbClr val="000000"/>
                          </a:solidFill>
                          <a:latin typeface="News Gothic MT"/>
                          <a:cs typeface="News Gothic MT"/>
                        </a:rPr>
                        <a:t> freedom index, 2009</a:t>
                      </a:r>
                      <a:endParaRPr lang="en-US" sz="2400" b="0" dirty="0">
                        <a:solidFill>
                          <a:srgbClr val="000000"/>
                        </a:solidFill>
                        <a:latin typeface="News Gothic MT"/>
                        <a:cs typeface="News Gothic MT"/>
                      </a:endParaRPr>
                    </a:p>
                  </a:txBody>
                  <a:tcPr>
                    <a:solidFill>
                      <a:schemeClr val="accent5">
                        <a:lumMod val="60000"/>
                        <a:lumOff val="40000"/>
                      </a:schemeClr>
                    </a:solidFill>
                  </a:tcPr>
                </a:tc>
                <a:tc>
                  <a:txBody>
                    <a:bodyPr/>
                    <a:lstStyle/>
                    <a:p>
                      <a:r>
                        <a:rPr lang="en-US" sz="2400" b="0" dirty="0" smtClean="0">
                          <a:solidFill>
                            <a:srgbClr val="000000"/>
                          </a:solidFill>
                          <a:latin typeface="News Gothic MT"/>
                          <a:cs typeface="News Gothic MT"/>
                        </a:rPr>
                        <a:t>Map classification, 2009</a:t>
                      </a:r>
                      <a:endParaRPr lang="en-US" sz="2400" b="0" dirty="0">
                        <a:solidFill>
                          <a:srgbClr val="000000"/>
                        </a:solidFill>
                        <a:latin typeface="News Gothic MT"/>
                        <a:cs typeface="News Gothic MT"/>
                      </a:endParaRPr>
                    </a:p>
                  </a:txBody>
                  <a:tcPr>
                    <a:solidFill>
                      <a:schemeClr val="accent5">
                        <a:lumMod val="60000"/>
                        <a:lumOff val="40000"/>
                      </a:schemeClr>
                    </a:solidFill>
                  </a:tcPr>
                </a:tc>
              </a:tr>
              <a:tr h="389178">
                <a:tc>
                  <a:txBody>
                    <a:bodyPr/>
                    <a:lstStyle/>
                    <a:p>
                      <a:r>
                        <a:rPr lang="en-US" sz="2400" dirty="0" smtClean="0">
                          <a:solidFill>
                            <a:srgbClr val="000000"/>
                          </a:solidFill>
                          <a:latin typeface="News Gothic MT"/>
                          <a:cs typeface="News Gothic MT"/>
                        </a:rPr>
                        <a:t>China</a:t>
                      </a:r>
                    </a:p>
                  </a:txBody>
                  <a:tcPr>
                    <a:solidFill>
                      <a:schemeClr val="bg2">
                        <a:lumMod val="60000"/>
                        <a:lumOff val="40000"/>
                      </a:schemeClr>
                    </a:solidFill>
                  </a:tcPr>
                </a:tc>
                <a:tc>
                  <a:txBody>
                    <a:bodyPr/>
                    <a:lstStyle/>
                    <a:p>
                      <a:endParaRPr lang="en-US" dirty="0">
                        <a:solidFill>
                          <a:srgbClr val="000000"/>
                        </a:solidFill>
                      </a:endParaRPr>
                    </a:p>
                  </a:txBody>
                  <a:tcPr>
                    <a:solidFill>
                      <a:schemeClr val="bg2">
                        <a:lumMod val="60000"/>
                        <a:lumOff val="40000"/>
                      </a:schemeClr>
                    </a:solidFill>
                  </a:tcPr>
                </a:tc>
                <a:tc>
                  <a:txBody>
                    <a:bodyPr/>
                    <a:lstStyle/>
                    <a:p>
                      <a:endParaRPr lang="en-US" dirty="0">
                        <a:solidFill>
                          <a:srgbClr val="000000"/>
                        </a:solidFill>
                      </a:endParaRPr>
                    </a:p>
                  </a:txBody>
                  <a:tcPr>
                    <a:solidFill>
                      <a:schemeClr val="bg2">
                        <a:lumMod val="60000"/>
                        <a:lumOff val="40000"/>
                      </a:schemeClr>
                    </a:solidFill>
                  </a:tcPr>
                </a:tc>
              </a:tr>
              <a:tr h="389178">
                <a:tc>
                  <a:txBody>
                    <a:bodyPr/>
                    <a:lstStyle/>
                    <a:p>
                      <a:r>
                        <a:rPr lang="en-US" sz="2400" dirty="0" smtClean="0">
                          <a:solidFill>
                            <a:srgbClr val="000000"/>
                          </a:solidFill>
                          <a:latin typeface="News Gothic MT"/>
                          <a:cs typeface="News Gothic MT"/>
                        </a:rPr>
                        <a:t>South Korea</a:t>
                      </a:r>
                    </a:p>
                  </a:txBody>
                  <a:tcPr>
                    <a:solidFill>
                      <a:srgbClr val="DEC59E"/>
                    </a:solidFill>
                  </a:tcPr>
                </a:tc>
                <a:tc>
                  <a:txBody>
                    <a:bodyPr/>
                    <a:lstStyle/>
                    <a:p>
                      <a:endParaRPr lang="en-US" dirty="0">
                        <a:solidFill>
                          <a:srgbClr val="000000"/>
                        </a:solidFill>
                      </a:endParaRPr>
                    </a:p>
                  </a:txBody>
                  <a:tcPr>
                    <a:solidFill>
                      <a:srgbClr val="DEC59E"/>
                    </a:solidFill>
                  </a:tcPr>
                </a:tc>
                <a:tc>
                  <a:txBody>
                    <a:bodyPr/>
                    <a:lstStyle/>
                    <a:p>
                      <a:endParaRPr lang="en-US" dirty="0">
                        <a:solidFill>
                          <a:srgbClr val="000000"/>
                        </a:solidFill>
                      </a:endParaRPr>
                    </a:p>
                  </a:txBody>
                  <a:tcPr>
                    <a:solidFill>
                      <a:srgbClr val="DEC59E"/>
                    </a:solidFill>
                  </a:tcPr>
                </a:tc>
              </a:tr>
              <a:tr h="389178">
                <a:tc>
                  <a:txBody>
                    <a:bodyPr/>
                    <a:lstStyle/>
                    <a:p>
                      <a:r>
                        <a:rPr lang="en-US" sz="2400" dirty="0" smtClean="0">
                          <a:solidFill>
                            <a:srgbClr val="000000"/>
                          </a:solidFill>
                          <a:latin typeface="News Gothic MT"/>
                          <a:cs typeface="News Gothic MT"/>
                        </a:rPr>
                        <a:t>Myanmar</a:t>
                      </a:r>
                      <a:endParaRPr lang="en-US" sz="2400" dirty="0">
                        <a:solidFill>
                          <a:srgbClr val="000000"/>
                        </a:solidFill>
                        <a:latin typeface="News Gothic MT"/>
                        <a:cs typeface="News Gothic MT"/>
                      </a:endParaRPr>
                    </a:p>
                  </a:txBody>
                  <a:tcPr>
                    <a:solidFill>
                      <a:srgbClr val="ECEAD4"/>
                    </a:solidFill>
                  </a:tcPr>
                </a:tc>
                <a:tc>
                  <a:txBody>
                    <a:bodyPr/>
                    <a:lstStyle/>
                    <a:p>
                      <a:endParaRPr lang="en-US" dirty="0">
                        <a:solidFill>
                          <a:srgbClr val="000000"/>
                        </a:solidFill>
                      </a:endParaRPr>
                    </a:p>
                  </a:txBody>
                  <a:tcPr>
                    <a:solidFill>
                      <a:srgbClr val="ECEAD4"/>
                    </a:solidFill>
                  </a:tcPr>
                </a:tc>
                <a:tc>
                  <a:txBody>
                    <a:bodyPr/>
                    <a:lstStyle/>
                    <a:p>
                      <a:endParaRPr lang="en-US" dirty="0">
                        <a:solidFill>
                          <a:srgbClr val="000000"/>
                        </a:solidFill>
                      </a:endParaRPr>
                    </a:p>
                  </a:txBody>
                  <a:tcPr>
                    <a:solidFill>
                      <a:srgbClr val="ECEAD4"/>
                    </a:solidFill>
                  </a:tcPr>
                </a:tc>
              </a:tr>
              <a:tr h="389178">
                <a:tc>
                  <a:txBody>
                    <a:bodyPr/>
                    <a:lstStyle/>
                    <a:p>
                      <a:r>
                        <a:rPr lang="en-US" sz="2400" dirty="0" err="1" smtClean="0">
                          <a:solidFill>
                            <a:srgbClr val="000000"/>
                          </a:solidFill>
                          <a:latin typeface="News Gothic MT"/>
                          <a:cs typeface="News Gothic MT"/>
                        </a:rPr>
                        <a:t>Bostwana</a:t>
                      </a:r>
                      <a:endParaRPr lang="en-US" sz="2400" dirty="0">
                        <a:solidFill>
                          <a:srgbClr val="000000"/>
                        </a:solidFill>
                        <a:latin typeface="News Gothic MT"/>
                        <a:cs typeface="News Gothic MT"/>
                      </a:endParaRPr>
                    </a:p>
                  </a:txBody>
                  <a:tcPr>
                    <a:solidFill>
                      <a:srgbClr val="DEC59E"/>
                    </a:solidFill>
                  </a:tcPr>
                </a:tc>
                <a:tc>
                  <a:txBody>
                    <a:bodyPr/>
                    <a:lstStyle/>
                    <a:p>
                      <a:endParaRPr lang="en-US" dirty="0">
                        <a:solidFill>
                          <a:srgbClr val="000000"/>
                        </a:solidFill>
                      </a:endParaRPr>
                    </a:p>
                  </a:txBody>
                  <a:tcPr>
                    <a:solidFill>
                      <a:srgbClr val="DEC59E"/>
                    </a:solidFill>
                  </a:tcPr>
                </a:tc>
                <a:tc>
                  <a:txBody>
                    <a:bodyPr/>
                    <a:lstStyle/>
                    <a:p>
                      <a:endParaRPr lang="en-US" dirty="0">
                        <a:solidFill>
                          <a:srgbClr val="000000"/>
                        </a:solidFill>
                      </a:endParaRPr>
                    </a:p>
                  </a:txBody>
                  <a:tcPr>
                    <a:solidFill>
                      <a:srgbClr val="DEC59E"/>
                    </a:solidFill>
                  </a:tcPr>
                </a:tc>
              </a:tr>
              <a:tr h="389178">
                <a:tc>
                  <a:txBody>
                    <a:bodyPr/>
                    <a:lstStyle/>
                    <a:p>
                      <a:r>
                        <a:rPr lang="en-US" sz="2400" dirty="0" smtClean="0">
                          <a:solidFill>
                            <a:srgbClr val="000000"/>
                          </a:solidFill>
                          <a:latin typeface="News Gothic MT"/>
                          <a:cs typeface="News Gothic MT"/>
                        </a:rPr>
                        <a:t>India</a:t>
                      </a:r>
                      <a:endParaRPr lang="en-US" sz="2400" dirty="0">
                        <a:solidFill>
                          <a:srgbClr val="000000"/>
                        </a:solidFill>
                        <a:latin typeface="News Gothic MT"/>
                        <a:cs typeface="News Gothic MT"/>
                      </a:endParaRPr>
                    </a:p>
                  </a:txBody>
                  <a:tcPr>
                    <a:solidFill>
                      <a:srgbClr val="ECEAD4"/>
                    </a:solidFill>
                  </a:tcPr>
                </a:tc>
                <a:tc>
                  <a:txBody>
                    <a:bodyPr/>
                    <a:lstStyle/>
                    <a:p>
                      <a:endParaRPr lang="en-US" dirty="0">
                        <a:solidFill>
                          <a:srgbClr val="000000"/>
                        </a:solidFill>
                      </a:endParaRPr>
                    </a:p>
                  </a:txBody>
                  <a:tcPr>
                    <a:solidFill>
                      <a:srgbClr val="ECEAD4"/>
                    </a:solidFill>
                  </a:tcPr>
                </a:tc>
                <a:tc>
                  <a:txBody>
                    <a:bodyPr/>
                    <a:lstStyle/>
                    <a:p>
                      <a:endParaRPr lang="en-US" dirty="0">
                        <a:solidFill>
                          <a:srgbClr val="000000"/>
                        </a:solidFill>
                      </a:endParaRPr>
                    </a:p>
                  </a:txBody>
                  <a:tcPr>
                    <a:solidFill>
                      <a:srgbClr val="ECEAD4"/>
                    </a:solidFill>
                  </a:tcPr>
                </a:tc>
              </a:tr>
              <a:tr h="389178">
                <a:tc>
                  <a:txBody>
                    <a:bodyPr/>
                    <a:lstStyle/>
                    <a:p>
                      <a:r>
                        <a:rPr lang="en-US" sz="2400" dirty="0" smtClean="0">
                          <a:solidFill>
                            <a:srgbClr val="000000"/>
                          </a:solidFill>
                          <a:latin typeface="News Gothic MT"/>
                          <a:cs typeface="News Gothic MT"/>
                        </a:rPr>
                        <a:t>Thailand</a:t>
                      </a:r>
                      <a:endParaRPr lang="en-US" sz="2400" dirty="0">
                        <a:solidFill>
                          <a:srgbClr val="000000"/>
                        </a:solidFill>
                        <a:latin typeface="News Gothic MT"/>
                        <a:cs typeface="News Gothic MT"/>
                      </a:endParaRPr>
                    </a:p>
                  </a:txBody>
                  <a:tcPr>
                    <a:solidFill>
                      <a:srgbClr val="DEC59E"/>
                    </a:solidFill>
                  </a:tcPr>
                </a:tc>
                <a:tc>
                  <a:txBody>
                    <a:bodyPr/>
                    <a:lstStyle/>
                    <a:p>
                      <a:endParaRPr lang="en-US" dirty="0">
                        <a:solidFill>
                          <a:srgbClr val="000000"/>
                        </a:solidFill>
                      </a:endParaRPr>
                    </a:p>
                  </a:txBody>
                  <a:tcPr>
                    <a:solidFill>
                      <a:srgbClr val="DEC59E"/>
                    </a:solidFill>
                  </a:tcPr>
                </a:tc>
                <a:tc>
                  <a:txBody>
                    <a:bodyPr/>
                    <a:lstStyle/>
                    <a:p>
                      <a:endParaRPr lang="en-US" dirty="0">
                        <a:solidFill>
                          <a:srgbClr val="000000"/>
                        </a:solidFill>
                      </a:endParaRPr>
                    </a:p>
                  </a:txBody>
                  <a:tcPr>
                    <a:solidFill>
                      <a:srgbClr val="DEC59E"/>
                    </a:solidFill>
                  </a:tcPr>
                </a:tc>
              </a:tr>
              <a:tr h="389178">
                <a:tc>
                  <a:txBody>
                    <a:bodyPr/>
                    <a:lstStyle/>
                    <a:p>
                      <a:r>
                        <a:rPr lang="en-US" sz="2400" dirty="0" smtClean="0">
                          <a:solidFill>
                            <a:srgbClr val="000000"/>
                          </a:solidFill>
                          <a:latin typeface="News Gothic MT"/>
                          <a:cs typeface="News Gothic MT"/>
                        </a:rPr>
                        <a:t>Mauritius</a:t>
                      </a:r>
                      <a:endParaRPr lang="en-US" sz="2400" dirty="0">
                        <a:solidFill>
                          <a:srgbClr val="000000"/>
                        </a:solidFill>
                        <a:latin typeface="News Gothic MT"/>
                        <a:cs typeface="News Gothic MT"/>
                      </a:endParaRPr>
                    </a:p>
                  </a:txBody>
                  <a:tcPr>
                    <a:solidFill>
                      <a:srgbClr val="ECEAD4"/>
                    </a:solidFill>
                  </a:tcPr>
                </a:tc>
                <a:tc>
                  <a:txBody>
                    <a:bodyPr/>
                    <a:lstStyle/>
                    <a:p>
                      <a:endParaRPr lang="en-US" dirty="0">
                        <a:solidFill>
                          <a:srgbClr val="000000"/>
                        </a:solidFill>
                      </a:endParaRPr>
                    </a:p>
                  </a:txBody>
                  <a:tcPr>
                    <a:solidFill>
                      <a:srgbClr val="ECEAD4"/>
                    </a:solidFill>
                  </a:tcPr>
                </a:tc>
                <a:tc>
                  <a:txBody>
                    <a:bodyPr/>
                    <a:lstStyle/>
                    <a:p>
                      <a:endParaRPr lang="en-US" dirty="0">
                        <a:solidFill>
                          <a:srgbClr val="000000"/>
                        </a:solidFill>
                      </a:endParaRPr>
                    </a:p>
                  </a:txBody>
                  <a:tcPr>
                    <a:solidFill>
                      <a:srgbClr val="ECEAD4"/>
                    </a:solidFill>
                  </a:tcPr>
                </a:tc>
              </a:tr>
              <a:tr h="389178">
                <a:tc>
                  <a:txBody>
                    <a:bodyPr/>
                    <a:lstStyle/>
                    <a:p>
                      <a:r>
                        <a:rPr lang="en-US" sz="2400" dirty="0" smtClean="0">
                          <a:solidFill>
                            <a:srgbClr val="000000"/>
                          </a:solidFill>
                          <a:latin typeface="News Gothic MT"/>
                          <a:cs typeface="News Gothic MT"/>
                        </a:rPr>
                        <a:t>Singapore</a:t>
                      </a:r>
                      <a:endParaRPr lang="en-US" sz="2400" dirty="0">
                        <a:solidFill>
                          <a:srgbClr val="000000"/>
                        </a:solidFill>
                        <a:latin typeface="News Gothic MT"/>
                        <a:cs typeface="News Gothic MT"/>
                      </a:endParaRPr>
                    </a:p>
                  </a:txBody>
                  <a:tcPr>
                    <a:solidFill>
                      <a:srgbClr val="DEC59E"/>
                    </a:solidFill>
                  </a:tcPr>
                </a:tc>
                <a:tc>
                  <a:txBody>
                    <a:bodyPr/>
                    <a:lstStyle/>
                    <a:p>
                      <a:endParaRPr lang="en-US" dirty="0">
                        <a:solidFill>
                          <a:srgbClr val="000000"/>
                        </a:solidFill>
                      </a:endParaRPr>
                    </a:p>
                  </a:txBody>
                  <a:tcPr>
                    <a:solidFill>
                      <a:srgbClr val="DEC59E"/>
                    </a:solidFill>
                  </a:tcPr>
                </a:tc>
                <a:tc>
                  <a:txBody>
                    <a:bodyPr/>
                    <a:lstStyle/>
                    <a:p>
                      <a:endParaRPr lang="en-US" dirty="0">
                        <a:solidFill>
                          <a:srgbClr val="000000"/>
                        </a:solidFill>
                      </a:endParaRPr>
                    </a:p>
                  </a:txBody>
                  <a:tcPr>
                    <a:solidFill>
                      <a:srgbClr val="DEC59E"/>
                    </a:solidFill>
                  </a:tcPr>
                </a:tc>
              </a:tr>
              <a:tr h="389178">
                <a:tc>
                  <a:txBody>
                    <a:bodyPr/>
                    <a:lstStyle/>
                    <a:p>
                      <a:r>
                        <a:rPr lang="en-US" sz="2400" dirty="0" smtClean="0">
                          <a:solidFill>
                            <a:srgbClr val="000000"/>
                          </a:solidFill>
                          <a:latin typeface="News Gothic MT"/>
                          <a:cs typeface="News Gothic MT"/>
                        </a:rPr>
                        <a:t>Hong Kong</a:t>
                      </a:r>
                      <a:endParaRPr lang="en-US" sz="2400" dirty="0">
                        <a:solidFill>
                          <a:srgbClr val="000000"/>
                        </a:solidFill>
                        <a:latin typeface="News Gothic MT"/>
                        <a:cs typeface="News Gothic MT"/>
                      </a:endParaRPr>
                    </a:p>
                  </a:txBody>
                  <a:tcPr>
                    <a:solidFill>
                      <a:srgbClr val="ECEAD4"/>
                    </a:solidFill>
                  </a:tcPr>
                </a:tc>
                <a:tc>
                  <a:txBody>
                    <a:bodyPr/>
                    <a:lstStyle/>
                    <a:p>
                      <a:endParaRPr lang="en-US" dirty="0">
                        <a:solidFill>
                          <a:srgbClr val="000000"/>
                        </a:solidFill>
                      </a:endParaRPr>
                    </a:p>
                  </a:txBody>
                  <a:tcPr>
                    <a:solidFill>
                      <a:srgbClr val="ECEAD4"/>
                    </a:solidFill>
                  </a:tcPr>
                </a:tc>
                <a:tc>
                  <a:txBody>
                    <a:bodyPr/>
                    <a:lstStyle/>
                    <a:p>
                      <a:endParaRPr lang="en-US" dirty="0">
                        <a:solidFill>
                          <a:srgbClr val="000000"/>
                        </a:solidFill>
                      </a:endParaRPr>
                    </a:p>
                  </a:txBody>
                  <a:tcPr>
                    <a:solidFill>
                      <a:srgbClr val="ECEAD4"/>
                    </a:solidFill>
                  </a:tcPr>
                </a:tc>
              </a:tr>
              <a:tr h="389178">
                <a:tc>
                  <a:txBody>
                    <a:bodyPr/>
                    <a:lstStyle/>
                    <a:p>
                      <a:r>
                        <a:rPr lang="en-US" sz="2400" dirty="0" smtClean="0">
                          <a:solidFill>
                            <a:srgbClr val="000000"/>
                          </a:solidFill>
                          <a:latin typeface="News Gothic MT"/>
                          <a:cs typeface="News Gothic MT"/>
                        </a:rPr>
                        <a:t>Ireland</a:t>
                      </a:r>
                      <a:endParaRPr lang="en-US" sz="2400" dirty="0">
                        <a:solidFill>
                          <a:srgbClr val="000000"/>
                        </a:solidFill>
                        <a:latin typeface="News Gothic MT"/>
                        <a:cs typeface="News Gothic MT"/>
                      </a:endParaRPr>
                    </a:p>
                  </a:txBody>
                  <a:tcPr>
                    <a:solidFill>
                      <a:srgbClr val="DEC59E"/>
                    </a:solidFill>
                  </a:tcPr>
                </a:tc>
                <a:tc>
                  <a:txBody>
                    <a:bodyPr/>
                    <a:lstStyle/>
                    <a:p>
                      <a:endParaRPr lang="en-US" dirty="0">
                        <a:solidFill>
                          <a:srgbClr val="000000"/>
                        </a:solidFill>
                      </a:endParaRPr>
                    </a:p>
                  </a:txBody>
                  <a:tcPr>
                    <a:solidFill>
                      <a:srgbClr val="DEC59E"/>
                    </a:solidFill>
                  </a:tcPr>
                </a:tc>
                <a:tc>
                  <a:txBody>
                    <a:bodyPr/>
                    <a:lstStyle/>
                    <a:p>
                      <a:endParaRPr lang="en-US" dirty="0">
                        <a:solidFill>
                          <a:srgbClr val="000000"/>
                        </a:solidFill>
                      </a:endParaRPr>
                    </a:p>
                  </a:txBody>
                  <a:tcPr>
                    <a:solidFill>
                      <a:srgbClr val="DEC59E"/>
                    </a:solidFill>
                  </a:tcPr>
                </a:tc>
              </a:tr>
            </a:tbl>
          </a:graphicData>
        </a:graphic>
      </p:graphicFrame>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15855811"/>
              </p:ext>
            </p:extLst>
          </p:nvPr>
        </p:nvGraphicFramePr>
        <p:xfrm>
          <a:off x="457200" y="685800"/>
          <a:ext cx="8153400" cy="5760720"/>
        </p:xfrm>
        <a:graphic>
          <a:graphicData uri="http://schemas.openxmlformats.org/drawingml/2006/table">
            <a:tbl>
              <a:tblPr firstRow="1" bandRow="1">
                <a:tableStyleId>{C4B1156A-380E-4F78-BDF5-A606A8083BF9}</a:tableStyleId>
              </a:tblPr>
              <a:tblGrid>
                <a:gridCol w="2717800"/>
                <a:gridCol w="2717800"/>
                <a:gridCol w="2717800"/>
              </a:tblGrid>
              <a:tr h="959618">
                <a:tc>
                  <a:txBody>
                    <a:bodyPr/>
                    <a:lstStyle/>
                    <a:p>
                      <a:pPr marL="39688" indent="0" eaLnBrk="1" hangingPunct="1">
                        <a:buClr>
                          <a:srgbClr val="FFFFFF"/>
                        </a:buClr>
                        <a:buSzPct val="80000"/>
                        <a:tabLst>
                          <a:tab pos="863600" algn="l"/>
                          <a:tab pos="863600" algn="l"/>
                        </a:tabLst>
                        <a:defRPr/>
                      </a:pPr>
                      <a:r>
                        <a:rPr lang="en-US" sz="2400" b="0" dirty="0" smtClean="0">
                          <a:solidFill>
                            <a:srgbClr val="000000"/>
                          </a:solidFill>
                          <a:latin typeface="News Gothic MT"/>
                          <a:ea typeface="ヒラギノ角ゴ ProN W3" charset="0"/>
                          <a:cs typeface="News Gothic MT"/>
                          <a:sym typeface="Arial" charset="0"/>
                        </a:rPr>
                        <a:t>Highest</a:t>
                      </a:r>
                      <a:r>
                        <a:rPr lang="en-US" sz="2400" b="0" baseline="0" dirty="0" smtClean="0">
                          <a:solidFill>
                            <a:srgbClr val="000000"/>
                          </a:solidFill>
                          <a:latin typeface="News Gothic MT"/>
                          <a:ea typeface="ヒラギノ角ゴ ProN W3" charset="0"/>
                          <a:cs typeface="News Gothic MT"/>
                          <a:sym typeface="Arial" charset="0"/>
                        </a:rPr>
                        <a:t> annual growth countries</a:t>
                      </a:r>
                      <a:endParaRPr lang="en-US" sz="2400" b="0" dirty="0" smtClean="0">
                        <a:solidFill>
                          <a:srgbClr val="000000"/>
                        </a:solidFill>
                        <a:latin typeface="News Gothic MT"/>
                        <a:ea typeface="ヒラギノ角ゴ ProN W3" charset="0"/>
                        <a:cs typeface="News Gothic MT"/>
                        <a:sym typeface="Arial" charset="0"/>
                      </a:endParaRPr>
                    </a:p>
                  </a:txBody>
                  <a:tcPr>
                    <a:solidFill>
                      <a:srgbClr val="DEC59E"/>
                    </a:solidFill>
                  </a:tcPr>
                </a:tc>
                <a:tc>
                  <a:txBody>
                    <a:bodyPr/>
                    <a:lstStyle/>
                    <a:p>
                      <a:r>
                        <a:rPr lang="en-US" sz="2400" b="0" dirty="0" smtClean="0">
                          <a:solidFill>
                            <a:srgbClr val="000000"/>
                          </a:solidFill>
                          <a:latin typeface="News Gothic MT"/>
                          <a:cs typeface="News Gothic MT"/>
                        </a:rPr>
                        <a:t>Economic</a:t>
                      </a:r>
                      <a:r>
                        <a:rPr lang="en-US" sz="2400" b="0" baseline="0" dirty="0" smtClean="0">
                          <a:solidFill>
                            <a:srgbClr val="000000"/>
                          </a:solidFill>
                          <a:latin typeface="News Gothic MT"/>
                          <a:cs typeface="News Gothic MT"/>
                        </a:rPr>
                        <a:t> freedom index, 2009</a:t>
                      </a:r>
                      <a:endParaRPr lang="en-US" sz="2400" b="0" dirty="0">
                        <a:solidFill>
                          <a:srgbClr val="000000"/>
                        </a:solidFill>
                        <a:latin typeface="News Gothic MT"/>
                        <a:cs typeface="News Gothic MT"/>
                      </a:endParaRPr>
                    </a:p>
                  </a:txBody>
                  <a:tcPr>
                    <a:solidFill>
                      <a:srgbClr val="DEC59E"/>
                    </a:solidFill>
                  </a:tcPr>
                </a:tc>
                <a:tc>
                  <a:txBody>
                    <a:bodyPr/>
                    <a:lstStyle/>
                    <a:p>
                      <a:r>
                        <a:rPr lang="en-US" sz="2400" b="0" dirty="0" smtClean="0">
                          <a:solidFill>
                            <a:srgbClr val="000000"/>
                          </a:solidFill>
                          <a:latin typeface="News Gothic MT"/>
                          <a:cs typeface="News Gothic MT"/>
                        </a:rPr>
                        <a:t>Map classification, 2009</a:t>
                      </a:r>
                      <a:endParaRPr lang="en-US" sz="2400" b="0" dirty="0">
                        <a:solidFill>
                          <a:srgbClr val="000000"/>
                        </a:solidFill>
                        <a:latin typeface="News Gothic MT"/>
                        <a:cs typeface="News Gothic MT"/>
                      </a:endParaRPr>
                    </a:p>
                  </a:txBody>
                  <a:tcPr>
                    <a:solidFill>
                      <a:srgbClr val="DEC59E"/>
                    </a:solidFill>
                  </a:tcPr>
                </a:tc>
              </a:tr>
              <a:tr h="389178">
                <a:tc>
                  <a:txBody>
                    <a:bodyPr/>
                    <a:lstStyle/>
                    <a:p>
                      <a:r>
                        <a:rPr lang="en-US" sz="2400" dirty="0" smtClean="0">
                          <a:solidFill>
                            <a:srgbClr val="000000"/>
                          </a:solidFill>
                          <a:latin typeface="News Gothic MT"/>
                          <a:cs typeface="News Gothic MT"/>
                        </a:rPr>
                        <a:t>China</a:t>
                      </a:r>
                    </a:p>
                  </a:txBody>
                  <a:tcPr>
                    <a:solidFill>
                      <a:srgbClr val="ECEAD4"/>
                    </a:solidFill>
                  </a:tcPr>
                </a:tc>
                <a:tc>
                  <a:txBody>
                    <a:bodyPr/>
                    <a:lstStyle/>
                    <a:p>
                      <a:pPr algn="ctr"/>
                      <a:r>
                        <a:rPr lang="en-US" sz="2400" dirty="0" smtClean="0">
                          <a:solidFill>
                            <a:srgbClr val="000000"/>
                          </a:solidFill>
                          <a:latin typeface="News Gothic MT"/>
                          <a:cs typeface="News Gothic MT"/>
                        </a:rPr>
                        <a:t>6.43</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RU</a:t>
                      </a:r>
                      <a:endParaRPr lang="en-US" sz="2400" dirty="0">
                        <a:solidFill>
                          <a:srgbClr val="000000"/>
                        </a:solidFill>
                        <a:latin typeface="News Gothic MT"/>
                        <a:cs typeface="News Gothic MT"/>
                      </a:endParaRPr>
                    </a:p>
                  </a:txBody>
                  <a:tcPr>
                    <a:solidFill>
                      <a:srgbClr val="ECEAD4"/>
                    </a:solidFill>
                  </a:tcPr>
                </a:tc>
              </a:tr>
              <a:tr h="389178">
                <a:tc>
                  <a:txBody>
                    <a:bodyPr/>
                    <a:lstStyle/>
                    <a:p>
                      <a:r>
                        <a:rPr lang="en-US" sz="2400" dirty="0" smtClean="0">
                          <a:solidFill>
                            <a:srgbClr val="000000"/>
                          </a:solidFill>
                          <a:latin typeface="News Gothic MT"/>
                          <a:cs typeface="News Gothic MT"/>
                        </a:rPr>
                        <a:t>South Korea</a:t>
                      </a:r>
                    </a:p>
                  </a:txBody>
                  <a:tcPr>
                    <a:solidFill>
                      <a:srgbClr val="DEC59E"/>
                    </a:solidFill>
                  </a:tcPr>
                </a:tc>
                <a:tc>
                  <a:txBody>
                    <a:bodyPr/>
                    <a:lstStyle/>
                    <a:p>
                      <a:pPr algn="ctr"/>
                      <a:r>
                        <a:rPr lang="en-US" sz="2400" dirty="0" smtClean="0">
                          <a:solidFill>
                            <a:srgbClr val="000000"/>
                          </a:solidFill>
                          <a:latin typeface="News Gothic MT"/>
                          <a:cs typeface="News Gothic MT"/>
                        </a:rPr>
                        <a:t>7.32</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MF</a:t>
                      </a:r>
                      <a:endParaRPr lang="en-US" sz="2400" dirty="0">
                        <a:solidFill>
                          <a:srgbClr val="000000"/>
                        </a:solidFill>
                        <a:latin typeface="News Gothic MT"/>
                        <a:cs typeface="News Gothic MT"/>
                      </a:endParaRPr>
                    </a:p>
                  </a:txBody>
                  <a:tcPr>
                    <a:solidFill>
                      <a:srgbClr val="DEC59E"/>
                    </a:solidFill>
                  </a:tcPr>
                </a:tc>
              </a:tr>
              <a:tr h="389178">
                <a:tc>
                  <a:txBody>
                    <a:bodyPr/>
                    <a:lstStyle/>
                    <a:p>
                      <a:r>
                        <a:rPr lang="en-US" sz="2400" dirty="0" smtClean="0">
                          <a:solidFill>
                            <a:srgbClr val="000000"/>
                          </a:solidFill>
                          <a:latin typeface="News Gothic MT"/>
                          <a:cs typeface="News Gothic MT"/>
                        </a:rPr>
                        <a:t>Myanmar</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4.46</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MU</a:t>
                      </a:r>
                      <a:endParaRPr lang="en-US" sz="2400" dirty="0">
                        <a:solidFill>
                          <a:srgbClr val="000000"/>
                        </a:solidFill>
                        <a:latin typeface="News Gothic MT"/>
                        <a:cs typeface="News Gothic MT"/>
                      </a:endParaRPr>
                    </a:p>
                  </a:txBody>
                  <a:tcPr>
                    <a:solidFill>
                      <a:srgbClr val="ECEAD4"/>
                    </a:solidFill>
                  </a:tcPr>
                </a:tc>
              </a:tr>
              <a:tr h="389178">
                <a:tc>
                  <a:txBody>
                    <a:bodyPr/>
                    <a:lstStyle/>
                    <a:p>
                      <a:r>
                        <a:rPr lang="en-US" sz="2400" dirty="0" err="1" smtClean="0">
                          <a:solidFill>
                            <a:srgbClr val="000000"/>
                          </a:solidFill>
                          <a:latin typeface="News Gothic MT"/>
                          <a:cs typeface="News Gothic MT"/>
                        </a:rPr>
                        <a:t>Bostwana</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6.83</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RF</a:t>
                      </a:r>
                      <a:endParaRPr lang="en-US" sz="2400" dirty="0">
                        <a:solidFill>
                          <a:srgbClr val="000000"/>
                        </a:solidFill>
                        <a:latin typeface="News Gothic MT"/>
                        <a:cs typeface="News Gothic MT"/>
                      </a:endParaRPr>
                    </a:p>
                  </a:txBody>
                  <a:tcPr>
                    <a:solidFill>
                      <a:srgbClr val="DEC59E"/>
                    </a:solidFill>
                  </a:tcPr>
                </a:tc>
              </a:tr>
              <a:tr h="389178">
                <a:tc>
                  <a:txBody>
                    <a:bodyPr/>
                    <a:lstStyle/>
                    <a:p>
                      <a:r>
                        <a:rPr lang="en-US" sz="2400" dirty="0" smtClean="0">
                          <a:solidFill>
                            <a:srgbClr val="000000"/>
                          </a:solidFill>
                          <a:latin typeface="News Gothic MT"/>
                          <a:cs typeface="News Gothic MT"/>
                        </a:rPr>
                        <a:t>India</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6.40</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RU</a:t>
                      </a:r>
                      <a:endParaRPr lang="en-US" sz="2400" dirty="0">
                        <a:solidFill>
                          <a:srgbClr val="000000"/>
                        </a:solidFill>
                        <a:latin typeface="News Gothic MT"/>
                        <a:cs typeface="News Gothic MT"/>
                      </a:endParaRPr>
                    </a:p>
                  </a:txBody>
                  <a:tcPr>
                    <a:solidFill>
                      <a:srgbClr val="ECEAD4"/>
                    </a:solidFill>
                  </a:tcPr>
                </a:tc>
              </a:tr>
              <a:tr h="389178">
                <a:tc>
                  <a:txBody>
                    <a:bodyPr/>
                    <a:lstStyle/>
                    <a:p>
                      <a:r>
                        <a:rPr lang="en-US" sz="2400" dirty="0" smtClean="0">
                          <a:solidFill>
                            <a:srgbClr val="000000"/>
                          </a:solidFill>
                          <a:latin typeface="News Gothic MT"/>
                          <a:cs typeface="News Gothic MT"/>
                        </a:rPr>
                        <a:t>Thailand</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6.87</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RF</a:t>
                      </a:r>
                      <a:endParaRPr lang="en-US" sz="2400" dirty="0">
                        <a:solidFill>
                          <a:srgbClr val="000000"/>
                        </a:solidFill>
                        <a:latin typeface="News Gothic MT"/>
                        <a:cs typeface="News Gothic MT"/>
                      </a:endParaRPr>
                    </a:p>
                  </a:txBody>
                  <a:tcPr>
                    <a:solidFill>
                      <a:srgbClr val="DEC59E"/>
                    </a:solidFill>
                  </a:tcPr>
                </a:tc>
              </a:tr>
              <a:tr h="389178">
                <a:tc>
                  <a:txBody>
                    <a:bodyPr/>
                    <a:lstStyle/>
                    <a:p>
                      <a:r>
                        <a:rPr lang="en-US" sz="2400" dirty="0" smtClean="0">
                          <a:solidFill>
                            <a:srgbClr val="000000"/>
                          </a:solidFill>
                          <a:latin typeface="News Gothic MT"/>
                          <a:cs typeface="News Gothic MT"/>
                        </a:rPr>
                        <a:t>Mauritius</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7.67</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MF</a:t>
                      </a:r>
                      <a:endParaRPr lang="en-US" sz="2400" dirty="0">
                        <a:solidFill>
                          <a:srgbClr val="000000"/>
                        </a:solidFill>
                        <a:latin typeface="News Gothic MT"/>
                        <a:cs typeface="News Gothic MT"/>
                      </a:endParaRPr>
                    </a:p>
                  </a:txBody>
                  <a:tcPr>
                    <a:solidFill>
                      <a:srgbClr val="ECEAD4"/>
                    </a:solidFill>
                  </a:tcPr>
                </a:tc>
              </a:tr>
              <a:tr h="389178">
                <a:tc>
                  <a:txBody>
                    <a:bodyPr/>
                    <a:lstStyle/>
                    <a:p>
                      <a:r>
                        <a:rPr lang="en-US" sz="2400" dirty="0" smtClean="0">
                          <a:solidFill>
                            <a:srgbClr val="000000"/>
                          </a:solidFill>
                          <a:latin typeface="News Gothic MT"/>
                          <a:cs typeface="News Gothic MT"/>
                        </a:rPr>
                        <a:t>Singapore</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8.68</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MF</a:t>
                      </a:r>
                    </a:p>
                  </a:txBody>
                  <a:tcPr>
                    <a:solidFill>
                      <a:srgbClr val="DEC59E"/>
                    </a:solidFill>
                  </a:tcPr>
                </a:tc>
              </a:tr>
              <a:tr h="389178">
                <a:tc>
                  <a:txBody>
                    <a:bodyPr/>
                    <a:lstStyle/>
                    <a:p>
                      <a:r>
                        <a:rPr lang="en-US" sz="2400" dirty="0" smtClean="0">
                          <a:solidFill>
                            <a:srgbClr val="000000"/>
                          </a:solidFill>
                          <a:latin typeface="News Gothic MT"/>
                          <a:cs typeface="News Gothic MT"/>
                        </a:rPr>
                        <a:t>Hong Kong</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9.01</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MF</a:t>
                      </a:r>
                    </a:p>
                  </a:txBody>
                  <a:tcPr>
                    <a:solidFill>
                      <a:srgbClr val="ECEAD4"/>
                    </a:solidFill>
                  </a:tcPr>
                </a:tc>
              </a:tr>
              <a:tr h="389178">
                <a:tc>
                  <a:txBody>
                    <a:bodyPr/>
                    <a:lstStyle/>
                    <a:p>
                      <a:r>
                        <a:rPr lang="en-US" sz="2400" dirty="0" smtClean="0">
                          <a:solidFill>
                            <a:srgbClr val="000000"/>
                          </a:solidFill>
                          <a:latin typeface="News Gothic MT"/>
                          <a:cs typeface="News Gothic MT"/>
                        </a:rPr>
                        <a:t>Ireland</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7.38</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MF</a:t>
                      </a:r>
                    </a:p>
                  </a:txBody>
                  <a:tcPr>
                    <a:solidFill>
                      <a:srgbClr val="DEC59E"/>
                    </a:solidFill>
                  </a:tcPr>
                </a:tc>
              </a:tr>
            </a:tbl>
          </a:graphicData>
        </a:graphic>
      </p:graphicFrame>
    </p:spTree>
    <p:extLst>
      <p:ext uri="{BB962C8B-B14F-4D97-AF65-F5344CB8AC3E}">
        <p14:creationId xmlns:p14="http://schemas.microsoft.com/office/powerpoint/2010/main" val="156447397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 b="50666"/>
          <a:stretch/>
        </p:blipFill>
        <p:spPr>
          <a:xfrm>
            <a:off x="3668095" y="0"/>
            <a:ext cx="5475905" cy="3733800"/>
          </a:xfrm>
          <a:prstGeom prst="rect">
            <a:avLst/>
          </a:prstGeom>
        </p:spPr>
      </p:pic>
      <p:pic>
        <p:nvPicPr>
          <p:cNvPr id="5" name="Picture 4"/>
          <p:cNvPicPr>
            <a:picLocks noChangeAspect="1"/>
          </p:cNvPicPr>
          <p:nvPr/>
        </p:nvPicPr>
        <p:blipFill rotWithShape="1">
          <a:blip r:embed="rId3"/>
          <a:srcRect t="50177"/>
          <a:stretch/>
        </p:blipFill>
        <p:spPr>
          <a:xfrm>
            <a:off x="-1" y="3040673"/>
            <a:ext cx="5562601" cy="3830537"/>
          </a:xfrm>
          <a:prstGeom prst="rect">
            <a:avLst/>
          </a:prstGeom>
        </p:spPr>
      </p:pic>
      <p:sp>
        <p:nvSpPr>
          <p:cNvPr id="6" name="TextBox 5"/>
          <p:cNvSpPr txBox="1"/>
          <p:nvPr/>
        </p:nvSpPr>
        <p:spPr>
          <a:xfrm>
            <a:off x="76200" y="1347874"/>
            <a:ext cx="3337244" cy="404726"/>
          </a:xfrm>
          <a:prstGeom prst="rect">
            <a:avLst/>
          </a:prstGeom>
          <a:noFill/>
        </p:spPr>
        <p:txBody>
          <a:bodyPr wrap="none" rtlCol="0">
            <a:spAutoFit/>
          </a:bodyPr>
          <a:lstStyle/>
          <a:p>
            <a:r>
              <a:rPr lang="en-US" sz="2800" dirty="0" smtClean="0">
                <a:solidFill>
                  <a:srgbClr val="000000"/>
                </a:solidFill>
                <a:latin typeface="News Gothic MT"/>
              </a:rPr>
              <a:t>Which city is this?</a:t>
            </a:r>
            <a:endParaRPr lang="en-US" sz="2800" dirty="0">
              <a:solidFill>
                <a:srgbClr val="000000"/>
              </a:solidFill>
              <a:latin typeface="News Gothic MT"/>
            </a:endParaRPr>
          </a:p>
        </p:txBody>
      </p:sp>
      <p:sp>
        <p:nvSpPr>
          <p:cNvPr id="7" name="TextBox 6"/>
          <p:cNvSpPr txBox="1"/>
          <p:nvPr/>
        </p:nvSpPr>
        <p:spPr>
          <a:xfrm>
            <a:off x="6400800" y="5181600"/>
            <a:ext cx="1880092" cy="404726"/>
          </a:xfrm>
          <a:prstGeom prst="rect">
            <a:avLst/>
          </a:prstGeom>
          <a:noFill/>
        </p:spPr>
        <p:txBody>
          <a:bodyPr wrap="none" rtlCol="0">
            <a:spAutoFit/>
          </a:bodyPr>
          <a:lstStyle/>
          <a:p>
            <a:r>
              <a:rPr lang="en-US" sz="2800" dirty="0" smtClean="0">
                <a:solidFill>
                  <a:srgbClr val="000000"/>
                </a:solidFill>
                <a:latin typeface="News Gothic MT"/>
              </a:rPr>
              <a:t>Shanghai!</a:t>
            </a:r>
            <a:endParaRPr lang="en-US" sz="2800" dirty="0">
              <a:solidFill>
                <a:srgbClr val="000000"/>
              </a:solidFill>
              <a:latin typeface="News Gothic MT"/>
            </a:endParaRPr>
          </a:p>
        </p:txBody>
      </p:sp>
    </p:spTree>
    <p:extLst>
      <p:ext uri="{BB962C8B-B14F-4D97-AF65-F5344CB8AC3E}">
        <p14:creationId xmlns:p14="http://schemas.microsoft.com/office/powerpoint/2010/main" val="1375881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65711334"/>
              </p:ext>
            </p:extLst>
          </p:nvPr>
        </p:nvGraphicFramePr>
        <p:xfrm>
          <a:off x="457200" y="457200"/>
          <a:ext cx="8153400" cy="6126480"/>
        </p:xfrm>
        <a:graphic>
          <a:graphicData uri="http://schemas.openxmlformats.org/drawingml/2006/table">
            <a:tbl>
              <a:tblPr firstRow="1" bandRow="1">
                <a:tableStyleId>{C4B1156A-380E-4F78-BDF5-A606A8083BF9}</a:tableStyleId>
              </a:tblPr>
              <a:tblGrid>
                <a:gridCol w="2717800"/>
                <a:gridCol w="2717800"/>
                <a:gridCol w="2717800"/>
              </a:tblGrid>
              <a:tr h="959618">
                <a:tc>
                  <a:txBody>
                    <a:bodyPr/>
                    <a:lstStyle/>
                    <a:p>
                      <a:pPr marL="39688" indent="0" eaLnBrk="1" hangingPunct="1">
                        <a:buClr>
                          <a:srgbClr val="FFFFFF"/>
                        </a:buClr>
                        <a:buSzPct val="80000"/>
                        <a:tabLst>
                          <a:tab pos="863600" algn="l"/>
                          <a:tab pos="863600" algn="l"/>
                        </a:tabLst>
                        <a:defRPr/>
                      </a:pPr>
                      <a:r>
                        <a:rPr lang="en-US" sz="2400" b="0" dirty="0" smtClean="0">
                          <a:solidFill>
                            <a:srgbClr val="000000"/>
                          </a:solidFill>
                          <a:latin typeface="News Gothic MT"/>
                          <a:ea typeface="ヒラギノ角ゴ ProN W3" charset="0"/>
                          <a:cs typeface="News Gothic MT"/>
                          <a:sym typeface="Arial" charset="0"/>
                        </a:rPr>
                        <a:t>Lowest</a:t>
                      </a:r>
                      <a:r>
                        <a:rPr lang="en-US" sz="2400" b="0" baseline="0" dirty="0" smtClean="0">
                          <a:solidFill>
                            <a:srgbClr val="000000"/>
                          </a:solidFill>
                          <a:latin typeface="News Gothic MT"/>
                          <a:ea typeface="ヒラギノ角ゴ ProN W3" charset="0"/>
                          <a:cs typeface="News Gothic MT"/>
                          <a:sym typeface="Arial" charset="0"/>
                        </a:rPr>
                        <a:t> annual growth countries</a:t>
                      </a:r>
                      <a:endParaRPr lang="en-US" sz="2400" b="0" dirty="0" smtClean="0">
                        <a:solidFill>
                          <a:srgbClr val="000000"/>
                        </a:solidFill>
                        <a:latin typeface="News Gothic MT"/>
                        <a:ea typeface="ヒラギノ角ゴ ProN W3" charset="0"/>
                        <a:cs typeface="News Gothic MT"/>
                        <a:sym typeface="Arial" charset="0"/>
                      </a:endParaRPr>
                    </a:p>
                  </a:txBody>
                  <a:tcPr>
                    <a:solidFill>
                      <a:srgbClr val="DEC59E"/>
                    </a:solidFill>
                  </a:tcPr>
                </a:tc>
                <a:tc>
                  <a:txBody>
                    <a:bodyPr/>
                    <a:lstStyle/>
                    <a:p>
                      <a:r>
                        <a:rPr lang="en-US" sz="2400" b="0" dirty="0" smtClean="0">
                          <a:solidFill>
                            <a:srgbClr val="000000"/>
                          </a:solidFill>
                          <a:latin typeface="News Gothic MT"/>
                          <a:cs typeface="News Gothic MT"/>
                        </a:rPr>
                        <a:t>Economic</a:t>
                      </a:r>
                      <a:r>
                        <a:rPr lang="en-US" sz="2400" b="0" baseline="0" dirty="0" smtClean="0">
                          <a:solidFill>
                            <a:srgbClr val="000000"/>
                          </a:solidFill>
                          <a:latin typeface="News Gothic MT"/>
                          <a:cs typeface="News Gothic MT"/>
                        </a:rPr>
                        <a:t> freedom index, 2009</a:t>
                      </a:r>
                      <a:endParaRPr lang="en-US" sz="2400" b="0" dirty="0">
                        <a:solidFill>
                          <a:srgbClr val="000000"/>
                        </a:solidFill>
                        <a:latin typeface="News Gothic MT"/>
                        <a:cs typeface="News Gothic MT"/>
                      </a:endParaRPr>
                    </a:p>
                  </a:txBody>
                  <a:tcPr>
                    <a:solidFill>
                      <a:srgbClr val="DEC59E"/>
                    </a:solidFill>
                  </a:tcPr>
                </a:tc>
                <a:tc>
                  <a:txBody>
                    <a:bodyPr/>
                    <a:lstStyle/>
                    <a:p>
                      <a:r>
                        <a:rPr lang="en-US" sz="2400" b="0" dirty="0" smtClean="0">
                          <a:solidFill>
                            <a:srgbClr val="000000"/>
                          </a:solidFill>
                          <a:latin typeface="News Gothic MT"/>
                          <a:cs typeface="News Gothic MT"/>
                        </a:rPr>
                        <a:t>Map classification, 2009</a:t>
                      </a:r>
                      <a:endParaRPr lang="en-US" sz="2400" b="0" dirty="0">
                        <a:solidFill>
                          <a:srgbClr val="000000"/>
                        </a:solidFill>
                        <a:latin typeface="News Gothic MT"/>
                        <a:cs typeface="News Gothic MT"/>
                      </a:endParaRPr>
                    </a:p>
                  </a:txBody>
                  <a:tcPr>
                    <a:solidFill>
                      <a:srgbClr val="DEC59E"/>
                    </a:solidFill>
                  </a:tcPr>
                </a:tc>
              </a:tr>
              <a:tr h="389178">
                <a:tc>
                  <a:txBody>
                    <a:bodyPr/>
                    <a:lstStyle/>
                    <a:p>
                      <a:r>
                        <a:rPr lang="en-US" sz="2400" dirty="0" smtClean="0">
                          <a:solidFill>
                            <a:srgbClr val="000000"/>
                          </a:solidFill>
                          <a:latin typeface="News Gothic MT"/>
                          <a:cs typeface="News Gothic MT"/>
                        </a:rPr>
                        <a:t>Nicaragua</a:t>
                      </a:r>
                    </a:p>
                  </a:txBody>
                  <a:tcPr>
                    <a:solidFill>
                      <a:srgbClr val="ECEAD4"/>
                    </a:solidFill>
                  </a:tcPr>
                </a:tc>
                <a:tc>
                  <a:txBody>
                    <a:bodyPr/>
                    <a:lstStyle/>
                    <a:p>
                      <a:endParaRPr lang="en-US" dirty="0">
                        <a:solidFill>
                          <a:srgbClr val="000000"/>
                        </a:solidFill>
                      </a:endParaRPr>
                    </a:p>
                  </a:txBody>
                  <a:tcPr>
                    <a:solidFill>
                      <a:srgbClr val="ECEAD4"/>
                    </a:solidFill>
                  </a:tcPr>
                </a:tc>
                <a:tc>
                  <a:txBody>
                    <a:bodyPr/>
                    <a:lstStyle/>
                    <a:p>
                      <a:endParaRPr lang="en-US" dirty="0">
                        <a:solidFill>
                          <a:srgbClr val="000000"/>
                        </a:solidFill>
                      </a:endParaRPr>
                    </a:p>
                  </a:txBody>
                  <a:tcPr>
                    <a:solidFill>
                      <a:srgbClr val="ECEAD4"/>
                    </a:solidFill>
                  </a:tcPr>
                </a:tc>
              </a:tr>
              <a:tr h="389178">
                <a:tc>
                  <a:txBody>
                    <a:bodyPr/>
                    <a:lstStyle/>
                    <a:p>
                      <a:r>
                        <a:rPr lang="en-US" sz="2400" dirty="0" smtClean="0">
                          <a:solidFill>
                            <a:srgbClr val="000000"/>
                          </a:solidFill>
                          <a:latin typeface="News Gothic MT"/>
                          <a:cs typeface="News Gothic MT"/>
                        </a:rPr>
                        <a:t>Sierra Leone</a:t>
                      </a:r>
                    </a:p>
                  </a:txBody>
                  <a:tcPr>
                    <a:solidFill>
                      <a:srgbClr val="DEC59E"/>
                    </a:solidFill>
                  </a:tcPr>
                </a:tc>
                <a:tc>
                  <a:txBody>
                    <a:bodyPr/>
                    <a:lstStyle/>
                    <a:p>
                      <a:endParaRPr lang="en-US" dirty="0">
                        <a:solidFill>
                          <a:srgbClr val="000000"/>
                        </a:solidFill>
                      </a:endParaRPr>
                    </a:p>
                  </a:txBody>
                  <a:tcPr>
                    <a:solidFill>
                      <a:srgbClr val="DEC59E"/>
                    </a:solidFill>
                  </a:tcPr>
                </a:tc>
                <a:tc>
                  <a:txBody>
                    <a:bodyPr/>
                    <a:lstStyle/>
                    <a:p>
                      <a:endParaRPr lang="en-US" dirty="0">
                        <a:solidFill>
                          <a:srgbClr val="000000"/>
                        </a:solidFill>
                      </a:endParaRPr>
                    </a:p>
                  </a:txBody>
                  <a:tcPr>
                    <a:solidFill>
                      <a:srgbClr val="DEC59E"/>
                    </a:solidFill>
                  </a:tcPr>
                </a:tc>
              </a:tr>
              <a:tr h="389178">
                <a:tc>
                  <a:txBody>
                    <a:bodyPr/>
                    <a:lstStyle/>
                    <a:p>
                      <a:r>
                        <a:rPr lang="en-US" sz="2400" dirty="0" smtClean="0">
                          <a:solidFill>
                            <a:srgbClr val="000000"/>
                          </a:solidFill>
                          <a:latin typeface="News Gothic MT"/>
                          <a:cs typeface="News Gothic MT"/>
                        </a:rPr>
                        <a:t>Zambia</a:t>
                      </a:r>
                      <a:endParaRPr lang="en-US" sz="2400" dirty="0">
                        <a:solidFill>
                          <a:srgbClr val="000000"/>
                        </a:solidFill>
                        <a:latin typeface="News Gothic MT"/>
                        <a:cs typeface="News Gothic MT"/>
                      </a:endParaRPr>
                    </a:p>
                  </a:txBody>
                  <a:tcPr>
                    <a:solidFill>
                      <a:srgbClr val="ECEAD4"/>
                    </a:solidFill>
                  </a:tcPr>
                </a:tc>
                <a:tc>
                  <a:txBody>
                    <a:bodyPr/>
                    <a:lstStyle/>
                    <a:p>
                      <a:endParaRPr lang="en-US" dirty="0">
                        <a:solidFill>
                          <a:srgbClr val="000000"/>
                        </a:solidFill>
                      </a:endParaRPr>
                    </a:p>
                  </a:txBody>
                  <a:tcPr>
                    <a:solidFill>
                      <a:srgbClr val="ECEAD4"/>
                    </a:solidFill>
                  </a:tcPr>
                </a:tc>
                <a:tc>
                  <a:txBody>
                    <a:bodyPr/>
                    <a:lstStyle/>
                    <a:p>
                      <a:endParaRPr lang="en-US" dirty="0">
                        <a:solidFill>
                          <a:srgbClr val="000000"/>
                        </a:solidFill>
                      </a:endParaRPr>
                    </a:p>
                  </a:txBody>
                  <a:tcPr>
                    <a:solidFill>
                      <a:srgbClr val="ECEAD4"/>
                    </a:solidFill>
                  </a:tcPr>
                </a:tc>
              </a:tr>
              <a:tr h="389178">
                <a:tc>
                  <a:txBody>
                    <a:bodyPr/>
                    <a:lstStyle/>
                    <a:p>
                      <a:r>
                        <a:rPr lang="en-US" sz="2400" dirty="0" smtClean="0">
                          <a:solidFill>
                            <a:srgbClr val="000000"/>
                          </a:solidFill>
                          <a:latin typeface="News Gothic MT"/>
                          <a:cs typeface="News Gothic MT"/>
                        </a:rPr>
                        <a:t>Burundi</a:t>
                      </a:r>
                      <a:endParaRPr lang="en-US" sz="2400" dirty="0">
                        <a:solidFill>
                          <a:srgbClr val="000000"/>
                        </a:solidFill>
                        <a:latin typeface="News Gothic MT"/>
                        <a:cs typeface="News Gothic MT"/>
                      </a:endParaRPr>
                    </a:p>
                  </a:txBody>
                  <a:tcPr>
                    <a:solidFill>
                      <a:srgbClr val="DEC59E"/>
                    </a:solidFill>
                  </a:tcPr>
                </a:tc>
                <a:tc>
                  <a:txBody>
                    <a:bodyPr/>
                    <a:lstStyle/>
                    <a:p>
                      <a:endParaRPr lang="en-US" dirty="0">
                        <a:solidFill>
                          <a:srgbClr val="000000"/>
                        </a:solidFill>
                      </a:endParaRPr>
                    </a:p>
                  </a:txBody>
                  <a:tcPr>
                    <a:solidFill>
                      <a:srgbClr val="DEC59E"/>
                    </a:solidFill>
                  </a:tcPr>
                </a:tc>
                <a:tc>
                  <a:txBody>
                    <a:bodyPr/>
                    <a:lstStyle/>
                    <a:p>
                      <a:endParaRPr lang="en-US" dirty="0">
                        <a:solidFill>
                          <a:srgbClr val="000000"/>
                        </a:solidFill>
                      </a:endParaRPr>
                    </a:p>
                  </a:txBody>
                  <a:tcPr>
                    <a:solidFill>
                      <a:srgbClr val="DEC59E"/>
                    </a:solidFill>
                  </a:tcPr>
                </a:tc>
              </a:tr>
              <a:tr h="389178">
                <a:tc>
                  <a:txBody>
                    <a:bodyPr/>
                    <a:lstStyle/>
                    <a:p>
                      <a:r>
                        <a:rPr lang="en-US" sz="2400" dirty="0" smtClean="0">
                          <a:solidFill>
                            <a:srgbClr val="000000"/>
                          </a:solidFill>
                          <a:latin typeface="News Gothic MT"/>
                          <a:cs typeface="News Gothic MT"/>
                        </a:rPr>
                        <a:t>Togo</a:t>
                      </a:r>
                      <a:endParaRPr lang="en-US" sz="2400" dirty="0">
                        <a:solidFill>
                          <a:srgbClr val="000000"/>
                        </a:solidFill>
                        <a:latin typeface="News Gothic MT"/>
                        <a:cs typeface="News Gothic MT"/>
                      </a:endParaRPr>
                    </a:p>
                  </a:txBody>
                  <a:tcPr>
                    <a:solidFill>
                      <a:srgbClr val="ECEAD4"/>
                    </a:solidFill>
                  </a:tcPr>
                </a:tc>
                <a:tc>
                  <a:txBody>
                    <a:bodyPr/>
                    <a:lstStyle/>
                    <a:p>
                      <a:endParaRPr lang="en-US" dirty="0">
                        <a:solidFill>
                          <a:srgbClr val="000000"/>
                        </a:solidFill>
                      </a:endParaRPr>
                    </a:p>
                  </a:txBody>
                  <a:tcPr>
                    <a:solidFill>
                      <a:srgbClr val="ECEAD4"/>
                    </a:solidFill>
                  </a:tcPr>
                </a:tc>
                <a:tc>
                  <a:txBody>
                    <a:bodyPr/>
                    <a:lstStyle/>
                    <a:p>
                      <a:endParaRPr lang="en-US" dirty="0">
                        <a:solidFill>
                          <a:srgbClr val="000000"/>
                        </a:solidFill>
                      </a:endParaRPr>
                    </a:p>
                  </a:txBody>
                  <a:tcPr>
                    <a:solidFill>
                      <a:srgbClr val="ECEAD4"/>
                    </a:solidFill>
                  </a:tcPr>
                </a:tc>
              </a:tr>
              <a:tr h="389178">
                <a:tc>
                  <a:txBody>
                    <a:bodyPr/>
                    <a:lstStyle/>
                    <a:p>
                      <a:r>
                        <a:rPr lang="en-US" sz="2400" dirty="0" smtClean="0">
                          <a:solidFill>
                            <a:srgbClr val="000000"/>
                          </a:solidFill>
                          <a:latin typeface="News Gothic MT"/>
                          <a:cs typeface="News Gothic MT"/>
                        </a:rPr>
                        <a:t>Gabon</a:t>
                      </a:r>
                      <a:endParaRPr lang="en-US" sz="2400" dirty="0">
                        <a:solidFill>
                          <a:srgbClr val="000000"/>
                        </a:solidFill>
                        <a:latin typeface="News Gothic MT"/>
                        <a:cs typeface="News Gothic MT"/>
                      </a:endParaRPr>
                    </a:p>
                  </a:txBody>
                  <a:tcPr>
                    <a:solidFill>
                      <a:srgbClr val="DEC59E"/>
                    </a:solidFill>
                  </a:tcPr>
                </a:tc>
                <a:tc>
                  <a:txBody>
                    <a:bodyPr/>
                    <a:lstStyle/>
                    <a:p>
                      <a:endParaRPr lang="en-US" dirty="0">
                        <a:solidFill>
                          <a:srgbClr val="000000"/>
                        </a:solidFill>
                      </a:endParaRPr>
                    </a:p>
                  </a:txBody>
                  <a:tcPr>
                    <a:solidFill>
                      <a:srgbClr val="DEC59E"/>
                    </a:solidFill>
                  </a:tcPr>
                </a:tc>
                <a:tc>
                  <a:txBody>
                    <a:bodyPr/>
                    <a:lstStyle/>
                    <a:p>
                      <a:endParaRPr lang="en-US" dirty="0">
                        <a:solidFill>
                          <a:srgbClr val="000000"/>
                        </a:solidFill>
                      </a:endParaRPr>
                    </a:p>
                  </a:txBody>
                  <a:tcPr>
                    <a:solidFill>
                      <a:srgbClr val="DEC59E"/>
                    </a:solidFill>
                  </a:tcPr>
                </a:tc>
              </a:tr>
              <a:tr h="389178">
                <a:tc>
                  <a:txBody>
                    <a:bodyPr/>
                    <a:lstStyle/>
                    <a:p>
                      <a:r>
                        <a:rPr lang="en-US" sz="2400" dirty="0" smtClean="0">
                          <a:solidFill>
                            <a:srgbClr val="000000"/>
                          </a:solidFill>
                          <a:latin typeface="News Gothic MT"/>
                          <a:cs typeface="News Gothic MT"/>
                        </a:rPr>
                        <a:t>Central African</a:t>
                      </a:r>
                      <a:r>
                        <a:rPr lang="en-US" sz="2400" baseline="0" dirty="0" smtClean="0">
                          <a:solidFill>
                            <a:srgbClr val="000000"/>
                          </a:solidFill>
                          <a:latin typeface="News Gothic MT"/>
                          <a:cs typeface="News Gothic MT"/>
                        </a:rPr>
                        <a:t> Republic</a:t>
                      </a:r>
                      <a:endParaRPr lang="en-US" sz="2400" dirty="0">
                        <a:solidFill>
                          <a:srgbClr val="000000"/>
                        </a:solidFill>
                        <a:latin typeface="News Gothic MT"/>
                        <a:cs typeface="News Gothic MT"/>
                      </a:endParaRPr>
                    </a:p>
                  </a:txBody>
                  <a:tcPr>
                    <a:solidFill>
                      <a:srgbClr val="ECEAD4"/>
                    </a:solidFill>
                  </a:tcPr>
                </a:tc>
                <a:tc>
                  <a:txBody>
                    <a:bodyPr/>
                    <a:lstStyle/>
                    <a:p>
                      <a:endParaRPr lang="en-US" dirty="0">
                        <a:solidFill>
                          <a:srgbClr val="000000"/>
                        </a:solidFill>
                      </a:endParaRPr>
                    </a:p>
                  </a:txBody>
                  <a:tcPr>
                    <a:solidFill>
                      <a:srgbClr val="ECEAD4"/>
                    </a:solidFill>
                  </a:tcPr>
                </a:tc>
                <a:tc>
                  <a:txBody>
                    <a:bodyPr/>
                    <a:lstStyle/>
                    <a:p>
                      <a:endParaRPr lang="en-US" dirty="0">
                        <a:solidFill>
                          <a:srgbClr val="000000"/>
                        </a:solidFill>
                      </a:endParaRPr>
                    </a:p>
                  </a:txBody>
                  <a:tcPr>
                    <a:solidFill>
                      <a:srgbClr val="ECEAD4"/>
                    </a:solidFill>
                  </a:tcPr>
                </a:tc>
              </a:tr>
              <a:tr h="389178">
                <a:tc>
                  <a:txBody>
                    <a:bodyPr/>
                    <a:lstStyle/>
                    <a:p>
                      <a:r>
                        <a:rPr lang="en-US" sz="2400" dirty="0" smtClean="0">
                          <a:solidFill>
                            <a:srgbClr val="000000"/>
                          </a:solidFill>
                          <a:latin typeface="News Gothic MT"/>
                          <a:cs typeface="News Gothic MT"/>
                        </a:rPr>
                        <a:t>Mada</a:t>
                      </a:r>
                      <a:r>
                        <a:rPr lang="en-US" sz="2400" baseline="0" dirty="0" smtClean="0">
                          <a:solidFill>
                            <a:srgbClr val="000000"/>
                          </a:solidFill>
                          <a:latin typeface="News Gothic MT"/>
                          <a:cs typeface="News Gothic MT"/>
                        </a:rPr>
                        <a:t>gascar</a:t>
                      </a:r>
                      <a:endParaRPr lang="en-US" sz="2400" dirty="0">
                        <a:solidFill>
                          <a:srgbClr val="000000"/>
                        </a:solidFill>
                        <a:latin typeface="News Gothic MT"/>
                        <a:cs typeface="News Gothic MT"/>
                      </a:endParaRPr>
                    </a:p>
                  </a:txBody>
                  <a:tcPr>
                    <a:solidFill>
                      <a:srgbClr val="DEC59E"/>
                    </a:solidFill>
                  </a:tcPr>
                </a:tc>
                <a:tc>
                  <a:txBody>
                    <a:bodyPr/>
                    <a:lstStyle/>
                    <a:p>
                      <a:endParaRPr lang="en-US" dirty="0">
                        <a:solidFill>
                          <a:srgbClr val="000000"/>
                        </a:solidFill>
                      </a:endParaRPr>
                    </a:p>
                  </a:txBody>
                  <a:tcPr>
                    <a:solidFill>
                      <a:srgbClr val="DEC59E"/>
                    </a:solidFill>
                  </a:tcPr>
                </a:tc>
                <a:tc>
                  <a:txBody>
                    <a:bodyPr/>
                    <a:lstStyle/>
                    <a:p>
                      <a:endParaRPr lang="en-US" dirty="0" smtClean="0">
                        <a:solidFill>
                          <a:srgbClr val="000000"/>
                        </a:solidFill>
                      </a:endParaRPr>
                    </a:p>
                  </a:txBody>
                  <a:tcPr>
                    <a:solidFill>
                      <a:srgbClr val="DEC59E"/>
                    </a:solidFill>
                  </a:tcPr>
                </a:tc>
              </a:tr>
              <a:tr h="389178">
                <a:tc>
                  <a:txBody>
                    <a:bodyPr/>
                    <a:lstStyle/>
                    <a:p>
                      <a:r>
                        <a:rPr lang="en-US" sz="2400" dirty="0" smtClean="0">
                          <a:solidFill>
                            <a:srgbClr val="000000"/>
                          </a:solidFill>
                          <a:latin typeface="News Gothic MT"/>
                          <a:cs typeface="News Gothic MT"/>
                        </a:rPr>
                        <a:t>Niger</a:t>
                      </a:r>
                      <a:endParaRPr lang="en-US" sz="2400" dirty="0">
                        <a:solidFill>
                          <a:srgbClr val="000000"/>
                        </a:solidFill>
                        <a:latin typeface="News Gothic MT"/>
                        <a:cs typeface="News Gothic MT"/>
                      </a:endParaRPr>
                    </a:p>
                  </a:txBody>
                  <a:tcPr>
                    <a:solidFill>
                      <a:srgbClr val="ECEAD4"/>
                    </a:solidFill>
                  </a:tcPr>
                </a:tc>
                <a:tc>
                  <a:txBody>
                    <a:bodyPr/>
                    <a:lstStyle/>
                    <a:p>
                      <a:endParaRPr lang="en-US" dirty="0">
                        <a:solidFill>
                          <a:srgbClr val="000000"/>
                        </a:solidFill>
                      </a:endParaRPr>
                    </a:p>
                  </a:txBody>
                  <a:tcPr>
                    <a:solidFill>
                      <a:srgbClr val="ECEAD4"/>
                    </a:solidFill>
                  </a:tcPr>
                </a:tc>
                <a:tc>
                  <a:txBody>
                    <a:bodyPr/>
                    <a:lstStyle/>
                    <a:p>
                      <a:endParaRPr lang="en-US" dirty="0" smtClean="0">
                        <a:solidFill>
                          <a:srgbClr val="000000"/>
                        </a:solidFill>
                      </a:endParaRPr>
                    </a:p>
                  </a:txBody>
                  <a:tcPr>
                    <a:solidFill>
                      <a:srgbClr val="ECEAD4"/>
                    </a:solidFill>
                  </a:tcPr>
                </a:tc>
              </a:tr>
              <a:tr h="389178">
                <a:tc>
                  <a:txBody>
                    <a:bodyPr/>
                    <a:lstStyle/>
                    <a:p>
                      <a:r>
                        <a:rPr lang="en-US" sz="2400" dirty="0" smtClean="0">
                          <a:solidFill>
                            <a:srgbClr val="000000"/>
                          </a:solidFill>
                          <a:latin typeface="News Gothic MT"/>
                          <a:cs typeface="News Gothic MT"/>
                        </a:rPr>
                        <a:t>Côte d’Ivoire</a:t>
                      </a:r>
                      <a:endParaRPr lang="en-US" sz="2400" dirty="0">
                        <a:solidFill>
                          <a:srgbClr val="000000"/>
                        </a:solidFill>
                        <a:latin typeface="News Gothic MT"/>
                        <a:cs typeface="News Gothic MT"/>
                      </a:endParaRPr>
                    </a:p>
                  </a:txBody>
                  <a:tcPr>
                    <a:solidFill>
                      <a:srgbClr val="DEC59E"/>
                    </a:solidFill>
                  </a:tcPr>
                </a:tc>
                <a:tc>
                  <a:txBody>
                    <a:bodyPr/>
                    <a:lstStyle/>
                    <a:p>
                      <a:endParaRPr lang="en-US" dirty="0">
                        <a:solidFill>
                          <a:srgbClr val="000000"/>
                        </a:solidFill>
                      </a:endParaRPr>
                    </a:p>
                  </a:txBody>
                  <a:tcPr>
                    <a:solidFill>
                      <a:srgbClr val="DEC59E"/>
                    </a:solidFill>
                  </a:tcPr>
                </a:tc>
                <a:tc>
                  <a:txBody>
                    <a:bodyPr/>
                    <a:lstStyle/>
                    <a:p>
                      <a:endParaRPr lang="en-US" dirty="0" smtClean="0">
                        <a:solidFill>
                          <a:srgbClr val="000000"/>
                        </a:solidFill>
                      </a:endParaRPr>
                    </a:p>
                  </a:txBody>
                  <a:tcPr>
                    <a:solidFill>
                      <a:srgbClr val="DEC59E"/>
                    </a:solidFill>
                  </a:tcPr>
                </a:tc>
              </a:tr>
            </a:tbl>
          </a:graphicData>
        </a:graphic>
      </p:graphicFrame>
    </p:spTree>
    <p:extLst>
      <p:ext uri="{BB962C8B-B14F-4D97-AF65-F5344CB8AC3E}">
        <p14:creationId xmlns:p14="http://schemas.microsoft.com/office/powerpoint/2010/main" val="340544363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82300344"/>
              </p:ext>
            </p:extLst>
          </p:nvPr>
        </p:nvGraphicFramePr>
        <p:xfrm>
          <a:off x="457200" y="457200"/>
          <a:ext cx="8153400" cy="6126480"/>
        </p:xfrm>
        <a:graphic>
          <a:graphicData uri="http://schemas.openxmlformats.org/drawingml/2006/table">
            <a:tbl>
              <a:tblPr firstRow="1" bandRow="1">
                <a:tableStyleId>{C4B1156A-380E-4F78-BDF5-A606A8083BF9}</a:tableStyleId>
              </a:tblPr>
              <a:tblGrid>
                <a:gridCol w="2717800"/>
                <a:gridCol w="2717800"/>
                <a:gridCol w="2717800"/>
              </a:tblGrid>
              <a:tr h="959618">
                <a:tc>
                  <a:txBody>
                    <a:bodyPr/>
                    <a:lstStyle/>
                    <a:p>
                      <a:pPr marL="39688" indent="0" eaLnBrk="1" hangingPunct="1">
                        <a:buClr>
                          <a:srgbClr val="FFFFFF"/>
                        </a:buClr>
                        <a:buSzPct val="80000"/>
                        <a:tabLst>
                          <a:tab pos="863600" algn="l"/>
                          <a:tab pos="863600" algn="l"/>
                        </a:tabLst>
                        <a:defRPr/>
                      </a:pPr>
                      <a:r>
                        <a:rPr lang="en-US" sz="2400" b="0" dirty="0" smtClean="0">
                          <a:solidFill>
                            <a:srgbClr val="000000"/>
                          </a:solidFill>
                          <a:latin typeface="News Gothic MT"/>
                          <a:ea typeface="ヒラギノ角ゴ ProN W3" charset="0"/>
                          <a:cs typeface="News Gothic MT"/>
                          <a:sym typeface="Arial" charset="0"/>
                        </a:rPr>
                        <a:t>Lowest</a:t>
                      </a:r>
                      <a:r>
                        <a:rPr lang="en-US" sz="2400" b="0" baseline="0" dirty="0" smtClean="0">
                          <a:solidFill>
                            <a:srgbClr val="000000"/>
                          </a:solidFill>
                          <a:latin typeface="News Gothic MT"/>
                          <a:ea typeface="ヒラギノ角ゴ ProN W3" charset="0"/>
                          <a:cs typeface="News Gothic MT"/>
                          <a:sym typeface="Arial" charset="0"/>
                        </a:rPr>
                        <a:t> annual growth countries</a:t>
                      </a:r>
                      <a:endParaRPr lang="en-US" sz="2400" b="0" dirty="0" smtClean="0">
                        <a:solidFill>
                          <a:srgbClr val="000000"/>
                        </a:solidFill>
                        <a:latin typeface="News Gothic MT"/>
                        <a:ea typeface="ヒラギノ角ゴ ProN W3" charset="0"/>
                        <a:cs typeface="News Gothic MT"/>
                        <a:sym typeface="Arial" charset="0"/>
                      </a:endParaRPr>
                    </a:p>
                  </a:txBody>
                  <a:tcPr>
                    <a:solidFill>
                      <a:schemeClr val="accent5">
                        <a:lumMod val="60000"/>
                        <a:lumOff val="40000"/>
                      </a:schemeClr>
                    </a:solidFill>
                  </a:tcPr>
                </a:tc>
                <a:tc>
                  <a:txBody>
                    <a:bodyPr/>
                    <a:lstStyle/>
                    <a:p>
                      <a:r>
                        <a:rPr lang="en-US" sz="2400" b="0" dirty="0" smtClean="0">
                          <a:solidFill>
                            <a:srgbClr val="000000"/>
                          </a:solidFill>
                          <a:latin typeface="News Gothic MT"/>
                          <a:cs typeface="News Gothic MT"/>
                        </a:rPr>
                        <a:t>Economic</a:t>
                      </a:r>
                      <a:r>
                        <a:rPr lang="en-US" sz="2400" b="0" baseline="0" dirty="0" smtClean="0">
                          <a:solidFill>
                            <a:srgbClr val="000000"/>
                          </a:solidFill>
                          <a:latin typeface="News Gothic MT"/>
                          <a:cs typeface="News Gothic MT"/>
                        </a:rPr>
                        <a:t> freedom index, 2009</a:t>
                      </a:r>
                      <a:endParaRPr lang="en-US" sz="2400" b="0" dirty="0">
                        <a:solidFill>
                          <a:srgbClr val="000000"/>
                        </a:solidFill>
                        <a:latin typeface="News Gothic MT"/>
                        <a:cs typeface="News Gothic MT"/>
                      </a:endParaRPr>
                    </a:p>
                  </a:txBody>
                  <a:tcPr>
                    <a:solidFill>
                      <a:schemeClr val="accent5">
                        <a:lumMod val="60000"/>
                        <a:lumOff val="40000"/>
                      </a:schemeClr>
                    </a:solidFill>
                  </a:tcPr>
                </a:tc>
                <a:tc>
                  <a:txBody>
                    <a:bodyPr/>
                    <a:lstStyle/>
                    <a:p>
                      <a:r>
                        <a:rPr lang="en-US" sz="2400" b="0" dirty="0" smtClean="0">
                          <a:solidFill>
                            <a:srgbClr val="000000"/>
                          </a:solidFill>
                          <a:latin typeface="News Gothic MT"/>
                          <a:cs typeface="News Gothic MT"/>
                        </a:rPr>
                        <a:t>Map classification, 2009</a:t>
                      </a:r>
                      <a:endParaRPr lang="en-US" sz="2400" b="0" dirty="0">
                        <a:solidFill>
                          <a:srgbClr val="000000"/>
                        </a:solidFill>
                        <a:latin typeface="News Gothic MT"/>
                        <a:cs typeface="News Gothic MT"/>
                      </a:endParaRPr>
                    </a:p>
                  </a:txBody>
                  <a:tcPr>
                    <a:solidFill>
                      <a:schemeClr val="accent5">
                        <a:lumMod val="60000"/>
                        <a:lumOff val="40000"/>
                      </a:schemeClr>
                    </a:solidFill>
                  </a:tcPr>
                </a:tc>
              </a:tr>
              <a:tr h="389178">
                <a:tc>
                  <a:txBody>
                    <a:bodyPr/>
                    <a:lstStyle/>
                    <a:p>
                      <a:r>
                        <a:rPr lang="en-US" sz="2400" dirty="0" smtClean="0">
                          <a:solidFill>
                            <a:srgbClr val="000000"/>
                          </a:solidFill>
                          <a:latin typeface="News Gothic MT"/>
                          <a:cs typeface="News Gothic MT"/>
                        </a:rPr>
                        <a:t>Nicaragua</a:t>
                      </a:r>
                    </a:p>
                  </a:txBody>
                  <a:tcPr>
                    <a:solidFill>
                      <a:srgbClr val="ECEAD4"/>
                    </a:solidFill>
                  </a:tcPr>
                </a:tc>
                <a:tc>
                  <a:txBody>
                    <a:bodyPr/>
                    <a:lstStyle/>
                    <a:p>
                      <a:pPr algn="ctr"/>
                      <a:r>
                        <a:rPr lang="en-US" sz="2400" dirty="0" smtClean="0">
                          <a:solidFill>
                            <a:srgbClr val="000000"/>
                          </a:solidFill>
                          <a:latin typeface="News Gothic MT"/>
                          <a:cs typeface="News Gothic MT"/>
                        </a:rPr>
                        <a:t>6.82</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RF</a:t>
                      </a:r>
                      <a:endParaRPr lang="en-US" sz="2400" dirty="0">
                        <a:solidFill>
                          <a:srgbClr val="000000"/>
                        </a:solidFill>
                        <a:latin typeface="News Gothic MT"/>
                        <a:cs typeface="News Gothic MT"/>
                      </a:endParaRPr>
                    </a:p>
                  </a:txBody>
                  <a:tcPr>
                    <a:solidFill>
                      <a:srgbClr val="ECEAD4"/>
                    </a:solidFill>
                  </a:tcPr>
                </a:tc>
              </a:tr>
              <a:tr h="389178">
                <a:tc>
                  <a:txBody>
                    <a:bodyPr/>
                    <a:lstStyle/>
                    <a:p>
                      <a:r>
                        <a:rPr lang="en-US" sz="2400" dirty="0" smtClean="0">
                          <a:solidFill>
                            <a:srgbClr val="000000"/>
                          </a:solidFill>
                          <a:latin typeface="News Gothic MT"/>
                          <a:cs typeface="News Gothic MT"/>
                        </a:rPr>
                        <a:t>Sierra Leone</a:t>
                      </a:r>
                    </a:p>
                  </a:txBody>
                  <a:tcPr>
                    <a:solidFill>
                      <a:srgbClr val="DEC59E"/>
                    </a:solidFill>
                  </a:tcPr>
                </a:tc>
                <a:tc>
                  <a:txBody>
                    <a:bodyPr/>
                    <a:lstStyle/>
                    <a:p>
                      <a:pPr algn="ctr"/>
                      <a:r>
                        <a:rPr lang="en-US" sz="2400" dirty="0" smtClean="0">
                          <a:solidFill>
                            <a:srgbClr val="000000"/>
                          </a:solidFill>
                          <a:latin typeface="News Gothic MT"/>
                          <a:cs typeface="News Gothic MT"/>
                        </a:rPr>
                        <a:t>5.62</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MU</a:t>
                      </a:r>
                      <a:endParaRPr lang="en-US" sz="2400" dirty="0">
                        <a:solidFill>
                          <a:srgbClr val="000000"/>
                        </a:solidFill>
                        <a:latin typeface="News Gothic MT"/>
                        <a:cs typeface="News Gothic MT"/>
                      </a:endParaRPr>
                    </a:p>
                  </a:txBody>
                  <a:tcPr>
                    <a:solidFill>
                      <a:srgbClr val="DEC59E"/>
                    </a:solidFill>
                  </a:tcPr>
                </a:tc>
              </a:tr>
              <a:tr h="389178">
                <a:tc>
                  <a:txBody>
                    <a:bodyPr/>
                    <a:lstStyle/>
                    <a:p>
                      <a:r>
                        <a:rPr lang="en-US" sz="2400" dirty="0" smtClean="0">
                          <a:solidFill>
                            <a:srgbClr val="000000"/>
                          </a:solidFill>
                          <a:latin typeface="News Gothic MT"/>
                          <a:cs typeface="News Gothic MT"/>
                        </a:rPr>
                        <a:t>Zambia</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7.26</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RF</a:t>
                      </a:r>
                      <a:endParaRPr lang="en-US" sz="2400" dirty="0">
                        <a:solidFill>
                          <a:srgbClr val="000000"/>
                        </a:solidFill>
                        <a:latin typeface="News Gothic MT"/>
                        <a:cs typeface="News Gothic MT"/>
                      </a:endParaRPr>
                    </a:p>
                  </a:txBody>
                  <a:tcPr>
                    <a:solidFill>
                      <a:srgbClr val="ECEAD4"/>
                    </a:solidFill>
                  </a:tcPr>
                </a:tc>
              </a:tr>
              <a:tr h="389178">
                <a:tc>
                  <a:txBody>
                    <a:bodyPr/>
                    <a:lstStyle/>
                    <a:p>
                      <a:r>
                        <a:rPr lang="en-US" sz="2400" dirty="0" smtClean="0">
                          <a:solidFill>
                            <a:srgbClr val="000000"/>
                          </a:solidFill>
                          <a:latin typeface="News Gothic MT"/>
                          <a:cs typeface="News Gothic MT"/>
                        </a:rPr>
                        <a:t>Burundi</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5.12</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MU</a:t>
                      </a:r>
                      <a:endParaRPr lang="en-US" sz="2400" dirty="0">
                        <a:solidFill>
                          <a:srgbClr val="000000"/>
                        </a:solidFill>
                        <a:latin typeface="News Gothic MT"/>
                        <a:cs typeface="News Gothic MT"/>
                      </a:endParaRPr>
                    </a:p>
                  </a:txBody>
                  <a:tcPr>
                    <a:solidFill>
                      <a:srgbClr val="DEC59E"/>
                    </a:solidFill>
                  </a:tcPr>
                </a:tc>
              </a:tr>
              <a:tr h="389178">
                <a:tc>
                  <a:txBody>
                    <a:bodyPr/>
                    <a:lstStyle/>
                    <a:p>
                      <a:r>
                        <a:rPr lang="en-US" sz="2400" dirty="0" smtClean="0">
                          <a:solidFill>
                            <a:srgbClr val="000000"/>
                          </a:solidFill>
                          <a:latin typeface="News Gothic MT"/>
                          <a:cs typeface="News Gothic MT"/>
                        </a:rPr>
                        <a:t>Togo</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5.74</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MU</a:t>
                      </a:r>
                      <a:endParaRPr lang="en-US" sz="2400" dirty="0">
                        <a:solidFill>
                          <a:srgbClr val="000000"/>
                        </a:solidFill>
                        <a:latin typeface="News Gothic MT"/>
                        <a:cs typeface="News Gothic MT"/>
                      </a:endParaRPr>
                    </a:p>
                  </a:txBody>
                  <a:tcPr>
                    <a:solidFill>
                      <a:srgbClr val="ECEAD4"/>
                    </a:solidFill>
                  </a:tcPr>
                </a:tc>
              </a:tr>
              <a:tr h="389178">
                <a:tc>
                  <a:txBody>
                    <a:bodyPr/>
                    <a:lstStyle/>
                    <a:p>
                      <a:r>
                        <a:rPr lang="en-US" sz="2400" dirty="0" smtClean="0">
                          <a:solidFill>
                            <a:srgbClr val="000000"/>
                          </a:solidFill>
                          <a:latin typeface="News Gothic MT"/>
                          <a:cs typeface="News Gothic MT"/>
                        </a:rPr>
                        <a:t>Gabon</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5.82</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MU</a:t>
                      </a:r>
                      <a:endParaRPr lang="en-US" sz="2400" dirty="0">
                        <a:solidFill>
                          <a:srgbClr val="000000"/>
                        </a:solidFill>
                        <a:latin typeface="News Gothic MT"/>
                        <a:cs typeface="News Gothic MT"/>
                      </a:endParaRPr>
                    </a:p>
                  </a:txBody>
                  <a:tcPr>
                    <a:solidFill>
                      <a:srgbClr val="DEC59E"/>
                    </a:solidFill>
                  </a:tcPr>
                </a:tc>
              </a:tr>
              <a:tr h="389178">
                <a:tc>
                  <a:txBody>
                    <a:bodyPr/>
                    <a:lstStyle/>
                    <a:p>
                      <a:r>
                        <a:rPr lang="en-US" sz="2400" dirty="0" smtClean="0">
                          <a:solidFill>
                            <a:srgbClr val="000000"/>
                          </a:solidFill>
                          <a:latin typeface="News Gothic MT"/>
                          <a:cs typeface="News Gothic MT"/>
                        </a:rPr>
                        <a:t>Central African</a:t>
                      </a:r>
                      <a:r>
                        <a:rPr lang="en-US" sz="2400" baseline="0" dirty="0" smtClean="0">
                          <a:solidFill>
                            <a:srgbClr val="000000"/>
                          </a:solidFill>
                          <a:latin typeface="News Gothic MT"/>
                          <a:cs typeface="News Gothic MT"/>
                        </a:rPr>
                        <a:t> Republic</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4.88</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MU</a:t>
                      </a:r>
                      <a:endParaRPr lang="en-US" sz="2400" dirty="0">
                        <a:solidFill>
                          <a:srgbClr val="000000"/>
                        </a:solidFill>
                        <a:latin typeface="News Gothic MT"/>
                        <a:cs typeface="News Gothic MT"/>
                      </a:endParaRPr>
                    </a:p>
                  </a:txBody>
                  <a:tcPr>
                    <a:solidFill>
                      <a:srgbClr val="ECEAD4"/>
                    </a:solidFill>
                  </a:tcPr>
                </a:tc>
              </a:tr>
              <a:tr h="389178">
                <a:tc>
                  <a:txBody>
                    <a:bodyPr/>
                    <a:lstStyle/>
                    <a:p>
                      <a:r>
                        <a:rPr lang="en-US" sz="2400" dirty="0" smtClean="0">
                          <a:solidFill>
                            <a:srgbClr val="000000"/>
                          </a:solidFill>
                          <a:latin typeface="News Gothic MT"/>
                          <a:cs typeface="News Gothic MT"/>
                        </a:rPr>
                        <a:t>Mada</a:t>
                      </a:r>
                      <a:r>
                        <a:rPr lang="en-US" sz="2400" baseline="0" dirty="0" smtClean="0">
                          <a:solidFill>
                            <a:srgbClr val="000000"/>
                          </a:solidFill>
                          <a:latin typeface="News Gothic MT"/>
                          <a:cs typeface="News Gothic MT"/>
                        </a:rPr>
                        <a:t>gascar</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6.29</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RU</a:t>
                      </a:r>
                    </a:p>
                  </a:txBody>
                  <a:tcPr>
                    <a:solidFill>
                      <a:srgbClr val="DEC59E"/>
                    </a:solidFill>
                  </a:tcPr>
                </a:tc>
              </a:tr>
              <a:tr h="389178">
                <a:tc>
                  <a:txBody>
                    <a:bodyPr/>
                    <a:lstStyle/>
                    <a:p>
                      <a:r>
                        <a:rPr lang="en-US" sz="2400" dirty="0" smtClean="0">
                          <a:solidFill>
                            <a:srgbClr val="000000"/>
                          </a:solidFill>
                          <a:latin typeface="News Gothic MT"/>
                          <a:cs typeface="News Gothic MT"/>
                        </a:rPr>
                        <a:t>Niger</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5.44</a:t>
                      </a:r>
                      <a:endParaRPr lang="en-US" sz="2400" dirty="0">
                        <a:solidFill>
                          <a:srgbClr val="000000"/>
                        </a:solidFill>
                        <a:latin typeface="News Gothic MT"/>
                        <a:cs typeface="News Gothic MT"/>
                      </a:endParaRPr>
                    </a:p>
                  </a:txBody>
                  <a:tcPr>
                    <a:solidFill>
                      <a:srgbClr val="ECEAD4"/>
                    </a:solidFill>
                  </a:tcPr>
                </a:tc>
                <a:tc>
                  <a:txBody>
                    <a:bodyPr/>
                    <a:lstStyle/>
                    <a:p>
                      <a:pPr algn="ctr"/>
                      <a:r>
                        <a:rPr lang="en-US" sz="2400" dirty="0" smtClean="0">
                          <a:solidFill>
                            <a:srgbClr val="000000"/>
                          </a:solidFill>
                          <a:latin typeface="News Gothic MT"/>
                          <a:cs typeface="News Gothic MT"/>
                        </a:rPr>
                        <a:t>MU</a:t>
                      </a:r>
                    </a:p>
                  </a:txBody>
                  <a:tcPr>
                    <a:solidFill>
                      <a:srgbClr val="ECEAD4"/>
                    </a:solidFill>
                  </a:tcPr>
                </a:tc>
              </a:tr>
              <a:tr h="389178">
                <a:tc>
                  <a:txBody>
                    <a:bodyPr/>
                    <a:lstStyle/>
                    <a:p>
                      <a:r>
                        <a:rPr lang="en-US" sz="2400" dirty="0" smtClean="0">
                          <a:solidFill>
                            <a:srgbClr val="000000"/>
                          </a:solidFill>
                          <a:latin typeface="News Gothic MT"/>
                          <a:cs typeface="News Gothic MT"/>
                        </a:rPr>
                        <a:t>Côte d’Ivoire</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5.86</a:t>
                      </a:r>
                      <a:endParaRPr lang="en-US" sz="2400" dirty="0">
                        <a:solidFill>
                          <a:srgbClr val="000000"/>
                        </a:solidFill>
                        <a:latin typeface="News Gothic MT"/>
                        <a:cs typeface="News Gothic MT"/>
                      </a:endParaRPr>
                    </a:p>
                  </a:txBody>
                  <a:tcPr>
                    <a:solidFill>
                      <a:srgbClr val="DEC59E"/>
                    </a:solidFill>
                  </a:tcPr>
                </a:tc>
                <a:tc>
                  <a:txBody>
                    <a:bodyPr/>
                    <a:lstStyle/>
                    <a:p>
                      <a:pPr algn="ctr"/>
                      <a:r>
                        <a:rPr lang="en-US" sz="2400" dirty="0" smtClean="0">
                          <a:solidFill>
                            <a:srgbClr val="000000"/>
                          </a:solidFill>
                          <a:latin typeface="News Gothic MT"/>
                          <a:cs typeface="News Gothic MT"/>
                        </a:rPr>
                        <a:t>MU</a:t>
                      </a:r>
                    </a:p>
                  </a:txBody>
                  <a:tcPr>
                    <a:solidFill>
                      <a:srgbClr val="DEC59E"/>
                    </a:solidFill>
                  </a:tcPr>
                </a:tc>
              </a:tr>
            </a:tbl>
          </a:graphicData>
        </a:graphic>
      </p:graphicFrame>
    </p:spTree>
    <p:extLst>
      <p:ext uri="{BB962C8B-B14F-4D97-AF65-F5344CB8AC3E}">
        <p14:creationId xmlns:p14="http://schemas.microsoft.com/office/powerpoint/2010/main" val="95523254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7541" y="990600"/>
            <a:ext cx="2050859" cy="1033103"/>
          </a:xfrm>
          <a:prstGeom prst="rect">
            <a:avLst/>
          </a:prstGeom>
          <a:noFill/>
        </p:spPr>
        <p:txBody>
          <a:bodyPr wrap="none" rtlCol="0">
            <a:spAutoFit/>
          </a:bodyPr>
          <a:lstStyle/>
          <a:p>
            <a:pPr>
              <a:lnSpc>
                <a:spcPct val="110000"/>
              </a:lnSpc>
            </a:pPr>
            <a:r>
              <a:rPr lang="en-US" sz="2800" dirty="0" smtClean="0">
                <a:solidFill>
                  <a:srgbClr val="000000"/>
                </a:solidFill>
                <a:latin typeface="News Gothic MT"/>
              </a:rPr>
              <a:t>Which city </a:t>
            </a:r>
          </a:p>
          <a:p>
            <a:pPr>
              <a:lnSpc>
                <a:spcPct val="110000"/>
              </a:lnSpc>
            </a:pPr>
            <a:r>
              <a:rPr lang="en-US" sz="2800" dirty="0">
                <a:solidFill>
                  <a:srgbClr val="000000"/>
                </a:solidFill>
                <a:latin typeface="News Gothic MT"/>
              </a:rPr>
              <a:t> </a:t>
            </a:r>
            <a:r>
              <a:rPr lang="en-US" sz="2800" dirty="0" smtClean="0">
                <a:solidFill>
                  <a:srgbClr val="000000"/>
                </a:solidFill>
                <a:latin typeface="News Gothic MT"/>
              </a:rPr>
              <a:t>  is this?</a:t>
            </a:r>
            <a:endParaRPr lang="en-US" sz="2800" dirty="0">
              <a:solidFill>
                <a:srgbClr val="000000"/>
              </a:solidFill>
              <a:latin typeface="News Gothic MT"/>
            </a:endParaRPr>
          </a:p>
        </p:txBody>
      </p:sp>
      <p:sp>
        <p:nvSpPr>
          <p:cNvPr id="7" name="TextBox 6"/>
          <p:cNvSpPr txBox="1"/>
          <p:nvPr/>
        </p:nvSpPr>
        <p:spPr>
          <a:xfrm>
            <a:off x="6723240" y="5234074"/>
            <a:ext cx="1582560" cy="404726"/>
          </a:xfrm>
          <a:prstGeom prst="rect">
            <a:avLst/>
          </a:prstGeom>
          <a:noFill/>
        </p:spPr>
        <p:txBody>
          <a:bodyPr wrap="none" rtlCol="0">
            <a:spAutoFit/>
          </a:bodyPr>
          <a:lstStyle/>
          <a:p>
            <a:r>
              <a:rPr lang="en-US" sz="2800" dirty="0" smtClean="0">
                <a:solidFill>
                  <a:srgbClr val="000000"/>
                </a:solidFill>
                <a:latin typeface="News Gothic MT"/>
              </a:rPr>
              <a:t>Niamey!</a:t>
            </a:r>
            <a:endParaRPr lang="en-US" sz="2800" dirty="0">
              <a:solidFill>
                <a:srgbClr val="000000"/>
              </a:solidFill>
              <a:latin typeface="News Gothic MT"/>
            </a:endParaRPr>
          </a:p>
        </p:txBody>
      </p:sp>
      <p:pic>
        <p:nvPicPr>
          <p:cNvPr id="2" name="Picture 1"/>
          <p:cNvPicPr>
            <a:picLocks noChangeAspect="1"/>
          </p:cNvPicPr>
          <p:nvPr/>
        </p:nvPicPr>
        <p:blipFill>
          <a:blip r:embed="rId3"/>
          <a:stretch>
            <a:fillRect/>
          </a:stretch>
        </p:blipFill>
        <p:spPr>
          <a:xfrm>
            <a:off x="2828795" y="0"/>
            <a:ext cx="6315205" cy="4191000"/>
          </a:xfrm>
          <a:prstGeom prst="rect">
            <a:avLst/>
          </a:prstGeom>
        </p:spPr>
      </p:pic>
      <p:pic>
        <p:nvPicPr>
          <p:cNvPr id="3" name="Picture 2"/>
          <p:cNvPicPr>
            <a:picLocks noChangeAspect="1"/>
          </p:cNvPicPr>
          <p:nvPr/>
        </p:nvPicPr>
        <p:blipFill>
          <a:blip r:embed="rId4"/>
          <a:stretch>
            <a:fillRect/>
          </a:stretch>
        </p:blipFill>
        <p:spPr>
          <a:xfrm>
            <a:off x="82550" y="2743200"/>
            <a:ext cx="5861050" cy="4028140"/>
          </a:xfrm>
          <a:prstGeom prst="rect">
            <a:avLst/>
          </a:prstGeom>
        </p:spPr>
      </p:pic>
      <p:sp>
        <p:nvSpPr>
          <p:cNvPr id="9" name="TextBox 8"/>
          <p:cNvSpPr txBox="1"/>
          <p:nvPr/>
        </p:nvSpPr>
        <p:spPr>
          <a:xfrm>
            <a:off x="152400" y="2819400"/>
            <a:ext cx="1447800" cy="360099"/>
          </a:xfrm>
          <a:prstGeom prst="rect">
            <a:avLst/>
          </a:prstGeom>
          <a:noFill/>
        </p:spPr>
        <p:txBody>
          <a:bodyPr wrap="square" rtlCol="0">
            <a:spAutoFit/>
          </a:bodyPr>
          <a:lstStyle/>
          <a:p>
            <a:r>
              <a:rPr lang="en-US" dirty="0" smtClean="0">
                <a:solidFill>
                  <a:schemeClr val="bg1"/>
                </a:solidFill>
              </a:rPr>
              <a:t>2011</a:t>
            </a:r>
            <a:endParaRPr lang="en-US" dirty="0">
              <a:solidFill>
                <a:schemeClr val="bg1"/>
              </a:solidFill>
            </a:endParaRPr>
          </a:p>
        </p:txBody>
      </p:sp>
      <p:sp>
        <p:nvSpPr>
          <p:cNvPr id="8" name="TextBox 7"/>
          <p:cNvSpPr txBox="1"/>
          <p:nvPr/>
        </p:nvSpPr>
        <p:spPr>
          <a:xfrm>
            <a:off x="2971800" y="152400"/>
            <a:ext cx="1447800" cy="360099"/>
          </a:xfrm>
          <a:prstGeom prst="rect">
            <a:avLst/>
          </a:prstGeom>
          <a:noFill/>
        </p:spPr>
        <p:txBody>
          <a:bodyPr wrap="square" rtlCol="0">
            <a:spAutoFit/>
          </a:bodyPr>
          <a:lstStyle/>
          <a:p>
            <a:r>
              <a:rPr lang="en-US" dirty="0" smtClean="0">
                <a:solidFill>
                  <a:schemeClr val="bg1"/>
                </a:solidFill>
              </a:rPr>
              <a:t>1992</a:t>
            </a:r>
            <a:endParaRPr lang="en-US" dirty="0">
              <a:solidFill>
                <a:schemeClr val="bg1"/>
              </a:solidFill>
            </a:endParaRPr>
          </a:p>
        </p:txBody>
      </p:sp>
      <p:sp>
        <p:nvSpPr>
          <p:cNvPr id="12" name="Frame 11"/>
          <p:cNvSpPr/>
          <p:nvPr/>
        </p:nvSpPr>
        <p:spPr bwMode="auto">
          <a:xfrm>
            <a:off x="5641848" y="304800"/>
            <a:ext cx="1600200" cy="1219200"/>
          </a:xfrm>
          <a:prstGeom prst="frame">
            <a:avLst/>
          </a:prstGeom>
          <a:blipFill dpi="0" rotWithShape="0">
            <a:blip r:embed="rId5">
              <a:extLst>
                <a:ext uri="{BEBA8EAE-BF5A-486C-A8C5-ECC9F3942E4B}">
                  <a14:imgProps xmlns:a14="http://schemas.microsoft.com/office/drawing/2010/main">
                    <a14:imgLayer r:embed="rId6">
                      <a14:imgEffect>
                        <a14:brightnessContrast bright="100000"/>
                      </a14:imgEffect>
                    </a14:imgLayer>
                  </a14:imgProps>
                </a:ext>
              </a:extLst>
            </a:blip>
            <a:srcRect/>
            <a:tile tx="0" ty="0" sx="100000" sy="100000" flip="none" algn="tl"/>
          </a:blipFill>
          <a:ln w="3175" cap="flat" cmpd="sng" algn="ctr">
            <a:solidFill>
              <a:srgbClr val="656565"/>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67000"/>
              </a:lnSpc>
              <a:spcBef>
                <a:spcPct val="0"/>
              </a:spcBef>
              <a:spcAft>
                <a:spcPct val="0"/>
              </a:spcAft>
              <a:buClrTx/>
              <a:buSzTx/>
              <a:buFontTx/>
              <a:buNone/>
              <a:tabLst>
                <a:tab pos="317500" algn="l"/>
              </a:tabLst>
            </a:pPr>
            <a:endPara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endParaRPr>
          </a:p>
        </p:txBody>
      </p:sp>
    </p:spTree>
    <p:extLst>
      <p:ext uri="{BB962C8B-B14F-4D97-AF65-F5344CB8AC3E}">
        <p14:creationId xmlns:p14="http://schemas.microsoft.com/office/powerpoint/2010/main" val="2750437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P spid="9" grpId="0"/>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304800" y="152400"/>
            <a:ext cx="8610600" cy="685800"/>
          </a:xfrm>
          <a:effectLst/>
        </p:spPr>
        <p:txBody>
          <a:bodyPr/>
          <a:lstStyle/>
          <a:p>
            <a:pPr eaLnBrk="1" hangingPunct="1">
              <a:tabLst>
                <a:tab pos="863600" algn="l"/>
              </a:tabLst>
              <a:defRPr/>
            </a:pPr>
            <a:r>
              <a:rPr lang="en-US" sz="4400" dirty="0" smtClean="0">
                <a:solidFill>
                  <a:srgbClr val="000000"/>
                </a:solidFill>
                <a:effectLst>
                  <a:outerShdw dir="2700000" sx="0" sy="0" algn="tl">
                    <a:srgbClr val="DDDDDD"/>
                  </a:outerShdw>
                </a:effectLst>
                <a:cs typeface="News Gothic MT"/>
              </a:rPr>
              <a:t>Think-Pair-Share</a:t>
            </a:r>
          </a:p>
        </p:txBody>
      </p:sp>
      <p:sp>
        <p:nvSpPr>
          <p:cNvPr id="116739" name="Rectangle 3"/>
          <p:cNvSpPr>
            <a:spLocks noGrp="1" noChangeArrowheads="1"/>
          </p:cNvSpPr>
          <p:nvPr>
            <p:ph type="body" idx="1"/>
          </p:nvPr>
        </p:nvSpPr>
        <p:spPr>
          <a:xfrm>
            <a:off x="0" y="838200"/>
            <a:ext cx="9144000" cy="6019800"/>
          </a:xfrm>
          <a:effectLst/>
        </p:spPr>
        <p:txBody>
          <a:bodyPr/>
          <a:lstStyle/>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ea typeface="ヒラギノ角ゴ ProN W6" charset="0"/>
              <a:cs typeface="ヒラギノ角ゴ ProN W6" charset="0"/>
              <a:sym typeface="Arial Bold" charset="0"/>
            </a:endParaRPr>
          </a:p>
          <a:p>
            <a:pPr marL="0" indent="-457200" eaLnBrk="1" hangingPunct="1">
              <a:spcBef>
                <a:spcPts val="0"/>
              </a:spcBef>
              <a:buAutoNum type="arabicPeriod"/>
              <a:tabLst>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charset="0"/>
              </a:rPr>
              <a:t>In general, do the highest-growth countries or </a:t>
            </a:r>
          </a:p>
          <a:p>
            <a:pPr marL="0" indent="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charset="0"/>
              </a:rPr>
              <a:t>the lowest-growth countries have higher levels </a:t>
            </a:r>
          </a:p>
          <a:p>
            <a:pPr marL="0" indent="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charset="0"/>
              </a:rPr>
              <a:t>of economic freedom in 1980? In 2009? </a:t>
            </a:r>
            <a:endParaRPr lang="en-US" sz="2200" dirty="0" smtClean="0">
              <a:solidFill>
                <a:srgbClr val="000000"/>
              </a:solidFill>
              <a:latin typeface="News Gothic MT"/>
              <a:ea typeface="ヒラギノ角ゴ ProN W3" charset="0"/>
              <a:cs typeface="News Gothic MT"/>
              <a:sym typeface="Arial" charset="0"/>
            </a:endParaRPr>
          </a:p>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ea typeface="ヒラギノ角ゴ ProN W3" charset="0"/>
              <a:cs typeface="News Gothic MT"/>
              <a:sym typeface="Arial" charset="0"/>
            </a:endParaRPr>
          </a:p>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2. </a:t>
            </a:r>
            <a:r>
              <a:rPr lang="en-US" sz="2200" dirty="0" smtClean="0">
                <a:solidFill>
                  <a:srgbClr val="000000"/>
                </a:solidFill>
                <a:latin typeface="News Gothic MT"/>
                <a:cs typeface="News Gothic MT"/>
                <a:sym typeface="Arial" charset="0"/>
              </a:rPr>
              <a:t>If China continues its annual growth of per person GDP, how </a:t>
            </a:r>
          </a:p>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charset="0"/>
              </a:rPr>
              <a:t>many years will it take China to double its per person GDP? </a:t>
            </a:r>
            <a:endParaRPr lang="en-US" sz="2200" dirty="0" smtClean="0">
              <a:solidFill>
                <a:srgbClr val="000000"/>
              </a:solidFill>
              <a:latin typeface="News Gothic MT"/>
              <a:ea typeface="ヒラギノ角ゴ ProN W3" charset="0"/>
              <a:cs typeface="News Gothic MT"/>
              <a:sym typeface="Arial" charset="0"/>
            </a:endParaRPr>
          </a:p>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ea typeface="ヒラギノ角ゴ ProN W3" charset="0"/>
              <a:cs typeface="News Gothic MT"/>
              <a:sym typeface="Arial" charset="0"/>
            </a:endParaRPr>
          </a:p>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3. </a:t>
            </a:r>
            <a:r>
              <a:rPr lang="en-US" sz="2200" dirty="0" smtClean="0">
                <a:solidFill>
                  <a:srgbClr val="000000"/>
                </a:solidFill>
                <a:latin typeface="News Gothic MT"/>
                <a:cs typeface="News Gothic MT"/>
                <a:sym typeface="Arial" charset="0"/>
              </a:rPr>
              <a:t>How many highest-growth countries are classified </a:t>
            </a:r>
          </a:p>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charset="0"/>
              </a:rPr>
              <a:t>as </a:t>
            </a:r>
            <a:r>
              <a:rPr lang="ja-JP" altLang="en-US" sz="2200" dirty="0" smtClean="0">
                <a:solidFill>
                  <a:srgbClr val="000000"/>
                </a:solidFill>
                <a:latin typeface="News Gothic MT"/>
                <a:cs typeface="News Gothic MT"/>
                <a:sym typeface="Arial" charset="0"/>
              </a:rPr>
              <a:t>“</a:t>
            </a:r>
            <a:r>
              <a:rPr lang="en-US" sz="2200" dirty="0" smtClean="0">
                <a:solidFill>
                  <a:srgbClr val="000000"/>
                </a:solidFill>
                <a:latin typeface="News Gothic MT"/>
                <a:cs typeface="News Gothic MT"/>
                <a:sym typeface="Arial" charset="0"/>
              </a:rPr>
              <a:t>mostly free</a:t>
            </a:r>
            <a:r>
              <a:rPr lang="ja-JP" altLang="en-US" sz="2200" dirty="0" smtClean="0">
                <a:solidFill>
                  <a:srgbClr val="000000"/>
                </a:solidFill>
                <a:latin typeface="News Gothic MT"/>
                <a:cs typeface="News Gothic MT"/>
                <a:sym typeface="Arial" charset="0"/>
              </a:rPr>
              <a:t>”</a:t>
            </a:r>
            <a:r>
              <a:rPr lang="en-US" sz="2200" dirty="0" smtClean="0">
                <a:solidFill>
                  <a:srgbClr val="000000"/>
                </a:solidFill>
                <a:latin typeface="News Gothic MT"/>
                <a:cs typeface="News Gothic MT"/>
                <a:sym typeface="Arial" charset="0"/>
              </a:rPr>
              <a:t> or </a:t>
            </a:r>
            <a:r>
              <a:rPr lang="ja-JP" altLang="en-US" sz="2200" dirty="0" smtClean="0">
                <a:solidFill>
                  <a:srgbClr val="000000"/>
                </a:solidFill>
                <a:latin typeface="News Gothic MT"/>
                <a:cs typeface="News Gothic MT"/>
                <a:sym typeface="Arial" charset="0"/>
              </a:rPr>
              <a:t>“</a:t>
            </a:r>
            <a:r>
              <a:rPr lang="en-US" sz="2200" dirty="0" smtClean="0">
                <a:solidFill>
                  <a:srgbClr val="000000"/>
                </a:solidFill>
                <a:latin typeface="News Gothic MT"/>
                <a:cs typeface="News Gothic MT"/>
                <a:sym typeface="Arial" charset="0"/>
              </a:rPr>
              <a:t>relatively free</a:t>
            </a:r>
            <a:r>
              <a:rPr lang="ja-JP" altLang="en-US" sz="2200" dirty="0" smtClean="0">
                <a:solidFill>
                  <a:srgbClr val="000000"/>
                </a:solidFill>
                <a:latin typeface="News Gothic MT"/>
                <a:cs typeface="News Gothic MT"/>
                <a:sym typeface="Arial" charset="0"/>
              </a:rPr>
              <a:t>”</a:t>
            </a:r>
            <a:r>
              <a:rPr lang="en-US" sz="2200" dirty="0" smtClean="0">
                <a:solidFill>
                  <a:srgbClr val="000000"/>
                </a:solidFill>
                <a:latin typeface="News Gothic MT"/>
                <a:cs typeface="News Gothic MT"/>
                <a:sym typeface="Arial" charset="0"/>
              </a:rPr>
              <a:t> in 2009? </a:t>
            </a:r>
            <a:endParaRPr lang="en-US" sz="2200" dirty="0" smtClean="0">
              <a:solidFill>
                <a:srgbClr val="000000"/>
              </a:solidFill>
              <a:latin typeface="News Gothic MT"/>
              <a:ea typeface="ヒラギノ角ゴ ProN W3" charset="0"/>
              <a:cs typeface="News Gothic MT"/>
              <a:sym typeface="Arial" charset="0"/>
            </a:endParaRPr>
          </a:p>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ea typeface="ヒラギノ角ゴ ProN W3" charset="0"/>
              <a:cs typeface="News Gothic MT"/>
              <a:sym typeface="Arial" charset="0"/>
            </a:endParaRPr>
          </a:p>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4. </a:t>
            </a:r>
            <a:r>
              <a:rPr lang="en-US" sz="2200" dirty="0" smtClean="0">
                <a:solidFill>
                  <a:srgbClr val="000000"/>
                </a:solidFill>
                <a:latin typeface="News Gothic MT"/>
                <a:cs typeface="News Gothic MT"/>
                <a:sym typeface="Arial" charset="0"/>
              </a:rPr>
              <a:t>How many highest-growth countries increased their economic freedom index score from 1980 to 2009 by more than one point? </a:t>
            </a:r>
            <a:endParaRPr lang="en-US" sz="2200" dirty="0" smtClean="0">
              <a:solidFill>
                <a:srgbClr val="000000"/>
              </a:solidFill>
              <a:latin typeface="News Gothic MT"/>
              <a:ea typeface="ヒラギノ角ゴ ProN W3" charset="0"/>
              <a:cs typeface="News Gothic MT"/>
              <a:sym typeface="Arial" charset="0"/>
            </a:endParaRPr>
          </a:p>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ea typeface="ヒラギノ角ゴ ProN W3" charset="0"/>
              <a:cs typeface="News Gothic MT"/>
              <a:sym typeface="Arial" charset="0"/>
            </a:endParaRPr>
          </a:p>
          <a:p>
            <a:pPr marL="0" indent="-282575"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5. </a:t>
            </a:r>
            <a:r>
              <a:rPr lang="en-US" sz="2200" dirty="0" smtClean="0">
                <a:solidFill>
                  <a:srgbClr val="000000"/>
                </a:solidFill>
                <a:latin typeface="News Gothic MT"/>
                <a:cs typeface="News Gothic MT"/>
                <a:sym typeface="Arial" charset="0"/>
              </a:rPr>
              <a:t>China has the highest economic growth rate in the world, yet is classified as </a:t>
            </a:r>
            <a:r>
              <a:rPr lang="ja-JP" altLang="en-US" sz="2200" dirty="0" smtClean="0">
                <a:solidFill>
                  <a:srgbClr val="000000"/>
                </a:solidFill>
                <a:latin typeface="News Gothic MT"/>
                <a:cs typeface="News Gothic MT"/>
                <a:sym typeface="Arial" charset="0"/>
              </a:rPr>
              <a:t>“</a:t>
            </a:r>
            <a:r>
              <a:rPr lang="en-US" sz="2200" dirty="0" smtClean="0">
                <a:solidFill>
                  <a:srgbClr val="000000"/>
                </a:solidFill>
                <a:latin typeface="News Gothic MT"/>
                <a:cs typeface="News Gothic MT"/>
                <a:sym typeface="Arial" charset="0"/>
              </a:rPr>
              <a:t>relatively </a:t>
            </a:r>
            <a:r>
              <a:rPr lang="en-US" sz="2200" dirty="0" err="1" smtClean="0">
                <a:solidFill>
                  <a:srgbClr val="000000"/>
                </a:solidFill>
                <a:latin typeface="News Gothic MT"/>
                <a:cs typeface="News Gothic MT"/>
                <a:sym typeface="Arial" charset="0"/>
              </a:rPr>
              <a:t>unfree</a:t>
            </a:r>
            <a:r>
              <a:rPr lang="ja-JP" altLang="en-US" sz="2200" dirty="0" smtClean="0">
                <a:solidFill>
                  <a:srgbClr val="000000"/>
                </a:solidFill>
                <a:latin typeface="News Gothic MT"/>
                <a:cs typeface="News Gothic MT"/>
                <a:sym typeface="Arial" charset="0"/>
              </a:rPr>
              <a:t>”</a:t>
            </a:r>
            <a:r>
              <a:rPr lang="en-US" sz="2200" dirty="0" smtClean="0">
                <a:solidFill>
                  <a:srgbClr val="000000"/>
                </a:solidFill>
                <a:latin typeface="News Gothic MT"/>
                <a:cs typeface="News Gothic MT"/>
                <a:sym typeface="Arial" charset="0"/>
              </a:rPr>
              <a:t> in 2009. How do you explain this? </a:t>
            </a:r>
            <a:endParaRPr lang="en-US" sz="2200" dirty="0" smtClean="0">
              <a:solidFill>
                <a:srgbClr val="000000"/>
              </a:solidFill>
              <a:latin typeface="News Gothic MT"/>
              <a:ea typeface="ヒラギノ角ゴ ProN W3" charset="0"/>
              <a:cs typeface="News Gothic MT"/>
              <a:sym typeface="Arial"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1"/>
          <p:cNvSpPr>
            <a:spLocks noGrp="1" noChangeArrowheads="1"/>
          </p:cNvSpPr>
          <p:nvPr>
            <p:ph type="title"/>
          </p:nvPr>
        </p:nvSpPr>
        <p:spPr>
          <a:xfrm>
            <a:off x="304800" y="152400"/>
            <a:ext cx="8610600" cy="685800"/>
          </a:xfrm>
          <a:effectLst/>
        </p:spPr>
        <p:txBody>
          <a:bodyPr/>
          <a:lstStyle/>
          <a:p>
            <a:pPr eaLnBrk="1" hangingPunct="1">
              <a:tabLst>
                <a:tab pos="863600" algn="l"/>
              </a:tabLst>
              <a:defRPr/>
            </a:pPr>
            <a:r>
              <a:rPr lang="en-US" sz="4400" dirty="0">
                <a:solidFill>
                  <a:srgbClr val="000000"/>
                </a:solidFill>
                <a:effectLst>
                  <a:outerShdw dir="2700000" sx="0" sy="0" algn="tl">
                    <a:srgbClr val="DDDDDD"/>
                  </a:outerShdw>
                </a:effectLst>
                <a:cs typeface="News Gothic MT"/>
              </a:rPr>
              <a:t>Think-Pair-Share</a:t>
            </a:r>
            <a:endParaRPr lang="en-US" sz="4400" dirty="0" smtClean="0">
              <a:solidFill>
                <a:srgbClr val="000000"/>
              </a:solidFill>
              <a:effectLst>
                <a:outerShdw blurRad="38100" dist="38100" dir="2700000" algn="tl">
                  <a:srgbClr val="DDDDDD"/>
                </a:outerShdw>
              </a:effectLst>
              <a:cs typeface="News Gothic MT"/>
            </a:endParaRPr>
          </a:p>
        </p:txBody>
      </p:sp>
      <p:sp>
        <p:nvSpPr>
          <p:cNvPr id="117763" name="Rectangle 3"/>
          <p:cNvSpPr>
            <a:spLocks noGrp="1" noChangeArrowheads="1"/>
          </p:cNvSpPr>
          <p:nvPr>
            <p:ph type="body" idx="1"/>
          </p:nvPr>
        </p:nvSpPr>
        <p:spPr>
          <a:xfrm>
            <a:off x="0" y="1371600"/>
            <a:ext cx="9144000" cy="5181600"/>
          </a:xfrm>
          <a:effectLst/>
        </p:spPr>
        <p:txBody>
          <a:bodyPr/>
          <a:lstStyle/>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6.  </a:t>
            </a:r>
            <a:r>
              <a:rPr lang="en-US" sz="2200" dirty="0" smtClean="0">
                <a:solidFill>
                  <a:srgbClr val="000000"/>
                </a:solidFill>
                <a:latin typeface="News Gothic MT"/>
                <a:cs typeface="News Gothic MT"/>
                <a:sym typeface="Arial" charset="0"/>
              </a:rPr>
              <a:t>The lowest-growth nations have negative growth in per person GDP. What does this mean for the people of these countries? </a:t>
            </a:r>
            <a:endParaRPr lang="en-US" sz="2200" dirty="0" smtClean="0">
              <a:solidFill>
                <a:srgbClr val="000000"/>
              </a:solidFill>
              <a:latin typeface="News Gothic MT"/>
              <a:ea typeface="ヒラギノ角ゴ ProN W3" charset="0"/>
              <a:cs typeface="News Gothic MT"/>
              <a:sym typeface="Arial"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ea typeface="ヒラギノ角ゴ ProN W3" charset="0"/>
              <a:cs typeface="News Gothic MT"/>
              <a:sym typeface="Arial" charset="0"/>
            </a:endParaRPr>
          </a:p>
          <a:p>
            <a:pPr marL="114300" indent="-457200" eaLnBrk="1" hangingPunct="1">
              <a:spcBef>
                <a:spcPts val="0"/>
              </a:spcBef>
              <a:buAutoNum type="arabicPeriod" startAt="7"/>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charset="0"/>
              </a:rPr>
              <a:t>How many of the lowest-growth countries are </a:t>
            </a:r>
          </a:p>
          <a:p>
            <a:pPr marL="0" indent="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charset="0"/>
              </a:rPr>
              <a:t>classified as </a:t>
            </a:r>
            <a:r>
              <a:rPr lang="ja-JP" altLang="en-US" sz="2200" dirty="0" smtClean="0">
                <a:solidFill>
                  <a:srgbClr val="000000"/>
                </a:solidFill>
                <a:latin typeface="News Gothic MT"/>
                <a:cs typeface="News Gothic MT"/>
                <a:sym typeface="Arial" charset="0"/>
              </a:rPr>
              <a:t>“</a:t>
            </a:r>
            <a:r>
              <a:rPr lang="en-US" sz="2200" dirty="0" smtClean="0">
                <a:solidFill>
                  <a:srgbClr val="000000"/>
                </a:solidFill>
                <a:latin typeface="News Gothic MT"/>
                <a:cs typeface="News Gothic MT"/>
                <a:sym typeface="Arial" charset="0"/>
              </a:rPr>
              <a:t>mostly free</a:t>
            </a:r>
            <a:r>
              <a:rPr lang="ja-JP" altLang="en-US" sz="2200" dirty="0" smtClean="0">
                <a:solidFill>
                  <a:srgbClr val="000000"/>
                </a:solidFill>
                <a:latin typeface="News Gothic MT"/>
                <a:cs typeface="News Gothic MT"/>
                <a:sym typeface="Arial" charset="0"/>
              </a:rPr>
              <a:t>”</a:t>
            </a:r>
            <a:r>
              <a:rPr lang="en-US" sz="2200" dirty="0" smtClean="0">
                <a:solidFill>
                  <a:srgbClr val="000000"/>
                </a:solidFill>
                <a:latin typeface="News Gothic MT"/>
                <a:cs typeface="News Gothic MT"/>
                <a:sym typeface="Arial" charset="0"/>
              </a:rPr>
              <a:t> or </a:t>
            </a:r>
            <a:r>
              <a:rPr lang="ja-JP" altLang="en-US" sz="2200" dirty="0" smtClean="0">
                <a:solidFill>
                  <a:srgbClr val="000000"/>
                </a:solidFill>
                <a:latin typeface="News Gothic MT"/>
                <a:cs typeface="News Gothic MT"/>
                <a:sym typeface="Arial" charset="0"/>
              </a:rPr>
              <a:t>“</a:t>
            </a:r>
            <a:r>
              <a:rPr lang="en-US" sz="2200" dirty="0" smtClean="0">
                <a:solidFill>
                  <a:srgbClr val="000000"/>
                </a:solidFill>
                <a:latin typeface="News Gothic MT"/>
                <a:cs typeface="News Gothic MT"/>
                <a:sym typeface="Arial" charset="0"/>
              </a:rPr>
              <a:t>relatively free</a:t>
            </a:r>
            <a:r>
              <a:rPr lang="ja-JP" altLang="en-US" sz="2200" dirty="0" smtClean="0">
                <a:solidFill>
                  <a:srgbClr val="000000"/>
                </a:solidFill>
                <a:latin typeface="News Gothic MT"/>
                <a:cs typeface="News Gothic MT"/>
                <a:sym typeface="Arial" charset="0"/>
              </a:rPr>
              <a:t>”</a:t>
            </a:r>
            <a:r>
              <a:rPr lang="en-US" sz="2200" dirty="0" smtClean="0">
                <a:solidFill>
                  <a:srgbClr val="000000"/>
                </a:solidFill>
                <a:latin typeface="News Gothic MT"/>
                <a:cs typeface="News Gothic MT"/>
                <a:sym typeface="Arial" charset="0"/>
              </a:rPr>
              <a:t> in 2009? </a:t>
            </a:r>
            <a:endParaRPr lang="en-US" sz="2200" dirty="0" smtClean="0">
              <a:solidFill>
                <a:srgbClr val="000000"/>
              </a:solidFill>
              <a:latin typeface="News Gothic MT"/>
              <a:ea typeface="ヒラギノ角ゴ ProN W3" charset="0"/>
              <a:cs typeface="News Gothic MT"/>
              <a:sym typeface="Arial"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ea typeface="ヒラギノ角ゴ ProN W3" charset="0"/>
              <a:cs typeface="News Gothic MT"/>
              <a:sym typeface="Arial"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8.  </a:t>
            </a:r>
            <a:r>
              <a:rPr lang="en-US" sz="2200" dirty="0" smtClean="0">
                <a:solidFill>
                  <a:srgbClr val="000000"/>
                </a:solidFill>
                <a:latin typeface="News Gothic MT"/>
                <a:cs typeface="News Gothic MT"/>
                <a:sym typeface="Arial" charset="0"/>
              </a:rPr>
              <a:t>In which continent are most of the lowest-growth countries? </a:t>
            </a:r>
            <a:endParaRPr lang="en-US" sz="2200" dirty="0" smtClean="0">
              <a:solidFill>
                <a:srgbClr val="000000"/>
              </a:solidFill>
              <a:latin typeface="News Gothic MT"/>
              <a:ea typeface="ヒラギノ角ゴ ProN W3" charset="0"/>
              <a:cs typeface="News Gothic MT"/>
              <a:sym typeface="Arial"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ea typeface="ヒラギノ角ゴ ProN W3" charset="0"/>
              <a:cs typeface="News Gothic MT"/>
              <a:sym typeface="Arial" charset="0"/>
            </a:endParaRPr>
          </a:p>
          <a:p>
            <a:pPr marL="114300" indent="-457200" eaLnBrk="1" hangingPunct="1">
              <a:spcBef>
                <a:spcPts val="0"/>
              </a:spcBef>
              <a:buAutoNum type="arabicPeriod" startAt="9"/>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charset="0"/>
              </a:rPr>
              <a:t>How many African countries are among the 10 highest-growth countries? How does their economic freedom differ from </a:t>
            </a:r>
          </a:p>
          <a:p>
            <a:pPr marL="0" indent="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charset="0"/>
              </a:rPr>
              <a:t>The African countries on the 10 lowest-growth list? </a:t>
            </a:r>
          </a:p>
          <a:p>
            <a:pPr marL="0" indent="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ea typeface="ヒラギノ角ゴ ProN W3" charset="0"/>
              <a:cs typeface="News Gothic MT"/>
              <a:sym typeface="Arial"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10</a:t>
            </a:r>
            <a:r>
              <a:rPr lang="en-US" sz="2200" dirty="0" smtClean="0">
                <a:solidFill>
                  <a:srgbClr val="000000"/>
                </a:solidFill>
                <a:latin typeface="News Gothic MT"/>
                <a:cs typeface="News Gothic MT"/>
                <a:sym typeface="Arial" charset="0"/>
              </a:rPr>
              <a:t>. Read the chart “Real income per person, 1990-2009.” What’s </a:t>
            </a: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charset="0"/>
              </a:rPr>
              <a:t>the economic growth rate of mostly free countries? Mostly </a:t>
            </a:r>
            <a:r>
              <a:rPr lang="en-US" sz="2200" dirty="0" err="1" smtClean="0">
                <a:solidFill>
                  <a:srgbClr val="000000"/>
                </a:solidFill>
                <a:latin typeface="News Gothic MT"/>
                <a:cs typeface="News Gothic MT"/>
                <a:sym typeface="Arial" charset="0"/>
              </a:rPr>
              <a:t>unfree</a:t>
            </a:r>
            <a:r>
              <a:rPr lang="en-US" sz="2200" dirty="0" smtClean="0">
                <a:solidFill>
                  <a:srgbClr val="000000"/>
                </a:solidFill>
                <a:latin typeface="News Gothic MT"/>
                <a:cs typeface="News Gothic MT"/>
                <a:sym typeface="Arial" charset="0"/>
              </a:rPr>
              <a:t>?</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0" y="914400"/>
            <a:ext cx="9144000" cy="5181600"/>
          </a:xfrm>
          <a:effectLst/>
        </p:spPr>
        <p:txBody>
          <a:bodyPr/>
          <a:lstStyle/>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a:solidFill>
                <a:srgbClr val="000000"/>
              </a:solidFill>
              <a:latin typeface="News Gothic MT"/>
              <a:cs typeface="News Gothic MT"/>
              <a:sym typeface="Arial"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a:solidFill>
                  <a:srgbClr val="000000"/>
                </a:solidFill>
                <a:latin typeface="News Gothic MT"/>
                <a:cs typeface="News Gothic MT"/>
                <a:sym typeface="Arial" charset="0"/>
              </a:rPr>
              <a:t>11. Using the rule of 70, how long will it take the mostly free countries to double their per person GDP?  Mostly </a:t>
            </a:r>
            <a:r>
              <a:rPr lang="en-US" sz="2200" dirty="0" err="1">
                <a:solidFill>
                  <a:srgbClr val="000000"/>
                </a:solidFill>
                <a:latin typeface="News Gothic MT"/>
                <a:cs typeface="News Gothic MT"/>
                <a:sym typeface="Arial" charset="0"/>
              </a:rPr>
              <a:t>unfree</a:t>
            </a:r>
            <a:r>
              <a:rPr lang="en-US" sz="2200" dirty="0">
                <a:solidFill>
                  <a:srgbClr val="000000"/>
                </a:solidFill>
                <a:latin typeface="News Gothic MT"/>
                <a:cs typeface="News Gothic MT"/>
                <a:sym typeface="Arial" charset="0"/>
              </a:rPr>
              <a:t>?</a:t>
            </a:r>
            <a:endParaRPr lang="en-US" sz="2200" dirty="0">
              <a:solidFill>
                <a:srgbClr val="000000"/>
              </a:solidFill>
              <a:latin typeface="News Gothic MT"/>
              <a:ea typeface="ヒラギノ角ゴ ProN W3" charset="0"/>
              <a:cs typeface="News Gothic MT"/>
              <a:sym typeface="Arial"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cs typeface="News Gothic MT"/>
              <a:sym typeface="Arial Bold"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cs typeface="News Gothic MT"/>
              <a:sym typeface="Arial Bold"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12. How does the level of economic </a:t>
            </a: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freedom relate to economic growth?</a:t>
            </a: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cs typeface="News Gothic MT"/>
              <a:sym typeface="Arial Bold"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cs typeface="News Gothic MT"/>
              <a:sym typeface="Arial Bold"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13</a:t>
            </a:r>
            <a:r>
              <a:rPr lang="en-US" sz="2200" dirty="0">
                <a:solidFill>
                  <a:srgbClr val="000000"/>
                </a:solidFill>
                <a:latin typeface="News Gothic MT"/>
                <a:cs typeface="News Gothic MT"/>
                <a:sym typeface="Arial Bold" charset="0"/>
              </a:rPr>
              <a:t>. </a:t>
            </a:r>
            <a:r>
              <a:rPr lang="en-US" sz="2200" dirty="0">
                <a:solidFill>
                  <a:srgbClr val="000000"/>
                </a:solidFill>
                <a:latin typeface="News Gothic MT"/>
                <a:cs typeface="News Gothic MT"/>
                <a:sym typeface="Arial" charset="0"/>
              </a:rPr>
              <a:t>Can you think of any reason other than the level of economic freedom that would account for the difference in the </a:t>
            </a:r>
            <a:r>
              <a:rPr lang="en-US" sz="2200" dirty="0" smtClean="0">
                <a:solidFill>
                  <a:srgbClr val="000000"/>
                </a:solidFill>
                <a:latin typeface="News Gothic MT"/>
                <a:cs typeface="News Gothic MT"/>
                <a:sym typeface="Arial" charset="0"/>
              </a:rPr>
              <a:t>economic growth </a:t>
            </a:r>
            <a:r>
              <a:rPr lang="en-US" sz="2200" dirty="0">
                <a:solidFill>
                  <a:srgbClr val="000000"/>
                </a:solidFill>
                <a:latin typeface="News Gothic MT"/>
                <a:cs typeface="News Gothic MT"/>
                <a:sym typeface="Arial" charset="0"/>
              </a:rPr>
              <a:t>rates of </a:t>
            </a:r>
            <a:r>
              <a:rPr lang="en-US" sz="2200" dirty="0" smtClean="0">
                <a:solidFill>
                  <a:srgbClr val="000000"/>
                </a:solidFill>
                <a:latin typeface="News Gothic MT"/>
                <a:cs typeface="News Gothic MT"/>
                <a:sym typeface="Arial" charset="0"/>
              </a:rPr>
              <a:t>highest</a:t>
            </a:r>
            <a:r>
              <a:rPr lang="en-US" sz="2200" dirty="0">
                <a:solidFill>
                  <a:srgbClr val="000000"/>
                </a:solidFill>
                <a:latin typeface="News Gothic MT"/>
                <a:cs typeface="News Gothic MT"/>
                <a:sym typeface="Arial" charset="0"/>
              </a:rPr>
              <a:t>-growth countries </a:t>
            </a:r>
            <a:r>
              <a:rPr lang="en-US" sz="2200" dirty="0" smtClean="0">
                <a:solidFill>
                  <a:srgbClr val="000000"/>
                </a:solidFill>
                <a:latin typeface="News Gothic MT"/>
                <a:cs typeface="News Gothic MT"/>
                <a:sym typeface="Arial" charset="0"/>
              </a:rPr>
              <a:t>&amp; lowest</a:t>
            </a:r>
            <a:r>
              <a:rPr lang="en-US" sz="2200" dirty="0">
                <a:solidFill>
                  <a:srgbClr val="000000"/>
                </a:solidFill>
                <a:latin typeface="News Gothic MT"/>
                <a:cs typeface="News Gothic MT"/>
                <a:sym typeface="Arial" charset="0"/>
              </a:rPr>
              <a:t>-growth countries? </a:t>
            </a:r>
            <a:endParaRPr lang="en-US" sz="2200" dirty="0">
              <a:solidFill>
                <a:srgbClr val="000000"/>
              </a:solidFill>
              <a:latin typeface="News Gothic MT"/>
              <a:ea typeface="ヒラギノ角ゴ ProN W3" charset="0"/>
              <a:cs typeface="News Gothic MT"/>
              <a:sym typeface="Arial"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smtClean="0">
              <a:solidFill>
                <a:srgbClr val="000000"/>
              </a:solidFill>
              <a:latin typeface="News Gothic MT"/>
              <a:ea typeface="ヒラギノ角ゴ ProN W3" charset="0"/>
              <a:cs typeface="News Gothic MT"/>
              <a:sym typeface="Arial"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endParaRPr lang="en-US" sz="2200" dirty="0">
              <a:solidFill>
                <a:srgbClr val="000000"/>
              </a:solidFill>
              <a:latin typeface="News Gothic MT"/>
              <a:ea typeface="ヒラギノ角ゴ ProN W3" charset="0"/>
              <a:cs typeface="News Gothic MT"/>
              <a:sym typeface="Arial" charset="0"/>
            </a:endParaRPr>
          </a:p>
          <a:p>
            <a:pPr marL="0" eaLnBrk="1" hangingPunct="1">
              <a:spcBef>
                <a:spcPts val="0"/>
              </a:spcBef>
              <a:tabLst>
                <a:tab pos="863600" algn="l"/>
                <a:tab pos="863600" algn="l"/>
                <a:tab pos="863600" algn="l"/>
                <a:tab pos="863600" algn="l"/>
                <a:tab pos="863600" algn="l"/>
                <a:tab pos="863600" algn="l"/>
                <a:tab pos="863600" algn="l"/>
                <a:tab pos="863600" algn="l"/>
                <a:tab pos="863600" algn="l"/>
                <a:tab pos="863600" algn="l"/>
                <a:tab pos="863600" algn="l"/>
                <a:tab pos="863600" algn="l"/>
              </a:tabLst>
              <a:defRPr/>
            </a:pPr>
            <a:r>
              <a:rPr lang="en-US" sz="2200" dirty="0" smtClean="0">
                <a:solidFill>
                  <a:srgbClr val="000000"/>
                </a:solidFill>
                <a:latin typeface="News Gothic MT"/>
                <a:cs typeface="News Gothic MT"/>
                <a:sym typeface="Arial Bold" charset="0"/>
              </a:rPr>
              <a:t>14. </a:t>
            </a:r>
            <a:r>
              <a:rPr lang="en-US" sz="2200" dirty="0">
                <a:solidFill>
                  <a:srgbClr val="000000"/>
                </a:solidFill>
                <a:latin typeface="News Gothic MT"/>
                <a:cs typeface="News Gothic MT"/>
                <a:sym typeface="Arial" charset="0"/>
              </a:rPr>
              <a:t>If you were advising the 10 </a:t>
            </a:r>
            <a:r>
              <a:rPr lang="en-US" sz="2200" dirty="0" smtClean="0">
                <a:solidFill>
                  <a:srgbClr val="000000"/>
                </a:solidFill>
                <a:latin typeface="News Gothic MT"/>
                <a:cs typeface="News Gothic MT"/>
                <a:sym typeface="Arial" charset="0"/>
              </a:rPr>
              <a:t>lowest-growth countries, </a:t>
            </a:r>
            <a:r>
              <a:rPr lang="en-US" sz="2200" dirty="0">
                <a:solidFill>
                  <a:srgbClr val="000000"/>
                </a:solidFill>
                <a:latin typeface="News Gothic MT"/>
                <a:cs typeface="News Gothic MT"/>
                <a:sym typeface="Arial" charset="0"/>
              </a:rPr>
              <a:t>what would you tell them to do </a:t>
            </a:r>
            <a:r>
              <a:rPr lang="en-US" sz="2200" dirty="0" smtClean="0">
                <a:solidFill>
                  <a:srgbClr val="000000"/>
                </a:solidFill>
                <a:latin typeface="News Gothic MT"/>
                <a:cs typeface="News Gothic MT"/>
                <a:sym typeface="Arial" charset="0"/>
              </a:rPr>
              <a:t>to </a:t>
            </a:r>
            <a:r>
              <a:rPr lang="en-US" sz="2200" dirty="0">
                <a:solidFill>
                  <a:srgbClr val="000000"/>
                </a:solidFill>
                <a:latin typeface="News Gothic MT"/>
                <a:cs typeface="News Gothic MT"/>
                <a:sym typeface="Arial" charset="0"/>
              </a:rPr>
              <a:t>increase their future economic growth? </a:t>
            </a:r>
            <a:endParaRPr lang="en-US" sz="2200" dirty="0">
              <a:solidFill>
                <a:srgbClr val="000000"/>
              </a:solidFill>
              <a:latin typeface="News Gothic MT"/>
              <a:ea typeface="ヒラギノ角ゴ ProN W3" charset="0"/>
              <a:cs typeface="News Gothic MT"/>
              <a:sym typeface="Arial" charset="0"/>
            </a:endParaRPr>
          </a:p>
        </p:txBody>
      </p:sp>
      <p:sp>
        <p:nvSpPr>
          <p:cNvPr id="6" name="Rectangle 1"/>
          <p:cNvSpPr>
            <a:spLocks noGrp="1" noChangeArrowheads="1"/>
          </p:cNvSpPr>
          <p:nvPr>
            <p:ph type="title"/>
          </p:nvPr>
        </p:nvSpPr>
        <p:spPr>
          <a:xfrm>
            <a:off x="304800" y="152400"/>
            <a:ext cx="8610600" cy="685800"/>
          </a:xfrm>
          <a:effectLst/>
        </p:spPr>
        <p:txBody>
          <a:bodyPr/>
          <a:lstStyle/>
          <a:p>
            <a:pPr eaLnBrk="1" hangingPunct="1">
              <a:tabLst>
                <a:tab pos="863600" algn="l"/>
              </a:tabLst>
              <a:defRPr/>
            </a:pPr>
            <a:r>
              <a:rPr lang="en-US" sz="4400" dirty="0">
                <a:solidFill>
                  <a:srgbClr val="000000"/>
                </a:solidFill>
                <a:effectLst>
                  <a:outerShdw dir="2700000" sx="0" sy="0" algn="tl">
                    <a:srgbClr val="DDDDDD"/>
                  </a:outerShdw>
                </a:effectLst>
                <a:cs typeface="News Gothic MT"/>
              </a:rPr>
              <a:t>Think-Pair-Share</a:t>
            </a:r>
            <a:endParaRPr lang="en-US" sz="4400" dirty="0" smtClean="0">
              <a:solidFill>
                <a:srgbClr val="000000"/>
              </a:solidFill>
              <a:effectLst>
                <a:outerShdw blurRad="38100" dist="38100" dir="2700000" algn="tl">
                  <a:srgbClr val="DDDDDD"/>
                </a:outerShdw>
              </a:effectLst>
              <a:cs typeface="News Gothic MT"/>
            </a:endParaRPr>
          </a:p>
        </p:txBody>
      </p:sp>
    </p:spTree>
    <p:extLst>
      <p:ext uri="{BB962C8B-B14F-4D97-AF65-F5344CB8AC3E}">
        <p14:creationId xmlns:p14="http://schemas.microsoft.com/office/powerpoint/2010/main" val="171003848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alphaModFix amt="15000"/>
          </a:blip>
          <a:stretch>
            <a:fillRect/>
          </a:stretch>
        </p:blipFill>
        <p:spPr>
          <a:xfrm>
            <a:off x="2730500" y="1600200"/>
            <a:ext cx="3670300" cy="4826000"/>
          </a:xfrm>
          <a:prstGeom prst="rect">
            <a:avLst/>
          </a:prstGeom>
        </p:spPr>
      </p:pic>
      <p:sp>
        <p:nvSpPr>
          <p:cNvPr id="2" name="Title 1"/>
          <p:cNvSpPr>
            <a:spLocks noGrp="1"/>
          </p:cNvSpPr>
          <p:nvPr>
            <p:ph type="title"/>
          </p:nvPr>
        </p:nvSpPr>
        <p:spPr>
          <a:xfrm>
            <a:off x="735014" y="304800"/>
            <a:ext cx="7672387" cy="685800"/>
          </a:xfrm>
        </p:spPr>
        <p:txBody>
          <a:bodyPr rtlCol="0">
            <a:normAutofit fontScale="90000"/>
          </a:bodyPr>
          <a:lstStyle/>
          <a:p>
            <a:pPr>
              <a:defRPr/>
            </a:pPr>
            <a:r>
              <a:rPr lang="en-US" sz="4900" dirty="0" smtClean="0">
                <a:solidFill>
                  <a:srgbClr val="000000"/>
                </a:solidFill>
                <a:cs typeface="News Gothic MT"/>
              </a:rPr>
              <a:t>Which country is this?</a:t>
            </a:r>
            <a:r>
              <a:rPr lang="en-US" dirty="0" smtClean="0">
                <a:solidFill>
                  <a:srgbClr val="000000"/>
                </a:solidFill>
                <a:cs typeface="News Gothic MT"/>
              </a:rPr>
              <a:t/>
            </a:r>
            <a:br>
              <a:rPr lang="en-US" dirty="0" smtClean="0">
                <a:solidFill>
                  <a:srgbClr val="000000"/>
                </a:solidFill>
                <a:cs typeface="News Gothic MT"/>
              </a:rPr>
            </a:br>
            <a:r>
              <a:rPr lang="en-US" sz="2400" dirty="0">
                <a:solidFill>
                  <a:srgbClr val="000000"/>
                </a:solidFill>
                <a:cs typeface="News Gothic MT"/>
              </a:rPr>
              <a:t>(Text </a:t>
            </a:r>
            <a:r>
              <a:rPr lang="en-US" sz="2400" dirty="0" smtClean="0">
                <a:solidFill>
                  <a:srgbClr val="000000"/>
                </a:solidFill>
                <a:cs typeface="News Gothic MT"/>
              </a:rPr>
              <a:t>MYGUESS </a:t>
            </a:r>
            <a:r>
              <a:rPr lang="en-US" sz="2400" dirty="0">
                <a:solidFill>
                  <a:srgbClr val="000000"/>
                </a:solidFill>
                <a:cs typeface="News Gothic MT"/>
              </a:rPr>
              <a:t>and your choice to 37607)</a:t>
            </a:r>
          </a:p>
        </p:txBody>
      </p:sp>
      <p:sp>
        <p:nvSpPr>
          <p:cNvPr id="3" name="Text Placeholder 2"/>
          <p:cNvSpPr>
            <a:spLocks noGrp="1"/>
          </p:cNvSpPr>
          <p:nvPr>
            <p:ph type="body" sz="half" idx="1"/>
          </p:nvPr>
        </p:nvSpPr>
        <p:spPr>
          <a:xfrm>
            <a:off x="76200" y="1752600"/>
            <a:ext cx="9144000" cy="4267200"/>
          </a:xfrm>
        </p:spPr>
        <p:txBody>
          <a:bodyPr numCol="1" rtlCol="0">
            <a:noAutofit/>
          </a:bodyPr>
          <a:lstStyle/>
          <a:p>
            <a:pPr marL="0" indent="0">
              <a:lnSpc>
                <a:spcPts val="4800"/>
              </a:lnSpc>
              <a:buNone/>
              <a:defRPr/>
            </a:pPr>
            <a:r>
              <a:rPr lang="en-US" sz="2400" dirty="0" smtClean="0">
                <a:solidFill>
                  <a:srgbClr val="000000"/>
                </a:solidFill>
                <a:latin typeface="News Gothic MT"/>
                <a:cs typeface="News Gothic MT"/>
              </a:rPr>
              <a:t>Life expectancy is 47 years  </a:t>
            </a:r>
            <a:endParaRPr lang="en-US" sz="2400" dirty="0">
              <a:solidFill>
                <a:srgbClr val="000000"/>
              </a:solidFill>
              <a:latin typeface="News Gothic MT"/>
              <a:cs typeface="News Gothic MT"/>
            </a:endParaRPr>
          </a:p>
          <a:p>
            <a:pPr marL="0" indent="0">
              <a:lnSpc>
                <a:spcPts val="4800"/>
              </a:lnSpc>
              <a:defRPr/>
            </a:pPr>
            <a:r>
              <a:rPr lang="en-US" sz="2400" dirty="0" smtClean="0">
                <a:solidFill>
                  <a:srgbClr val="000000"/>
                </a:solidFill>
                <a:latin typeface="News Gothic MT"/>
                <a:cs typeface="News Gothic MT"/>
              </a:rPr>
              <a:t>Almost </a:t>
            </a:r>
            <a:r>
              <a:rPr lang="en-US" sz="2400" dirty="0">
                <a:solidFill>
                  <a:srgbClr val="000000"/>
                </a:solidFill>
                <a:latin typeface="News Gothic MT"/>
                <a:cs typeface="News Gothic MT"/>
              </a:rPr>
              <a:t>nobody owns an </a:t>
            </a:r>
            <a:r>
              <a:rPr lang="en-US" sz="2400" dirty="0" smtClean="0">
                <a:solidFill>
                  <a:srgbClr val="000000"/>
                </a:solidFill>
                <a:latin typeface="News Gothic MT"/>
                <a:cs typeface="News Gothic MT"/>
              </a:rPr>
              <a:t>automobile</a:t>
            </a:r>
          </a:p>
          <a:p>
            <a:pPr marL="0" indent="0">
              <a:lnSpc>
                <a:spcPts val="4800"/>
              </a:lnSpc>
              <a:defRPr/>
            </a:pPr>
            <a:r>
              <a:rPr lang="en-US" sz="2400" dirty="0">
                <a:solidFill>
                  <a:srgbClr val="000000"/>
                </a:solidFill>
                <a:latin typeface="News Gothic MT"/>
                <a:cs typeface="News Gothic MT"/>
              </a:rPr>
              <a:t>Income per person is roughly $</a:t>
            </a:r>
            <a:r>
              <a:rPr lang="en-US" sz="2400" dirty="0" smtClean="0">
                <a:solidFill>
                  <a:srgbClr val="000000"/>
                </a:solidFill>
                <a:latin typeface="News Gothic MT"/>
                <a:cs typeface="News Gothic MT"/>
              </a:rPr>
              <a:t>5,000</a:t>
            </a:r>
          </a:p>
          <a:p>
            <a:pPr marL="0" indent="0">
              <a:lnSpc>
                <a:spcPts val="4800"/>
              </a:lnSpc>
              <a:defRPr/>
            </a:pPr>
            <a:r>
              <a:rPr lang="en-US" sz="2400" dirty="0">
                <a:solidFill>
                  <a:srgbClr val="000000"/>
                </a:solidFill>
                <a:latin typeface="News Gothic MT"/>
                <a:cs typeface="News Gothic MT"/>
              </a:rPr>
              <a:t>Most people live less than a mile from their </a:t>
            </a:r>
            <a:r>
              <a:rPr lang="en-US" sz="2400" dirty="0" smtClean="0">
                <a:solidFill>
                  <a:srgbClr val="000000"/>
                </a:solidFill>
                <a:latin typeface="News Gothic MT"/>
                <a:cs typeface="News Gothic MT"/>
              </a:rPr>
              <a:t>job</a:t>
            </a:r>
          </a:p>
          <a:p>
            <a:pPr marL="0" indent="0">
              <a:lnSpc>
                <a:spcPts val="4800"/>
              </a:lnSpc>
              <a:defRPr/>
            </a:pPr>
            <a:r>
              <a:rPr lang="en-US" sz="2400" dirty="0" smtClean="0">
                <a:solidFill>
                  <a:srgbClr val="000000"/>
                </a:solidFill>
                <a:latin typeface="News Gothic MT"/>
                <a:cs typeface="News Gothic MT"/>
              </a:rPr>
              <a:t>Only </a:t>
            </a:r>
            <a:r>
              <a:rPr lang="en-US" sz="2400" dirty="0">
                <a:solidFill>
                  <a:srgbClr val="000000"/>
                </a:solidFill>
                <a:latin typeface="News Gothic MT"/>
                <a:cs typeface="News Gothic MT"/>
              </a:rPr>
              <a:t>about one third of homes have running water  </a:t>
            </a:r>
            <a:r>
              <a:rPr lang="en-US" sz="2400" dirty="0" smtClean="0">
                <a:solidFill>
                  <a:srgbClr val="000000"/>
                </a:solidFill>
                <a:latin typeface="News Gothic MT"/>
                <a:cs typeface="News Gothic MT"/>
              </a:rPr>
              <a:t> </a:t>
            </a:r>
          </a:p>
          <a:p>
            <a:pPr marL="0" indent="0">
              <a:lnSpc>
                <a:spcPts val="4800"/>
              </a:lnSpc>
              <a:defRPr/>
            </a:pPr>
            <a:r>
              <a:rPr lang="en-US" sz="2400" dirty="0" smtClean="0">
                <a:solidFill>
                  <a:srgbClr val="000000"/>
                </a:solidFill>
                <a:latin typeface="News Gothic MT"/>
                <a:cs typeface="News Gothic MT"/>
              </a:rPr>
              <a:t>About </a:t>
            </a:r>
            <a:r>
              <a:rPr lang="en-US" sz="2400" dirty="0">
                <a:solidFill>
                  <a:srgbClr val="000000"/>
                </a:solidFill>
                <a:latin typeface="News Gothic MT"/>
                <a:cs typeface="News Gothic MT"/>
              </a:rPr>
              <a:t>140 of every 1,000 children die before their </a:t>
            </a:r>
            <a:r>
              <a:rPr lang="en-US" sz="2400" dirty="0" smtClean="0">
                <a:solidFill>
                  <a:srgbClr val="000000"/>
                </a:solidFill>
                <a:latin typeface="News Gothic MT"/>
                <a:cs typeface="News Gothic MT"/>
              </a:rPr>
              <a:t>1</a:t>
            </a:r>
            <a:r>
              <a:rPr lang="en-US" sz="2400" baseline="30000" dirty="0" smtClean="0">
                <a:solidFill>
                  <a:srgbClr val="000000"/>
                </a:solidFill>
                <a:latin typeface="News Gothic MT"/>
                <a:cs typeface="News Gothic MT"/>
              </a:rPr>
              <a:t>st</a:t>
            </a:r>
            <a:r>
              <a:rPr lang="en-US" sz="2400" dirty="0" smtClean="0">
                <a:solidFill>
                  <a:srgbClr val="000000"/>
                </a:solidFill>
                <a:latin typeface="News Gothic MT"/>
                <a:cs typeface="News Gothic MT"/>
              </a:rPr>
              <a:t> birthday  </a:t>
            </a:r>
            <a:endParaRPr lang="en-US" sz="2400" dirty="0">
              <a:solidFill>
                <a:srgbClr val="000000"/>
              </a:solidFill>
              <a:latin typeface="News Gothic MT"/>
              <a:cs typeface="News Gothic MT"/>
            </a:endParaRPr>
          </a:p>
          <a:p>
            <a:pPr marL="0" indent="0">
              <a:lnSpc>
                <a:spcPts val="4800"/>
              </a:lnSpc>
              <a:buNone/>
              <a:defRPr/>
            </a:pPr>
            <a:endParaRPr lang="en-US" sz="2400" dirty="0">
              <a:solidFill>
                <a:srgbClr val="000000"/>
              </a:solidFill>
              <a:latin typeface="News Gothic MT"/>
              <a:cs typeface="News Gothic MT"/>
            </a:endParaRPr>
          </a:p>
        </p:txBody>
      </p:sp>
    </p:spTree>
    <p:extLst>
      <p:ext uri="{BB962C8B-B14F-4D97-AF65-F5344CB8AC3E}">
        <p14:creationId xmlns:p14="http://schemas.microsoft.com/office/powerpoint/2010/main" val="976689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4702076"/>
            <a:ext cx="3352800" cy="2308324"/>
          </a:xfrm>
          <a:prstGeom prst="rect">
            <a:avLst/>
          </a:prstGeom>
        </p:spPr>
        <p:txBody>
          <a:bodyPr wrap="square">
            <a:spAutoFit/>
          </a:bodyPr>
          <a:lstStyle/>
          <a:p>
            <a:pPr>
              <a:lnSpc>
                <a:spcPct val="100000"/>
              </a:lnSpc>
              <a:tabLst>
                <a:tab pos="317500" algn="l"/>
              </a:tabLst>
            </a:pPr>
            <a:r>
              <a:rPr lang="en-US" dirty="0">
                <a:solidFill>
                  <a:schemeClr val="tx1"/>
                </a:solidFill>
                <a:latin typeface="Arial" charset="0"/>
                <a:ea typeface="ＭＳ Ｐゴシック" charset="0"/>
                <a:sym typeface="Arial" charset="0"/>
              </a:rPr>
              <a:t>Region: </a:t>
            </a:r>
            <a:r>
              <a:rPr lang="en-US" dirty="0" smtClean="0">
                <a:solidFill>
                  <a:schemeClr val="tx1"/>
                </a:solidFill>
                <a:latin typeface="Arial" charset="0"/>
                <a:ea typeface="ＭＳ Ｐゴシック" charset="0"/>
                <a:sym typeface="Arial Bold" charset="0"/>
              </a:rPr>
              <a:t>South Pacific</a:t>
            </a:r>
            <a:endParaRPr lang="en-US" dirty="0">
              <a:solidFill>
                <a:schemeClr val="tx1"/>
              </a:solidFill>
              <a:latin typeface="Arial" charset="0"/>
              <a:ea typeface="ＭＳ Ｐゴシック" charset="0"/>
              <a:sym typeface="Arial Bold" charset="0"/>
            </a:endParaRPr>
          </a:p>
          <a:p>
            <a:pPr>
              <a:lnSpc>
                <a:spcPct val="100000"/>
              </a:lnSpc>
              <a:tabLst>
                <a:tab pos="317500" algn="l"/>
              </a:tabLst>
            </a:pPr>
            <a:r>
              <a:rPr lang="en-US" dirty="0">
                <a:solidFill>
                  <a:schemeClr val="tx1"/>
                </a:solidFill>
                <a:latin typeface="Arial" charset="0"/>
                <a:ea typeface="ＭＳ Ｐゴシック" charset="0"/>
                <a:sym typeface="Arial" charset="0"/>
              </a:rPr>
              <a:t>Population: </a:t>
            </a:r>
            <a:r>
              <a:rPr lang="en-US" dirty="0" smtClean="0">
                <a:solidFill>
                  <a:schemeClr val="tx1"/>
                </a:solidFill>
                <a:latin typeface="Arial" charset="0"/>
                <a:ea typeface="ＭＳ Ｐゴシック" charset="0"/>
                <a:sym typeface="Arial" charset="0"/>
              </a:rPr>
              <a:t>4,242,048</a:t>
            </a:r>
            <a:endParaRPr lang="en-US" dirty="0">
              <a:solidFill>
                <a:schemeClr val="tx1"/>
              </a:solidFill>
              <a:latin typeface="Arial" charset="0"/>
              <a:ea typeface="ＭＳ Ｐゴシック" charset="0"/>
              <a:sym typeface="Arial" charset="0"/>
            </a:endParaRPr>
          </a:p>
          <a:p>
            <a:pPr>
              <a:lnSpc>
                <a:spcPct val="100000"/>
              </a:lnSpc>
              <a:tabLst>
                <a:tab pos="317500" algn="l"/>
              </a:tabLst>
            </a:pPr>
            <a:r>
              <a:rPr lang="en-US" dirty="0">
                <a:solidFill>
                  <a:schemeClr val="tx1"/>
                </a:solidFill>
                <a:latin typeface="Arial" charset="0"/>
                <a:ea typeface="ＭＳ Ｐゴシック" charset="0"/>
                <a:sym typeface="Arial" charset="0"/>
              </a:rPr>
              <a:t>Country:_________	</a:t>
            </a:r>
          </a:p>
          <a:p>
            <a:pPr>
              <a:lnSpc>
                <a:spcPct val="100000"/>
              </a:lnSpc>
              <a:tabLst>
                <a:tab pos="317500" algn="l"/>
              </a:tabLst>
            </a:pPr>
            <a:r>
              <a:rPr lang="en-US"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dirty="0">
                <a:solidFill>
                  <a:schemeClr val="tx1"/>
                </a:solidFill>
                <a:latin typeface="Arial" charset="0"/>
                <a:ea typeface="ＭＳ Ｐゴシック" charset="0"/>
                <a:sym typeface="Arial" charset="0"/>
              </a:rPr>
              <a:t>(PPP)=___________</a:t>
            </a:r>
            <a:r>
              <a:rPr lang="en-US" dirty="0">
                <a:solidFill>
                  <a:schemeClr val="tx1"/>
                </a:solidFill>
                <a:latin typeface="Arial" charset="0"/>
                <a:ea typeface="ＭＳ Ｐゴシック" charset="0"/>
              </a:rPr>
              <a:t>	</a:t>
            </a:r>
            <a:endParaRPr lang="en-US" dirty="0"/>
          </a:p>
        </p:txBody>
      </p:sp>
      <p:sp>
        <p:nvSpPr>
          <p:cNvPr id="6" name="Rectangle 5"/>
          <p:cNvSpPr/>
          <p:nvPr/>
        </p:nvSpPr>
        <p:spPr>
          <a:xfrm>
            <a:off x="0" y="533400"/>
            <a:ext cx="9144000" cy="493981"/>
          </a:xfrm>
          <a:prstGeom prst="rect">
            <a:avLst/>
          </a:prstGeom>
        </p:spPr>
        <p:txBody>
          <a:bodyPr wrap="square">
            <a:spAutoFit/>
          </a:bodyPr>
          <a:lstStyle/>
          <a:p>
            <a:pPr algn="ctr"/>
            <a:r>
              <a:rPr lang="en-US" sz="3600" kern="0" dirty="0" smtClean="0">
                <a:solidFill>
                  <a:srgbClr val="000000"/>
                </a:solidFill>
                <a:effectLst>
                  <a:outerShdw blurRad="38100" dist="38100" dir="2700000" sx="0" sy="0" algn="tl">
                    <a:srgbClr val="DDDDDD"/>
                  </a:outerShdw>
                </a:effectLst>
                <a:latin typeface="News Gothic MT"/>
                <a:ea typeface="ヒラギノ角ゴ ProN W6" charset="0"/>
                <a:cs typeface="ヒラギノ角ゴ ProN W6" charset="0"/>
                <a:sym typeface="Arial Bold" charset="0"/>
              </a:rPr>
              <a:t>Guess the Country!</a:t>
            </a:r>
            <a:endParaRPr lang="en-US" sz="3600" dirty="0"/>
          </a:p>
        </p:txBody>
      </p:sp>
      <p:pic>
        <p:nvPicPr>
          <p:cNvPr id="9" name="Picture 8"/>
          <p:cNvPicPr>
            <a:picLocks noChangeAspect="1"/>
          </p:cNvPicPr>
          <p:nvPr/>
        </p:nvPicPr>
        <p:blipFill>
          <a:blip r:embed="rId3"/>
          <a:stretch>
            <a:fillRect/>
          </a:stretch>
        </p:blipFill>
        <p:spPr>
          <a:xfrm>
            <a:off x="2286000" y="1379220"/>
            <a:ext cx="4572000" cy="3040380"/>
          </a:xfrm>
          <a:prstGeom prst="rect">
            <a:avLst/>
          </a:prstGeom>
        </p:spPr>
      </p:pic>
      <p:pic>
        <p:nvPicPr>
          <p:cNvPr id="8" name="Picture 7"/>
          <p:cNvPicPr>
            <a:picLocks noChangeAspect="1"/>
          </p:cNvPicPr>
          <p:nvPr/>
        </p:nvPicPr>
        <p:blipFill>
          <a:blip r:embed="rId4"/>
          <a:stretch>
            <a:fillRect/>
          </a:stretch>
        </p:blipFill>
        <p:spPr>
          <a:xfrm>
            <a:off x="1905000" y="1371600"/>
            <a:ext cx="5413115" cy="3048000"/>
          </a:xfrm>
          <a:prstGeom prst="rect">
            <a:avLst/>
          </a:prstGeom>
        </p:spPr>
      </p:pic>
    </p:spTree>
    <p:extLst>
      <p:ext uri="{BB962C8B-B14F-4D97-AF65-F5344CB8AC3E}">
        <p14:creationId xmlns:p14="http://schemas.microsoft.com/office/powerpoint/2010/main" val="1333826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p:cNvSpPr>
          <p:nvPr/>
        </p:nvSpPr>
        <p:spPr bwMode="auto">
          <a:xfrm>
            <a:off x="381000" y="114300"/>
            <a:ext cx="8394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1275" bIns="0" anchor="ctr"/>
          <a:lstStyle/>
          <a:p>
            <a:pPr marL="41275" algn="ctr">
              <a:lnSpc>
                <a:spcPct val="87000"/>
              </a:lnSpc>
              <a:tabLst>
                <a:tab pos="317500" algn="l"/>
              </a:tabLst>
              <a:defRPr/>
            </a:pPr>
            <a:r>
              <a:rPr lang="en-US" sz="3400" dirty="0">
                <a:solidFill>
                  <a:srgbClr val="000000"/>
                </a:solidFill>
                <a:effectLst>
                  <a:outerShdw blurRad="38100" dist="38100" dir="2700000" sx="0" sy="0" algn="tl">
                    <a:srgbClr val="DDDDDD"/>
                  </a:outerShdw>
                </a:effectLst>
                <a:latin typeface="News Gothic MT"/>
                <a:ea typeface="ＭＳ Ｐゴシック" charset="0"/>
                <a:cs typeface="News Gothic MT"/>
                <a:sym typeface="Arial Bold" charset="0"/>
              </a:rPr>
              <a:t>Lesson 6</a:t>
            </a:r>
          </a:p>
        </p:txBody>
      </p:sp>
      <p:sp>
        <p:nvSpPr>
          <p:cNvPr id="121860" name="Rectangle 4"/>
          <p:cNvSpPr>
            <a:spLocks noGrp="1" noChangeArrowheads="1"/>
          </p:cNvSpPr>
          <p:nvPr>
            <p:ph type="body" idx="1"/>
          </p:nvPr>
        </p:nvSpPr>
        <p:spPr>
          <a:xfrm>
            <a:off x="0" y="914400"/>
            <a:ext cx="9144000" cy="1905000"/>
          </a:xfrm>
        </p:spPr>
        <p:txBody>
          <a:bodyPr/>
          <a:lstStyle/>
          <a:p>
            <a:pPr marL="382588" eaLnBrk="1" hangingPunct="1">
              <a:tabLst>
                <a:tab pos="863600" algn="l"/>
              </a:tabLst>
              <a:defRPr/>
            </a:pPr>
            <a:r>
              <a:rPr lang="en-US" sz="3400" dirty="0" smtClean="0">
                <a:solidFill>
                  <a:srgbClr val="000000"/>
                </a:solidFill>
                <a:latin typeface="News Gothic MT"/>
                <a:cs typeface="News Gothic MT"/>
                <a:sym typeface="Arial" charset="0"/>
              </a:rPr>
              <a:t>Alternative economic </a:t>
            </a:r>
            <a:r>
              <a:rPr lang="en-US" sz="3400" dirty="0">
                <a:solidFill>
                  <a:srgbClr val="000000"/>
                </a:solidFill>
                <a:latin typeface="News Gothic MT"/>
                <a:cs typeface="News Gothic MT"/>
                <a:sym typeface="Arial" charset="0"/>
              </a:rPr>
              <a:t>p</a:t>
            </a:r>
            <a:r>
              <a:rPr lang="en-US" sz="3400" dirty="0" smtClean="0">
                <a:solidFill>
                  <a:srgbClr val="000000"/>
                </a:solidFill>
                <a:latin typeface="News Gothic MT"/>
                <a:cs typeface="News Gothic MT"/>
                <a:sym typeface="Arial" charset="0"/>
              </a:rPr>
              <a:t>olicies: </a:t>
            </a:r>
          </a:p>
          <a:p>
            <a:pPr marL="382588" eaLnBrk="1" hangingPunct="1">
              <a:tabLst>
                <a:tab pos="863600" algn="l"/>
              </a:tabLst>
              <a:defRPr/>
            </a:pPr>
            <a:r>
              <a:rPr lang="en-US" sz="3400" dirty="0" smtClean="0">
                <a:solidFill>
                  <a:srgbClr val="000000"/>
                </a:solidFill>
                <a:latin typeface="News Gothic MT"/>
                <a:cs typeface="News Gothic MT"/>
                <a:sym typeface="Arial" charset="0"/>
              </a:rPr>
              <a:t>Which ones increase </a:t>
            </a:r>
            <a:r>
              <a:rPr lang="en-US" sz="3400" dirty="0">
                <a:solidFill>
                  <a:srgbClr val="000000"/>
                </a:solidFill>
                <a:latin typeface="News Gothic MT"/>
                <a:cs typeface="News Gothic MT"/>
                <a:sym typeface="Arial" charset="0"/>
              </a:rPr>
              <a:t>e</a:t>
            </a:r>
            <a:r>
              <a:rPr lang="en-US" sz="3400" dirty="0" smtClean="0">
                <a:solidFill>
                  <a:srgbClr val="000000"/>
                </a:solidFill>
                <a:latin typeface="News Gothic MT"/>
                <a:cs typeface="News Gothic MT"/>
                <a:sym typeface="Arial" charset="0"/>
              </a:rPr>
              <a:t>conomic </a:t>
            </a:r>
            <a:r>
              <a:rPr lang="en-US" sz="3400" dirty="0">
                <a:solidFill>
                  <a:srgbClr val="000000"/>
                </a:solidFill>
                <a:latin typeface="News Gothic MT"/>
                <a:cs typeface="News Gothic MT"/>
                <a:sym typeface="Arial" charset="0"/>
              </a:rPr>
              <a:t>f</a:t>
            </a:r>
            <a:r>
              <a:rPr lang="en-US" sz="3400" dirty="0" smtClean="0">
                <a:solidFill>
                  <a:srgbClr val="000000"/>
                </a:solidFill>
                <a:latin typeface="News Gothic MT"/>
                <a:cs typeface="News Gothic MT"/>
                <a:sym typeface="Arial" charset="0"/>
              </a:rPr>
              <a:t>reedom?</a:t>
            </a:r>
            <a:endParaRPr lang="en-US" sz="3400" dirty="0" smtClean="0">
              <a:solidFill>
                <a:srgbClr val="000000"/>
              </a:solidFill>
              <a:latin typeface="News Gothic MT"/>
              <a:ea typeface="ヒラギノ角ゴ ProN W3" charset="0"/>
              <a:cs typeface="ヒラギノ角ゴ ProN W3" charset="0"/>
              <a:sym typeface="Arial" charset="0"/>
            </a:endParaRPr>
          </a:p>
        </p:txBody>
      </p:sp>
      <p:pic>
        <p:nvPicPr>
          <p:cNvPr id="4" name="Picture 3"/>
          <p:cNvPicPr>
            <a:picLocks noChangeAspect="1"/>
          </p:cNvPicPr>
          <p:nvPr/>
        </p:nvPicPr>
        <p:blipFill rotWithShape="1">
          <a:blip r:embed="rId3"/>
          <a:srcRect t="10806" b="8710"/>
          <a:stretch/>
        </p:blipFill>
        <p:spPr>
          <a:xfrm>
            <a:off x="378255" y="2438400"/>
            <a:ext cx="8384745" cy="40612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alphaModFix/>
          </a:blip>
          <a:srcRect l="28925" r="-28925"/>
          <a:stretch/>
        </p:blipFill>
        <p:spPr>
          <a:xfrm>
            <a:off x="4648200" y="1676400"/>
            <a:ext cx="5994400" cy="4495800"/>
          </a:xfrm>
          <a:prstGeom prst="rect">
            <a:avLst/>
          </a:prstGeom>
        </p:spPr>
      </p:pic>
      <p:sp>
        <p:nvSpPr>
          <p:cNvPr id="123907" name="Rectangle 3"/>
          <p:cNvSpPr>
            <a:spLocks noGrp="1" noChangeArrowheads="1"/>
          </p:cNvSpPr>
          <p:nvPr>
            <p:ph type="body" idx="1"/>
          </p:nvPr>
        </p:nvSpPr>
        <p:spPr>
          <a:xfrm>
            <a:off x="304800" y="1676400"/>
            <a:ext cx="4572000" cy="3657600"/>
          </a:xfrm>
        </p:spPr>
        <p:txBody>
          <a:bodyPr/>
          <a:lstStyle/>
          <a:p>
            <a:pPr marL="39688" lvl="0" indent="0" algn="l" eaLnBrk="1" hangingPunct="1">
              <a:buClr>
                <a:srgbClr val="FFFFFF"/>
              </a:buClr>
              <a:buSzPct val="80000"/>
              <a:tabLst>
                <a:tab pos="863600" algn="l"/>
                <a:tab pos="863600" algn="l"/>
                <a:tab pos="863600" algn="l"/>
                <a:tab pos="863600" algn="l"/>
              </a:tabLst>
              <a:defRPr/>
            </a:pPr>
            <a:r>
              <a:rPr lang="en-US" dirty="0">
                <a:solidFill>
                  <a:srgbClr val="000000"/>
                </a:solidFill>
                <a:latin typeface="News Gothic MT"/>
                <a:ea typeface="ヒラギノ明朝 ProN W3" charset="0"/>
                <a:cs typeface="News Gothic MT"/>
                <a:sym typeface="Arial" charset="0"/>
              </a:rPr>
              <a:t>To reduce health care </a:t>
            </a:r>
            <a:endParaRPr lang="en-US" dirty="0" smtClean="0">
              <a:solidFill>
                <a:srgbClr val="000000"/>
              </a:solidFill>
              <a:latin typeface="News Gothic MT"/>
              <a:ea typeface="ヒラギノ明朝 ProN W3" charset="0"/>
              <a:cs typeface="News Gothic MT"/>
              <a:sym typeface="Arial" charset="0"/>
            </a:endParaRPr>
          </a:p>
          <a:p>
            <a:pPr marL="39688" lvl="0" indent="0" algn="l" eaLnBrk="1" hangingPunct="1">
              <a:buClr>
                <a:srgbClr val="FFFFFF"/>
              </a:buClr>
              <a:buSzPct val="80000"/>
              <a:tabLst>
                <a:tab pos="863600" algn="l"/>
                <a:tab pos="863600" algn="l"/>
                <a:tab pos="863600" algn="l"/>
                <a:tab pos="863600" algn="l"/>
              </a:tabLst>
              <a:defRPr/>
            </a:pPr>
            <a:r>
              <a:rPr lang="en-US" dirty="0">
                <a:solidFill>
                  <a:srgbClr val="000000"/>
                </a:solidFill>
                <a:latin typeface="News Gothic MT"/>
                <a:ea typeface="ヒラギノ明朝 ProN W3" charset="0"/>
                <a:cs typeface="News Gothic MT"/>
                <a:sym typeface="Arial" charset="0"/>
              </a:rPr>
              <a:t>w</a:t>
            </a:r>
            <a:r>
              <a:rPr lang="en-US" dirty="0" smtClean="0">
                <a:solidFill>
                  <a:srgbClr val="000000"/>
                </a:solidFill>
                <a:latin typeface="News Gothic MT"/>
                <a:ea typeface="ヒラギノ明朝 ProN W3" charset="0"/>
                <a:cs typeface="News Gothic MT"/>
                <a:sym typeface="Arial" charset="0"/>
              </a:rPr>
              <a:t>ait </a:t>
            </a:r>
            <a:r>
              <a:rPr lang="en-US" dirty="0">
                <a:solidFill>
                  <a:srgbClr val="000000"/>
                </a:solidFill>
                <a:latin typeface="News Gothic MT"/>
                <a:ea typeface="ヒラギノ明朝 ProN W3" charset="0"/>
                <a:cs typeface="News Gothic MT"/>
                <a:sym typeface="Arial" charset="0"/>
              </a:rPr>
              <a:t>t</a:t>
            </a:r>
            <a:r>
              <a:rPr lang="en-US" dirty="0" smtClean="0">
                <a:solidFill>
                  <a:srgbClr val="000000"/>
                </a:solidFill>
                <a:latin typeface="News Gothic MT"/>
                <a:ea typeface="ヒラギノ明朝 ProN W3" charset="0"/>
                <a:cs typeface="News Gothic MT"/>
                <a:sym typeface="Arial" charset="0"/>
              </a:rPr>
              <a:t>ime for </a:t>
            </a:r>
            <a:r>
              <a:rPr lang="en-US" dirty="0">
                <a:solidFill>
                  <a:srgbClr val="000000"/>
                </a:solidFill>
                <a:latin typeface="News Gothic MT"/>
                <a:ea typeface="ヒラギノ明朝 ProN W3" charset="0"/>
                <a:cs typeface="News Gothic MT"/>
                <a:sym typeface="Arial" charset="0"/>
              </a:rPr>
              <a:t>Canadian </a:t>
            </a:r>
            <a:endParaRPr lang="en-US" dirty="0" smtClean="0">
              <a:solidFill>
                <a:srgbClr val="000000"/>
              </a:solidFill>
              <a:latin typeface="News Gothic MT"/>
              <a:ea typeface="ヒラギノ明朝 ProN W3" charset="0"/>
              <a:cs typeface="News Gothic MT"/>
              <a:sym typeface="Arial" charset="0"/>
            </a:endParaRPr>
          </a:p>
          <a:p>
            <a:pPr marL="39688" lvl="0" indent="0" algn="l" eaLnBrk="1" hangingPunct="1">
              <a:buClr>
                <a:srgbClr val="FFFFFF"/>
              </a:buClr>
              <a:buSzPct val="80000"/>
              <a:tabLst>
                <a:tab pos="863600" algn="l"/>
                <a:tab pos="863600" algn="l"/>
                <a:tab pos="863600" algn="l"/>
                <a:tab pos="863600" algn="l"/>
              </a:tabLst>
              <a:defRPr/>
            </a:pPr>
            <a:r>
              <a:rPr lang="en-US" dirty="0" smtClean="0">
                <a:solidFill>
                  <a:srgbClr val="000000"/>
                </a:solidFill>
                <a:latin typeface="News Gothic MT"/>
                <a:ea typeface="ヒラギノ明朝 ProN W3" charset="0"/>
                <a:cs typeface="News Gothic MT"/>
                <a:sym typeface="Arial" charset="0"/>
              </a:rPr>
              <a:t>citizens</a:t>
            </a:r>
            <a:r>
              <a:rPr lang="en-US" dirty="0">
                <a:solidFill>
                  <a:srgbClr val="000000"/>
                </a:solidFill>
                <a:latin typeface="News Gothic MT"/>
                <a:ea typeface="ヒラギノ明朝 ProN W3" charset="0"/>
                <a:cs typeface="News Gothic MT"/>
                <a:sym typeface="Arial" charset="0"/>
              </a:rPr>
              <a:t>, </a:t>
            </a:r>
            <a:r>
              <a:rPr lang="en-US" dirty="0" smtClean="0">
                <a:solidFill>
                  <a:srgbClr val="000000"/>
                </a:solidFill>
                <a:latin typeface="News Gothic MT"/>
                <a:ea typeface="ヒラギノ明朝 ProN W3" charset="0"/>
                <a:cs typeface="News Gothic MT"/>
                <a:sym typeface="Arial" charset="0"/>
              </a:rPr>
              <a:t>allow </a:t>
            </a:r>
            <a:r>
              <a:rPr lang="en-US" dirty="0">
                <a:solidFill>
                  <a:srgbClr val="000000"/>
                </a:solidFill>
                <a:latin typeface="News Gothic MT"/>
                <a:ea typeface="ヒラギノ明朝 ProN W3" charset="0"/>
                <a:cs typeface="News Gothic MT"/>
                <a:sym typeface="Arial" charset="0"/>
              </a:rPr>
              <a:t>medical </a:t>
            </a:r>
            <a:endParaRPr lang="en-US" dirty="0" smtClean="0">
              <a:solidFill>
                <a:srgbClr val="000000"/>
              </a:solidFill>
              <a:latin typeface="News Gothic MT"/>
              <a:ea typeface="ヒラギノ明朝 ProN W3" charset="0"/>
              <a:cs typeface="News Gothic MT"/>
              <a:sym typeface="Arial" charset="0"/>
            </a:endParaRPr>
          </a:p>
          <a:p>
            <a:pPr marL="39688" lvl="0" indent="0" algn="l" eaLnBrk="1" hangingPunct="1">
              <a:buClr>
                <a:srgbClr val="FFFFFF"/>
              </a:buClr>
              <a:buSzPct val="80000"/>
              <a:tabLst>
                <a:tab pos="863600" algn="l"/>
                <a:tab pos="863600" algn="l"/>
                <a:tab pos="863600" algn="l"/>
                <a:tab pos="863600" algn="l"/>
              </a:tabLst>
              <a:defRPr/>
            </a:pPr>
            <a:r>
              <a:rPr lang="en-US" dirty="0" smtClean="0">
                <a:solidFill>
                  <a:srgbClr val="000000"/>
                </a:solidFill>
                <a:latin typeface="News Gothic MT"/>
                <a:ea typeface="ヒラギノ明朝 ProN W3" charset="0"/>
                <a:cs typeface="News Gothic MT"/>
                <a:sym typeface="Arial" charset="0"/>
              </a:rPr>
              <a:t>personnel </a:t>
            </a:r>
            <a:r>
              <a:rPr lang="en-US" dirty="0">
                <a:solidFill>
                  <a:srgbClr val="000000"/>
                </a:solidFill>
                <a:latin typeface="News Gothic MT"/>
                <a:ea typeface="ヒラギノ明朝 ProN W3" charset="0"/>
                <a:cs typeface="News Gothic MT"/>
                <a:sym typeface="Arial" charset="0"/>
              </a:rPr>
              <a:t>to </a:t>
            </a:r>
            <a:r>
              <a:rPr lang="en-US" dirty="0" smtClean="0">
                <a:solidFill>
                  <a:srgbClr val="000000"/>
                </a:solidFill>
                <a:latin typeface="News Gothic MT"/>
                <a:ea typeface="ヒラギノ明朝 ProN W3" charset="0"/>
                <a:cs typeface="News Gothic MT"/>
                <a:sym typeface="Arial" charset="0"/>
              </a:rPr>
              <a:t>establish </a:t>
            </a:r>
          </a:p>
          <a:p>
            <a:pPr marL="39688" lvl="0" indent="0" algn="l" eaLnBrk="1" hangingPunct="1">
              <a:buClr>
                <a:srgbClr val="FFFFFF"/>
              </a:buClr>
              <a:buSzPct val="80000"/>
              <a:tabLst>
                <a:tab pos="863600" algn="l"/>
                <a:tab pos="863600" algn="l"/>
                <a:tab pos="863600" algn="l"/>
                <a:tab pos="863600" algn="l"/>
              </a:tabLst>
              <a:defRPr/>
            </a:pPr>
            <a:r>
              <a:rPr lang="en-US" dirty="0" smtClean="0">
                <a:solidFill>
                  <a:srgbClr val="000000"/>
                </a:solidFill>
                <a:latin typeface="News Gothic MT"/>
                <a:ea typeface="ヒラギノ明朝 ProN W3" charset="0"/>
                <a:cs typeface="News Gothic MT"/>
                <a:sym typeface="Arial" charset="0"/>
              </a:rPr>
              <a:t>private </a:t>
            </a:r>
            <a:r>
              <a:rPr lang="en-US" dirty="0">
                <a:solidFill>
                  <a:srgbClr val="000000"/>
                </a:solidFill>
                <a:latin typeface="News Gothic MT"/>
                <a:ea typeface="ヒラギノ明朝 ProN W3" charset="0"/>
                <a:cs typeface="News Gothic MT"/>
                <a:sym typeface="Arial" charset="0"/>
              </a:rPr>
              <a:t>practices </a:t>
            </a:r>
            <a:r>
              <a:rPr lang="en-US" dirty="0" smtClean="0">
                <a:solidFill>
                  <a:srgbClr val="000000"/>
                </a:solidFill>
                <a:latin typeface="News Gothic MT"/>
                <a:ea typeface="ヒラギノ明朝 ProN W3" charset="0"/>
                <a:cs typeface="News Gothic MT"/>
                <a:sym typeface="Arial" charset="0"/>
              </a:rPr>
              <a:t>so </a:t>
            </a:r>
          </a:p>
          <a:p>
            <a:pPr marL="39688" lvl="0" indent="0" algn="l" eaLnBrk="1" hangingPunct="1">
              <a:buClr>
                <a:srgbClr val="FFFFFF"/>
              </a:buClr>
              <a:buSzPct val="80000"/>
              <a:tabLst>
                <a:tab pos="863600" algn="l"/>
                <a:tab pos="863600" algn="l"/>
                <a:tab pos="863600" algn="l"/>
                <a:tab pos="863600" algn="l"/>
              </a:tabLst>
              <a:defRPr/>
            </a:pPr>
            <a:r>
              <a:rPr lang="en-US" dirty="0" smtClean="0">
                <a:solidFill>
                  <a:srgbClr val="000000"/>
                </a:solidFill>
                <a:latin typeface="News Gothic MT"/>
                <a:ea typeface="ヒラギノ明朝 ProN W3" charset="0"/>
                <a:cs typeface="News Gothic MT"/>
                <a:sym typeface="Arial" charset="0"/>
              </a:rPr>
              <a:t>patients </a:t>
            </a:r>
            <a:r>
              <a:rPr lang="en-US" dirty="0">
                <a:solidFill>
                  <a:srgbClr val="000000"/>
                </a:solidFill>
                <a:latin typeface="News Gothic MT"/>
                <a:ea typeface="ヒラギノ明朝 ProN W3" charset="0"/>
                <a:cs typeface="News Gothic MT"/>
                <a:sym typeface="Arial" charset="0"/>
              </a:rPr>
              <a:t>can purchase </a:t>
            </a:r>
            <a:endParaRPr lang="en-US" dirty="0" smtClean="0">
              <a:solidFill>
                <a:srgbClr val="000000"/>
              </a:solidFill>
              <a:latin typeface="News Gothic MT"/>
              <a:ea typeface="ヒラギノ明朝 ProN W3" charset="0"/>
              <a:cs typeface="News Gothic MT"/>
              <a:sym typeface="Arial" charset="0"/>
            </a:endParaRPr>
          </a:p>
          <a:p>
            <a:pPr marL="39688" lvl="0" indent="0" algn="l" eaLnBrk="1" hangingPunct="1">
              <a:buClr>
                <a:srgbClr val="FFFFFF"/>
              </a:buClr>
              <a:buSzPct val="80000"/>
              <a:tabLst>
                <a:tab pos="863600" algn="l"/>
                <a:tab pos="863600" algn="l"/>
                <a:tab pos="863600" algn="l"/>
                <a:tab pos="863600" algn="l"/>
              </a:tabLst>
              <a:defRPr/>
            </a:pPr>
            <a:r>
              <a:rPr lang="en-US" dirty="0" smtClean="0">
                <a:solidFill>
                  <a:srgbClr val="000000"/>
                </a:solidFill>
                <a:latin typeface="News Gothic MT"/>
                <a:ea typeface="ヒラギノ明朝 ProN W3" charset="0"/>
                <a:cs typeface="News Gothic MT"/>
                <a:sym typeface="Arial" charset="0"/>
              </a:rPr>
              <a:t>instant medical </a:t>
            </a:r>
            <a:r>
              <a:rPr lang="en-US" dirty="0">
                <a:solidFill>
                  <a:srgbClr val="000000"/>
                </a:solidFill>
                <a:latin typeface="News Gothic MT"/>
                <a:ea typeface="ヒラギノ明朝 ProN W3" charset="0"/>
                <a:cs typeface="News Gothic MT"/>
                <a:sym typeface="Arial" charset="0"/>
              </a:rPr>
              <a:t>care </a:t>
            </a:r>
            <a:endParaRPr lang="en-US" dirty="0" smtClean="0">
              <a:solidFill>
                <a:srgbClr val="000000"/>
              </a:solidFill>
              <a:latin typeface="News Gothic MT"/>
              <a:ea typeface="ヒラギノ明朝 ProN W3" charset="0"/>
              <a:cs typeface="News Gothic MT"/>
              <a:sym typeface="Arial" charset="0"/>
            </a:endParaRPr>
          </a:p>
          <a:p>
            <a:pPr marL="39688" lvl="0" indent="0" algn="l" eaLnBrk="1" hangingPunct="1">
              <a:buClr>
                <a:srgbClr val="FFFFFF"/>
              </a:buClr>
              <a:buSzPct val="80000"/>
              <a:tabLst>
                <a:tab pos="863600" algn="l"/>
                <a:tab pos="863600" algn="l"/>
                <a:tab pos="863600" algn="l"/>
                <a:tab pos="863600" algn="l"/>
              </a:tabLst>
              <a:defRPr/>
            </a:pPr>
            <a:r>
              <a:rPr lang="en-US" dirty="0" smtClean="0">
                <a:solidFill>
                  <a:srgbClr val="000000"/>
                </a:solidFill>
                <a:latin typeface="News Gothic MT"/>
                <a:ea typeface="ヒラギノ明朝 ProN W3" charset="0"/>
                <a:cs typeface="News Gothic MT"/>
                <a:sym typeface="Arial" charset="0"/>
              </a:rPr>
              <a:t>when </a:t>
            </a:r>
            <a:r>
              <a:rPr lang="en-US" dirty="0">
                <a:solidFill>
                  <a:srgbClr val="000000"/>
                </a:solidFill>
                <a:latin typeface="News Gothic MT"/>
                <a:ea typeface="ヒラギノ明朝 ProN W3" charset="0"/>
                <a:cs typeface="News Gothic MT"/>
                <a:sym typeface="Arial" charset="0"/>
              </a:rPr>
              <a:t>they want it.</a:t>
            </a:r>
          </a:p>
          <a:p>
            <a:pPr marL="39688" indent="0" algn="l" eaLnBrk="1" hangingPunct="1">
              <a:buClr>
                <a:srgbClr val="FFFFFF"/>
              </a:buClr>
              <a:buSzPct val="80000"/>
              <a:tabLst>
                <a:tab pos="863600" algn="l"/>
                <a:tab pos="863600" algn="l"/>
                <a:tab pos="863600" algn="l"/>
                <a:tab pos="863600" algn="l"/>
              </a:tabLst>
              <a:defRPr/>
            </a:pPr>
            <a:endParaRPr lang="en-US" dirty="0" smtClean="0">
              <a:latin typeface="News Gothic MT"/>
              <a:ea typeface="ヒラギノ角ゴ ProN W3" charset="0"/>
              <a:cs typeface="ヒラギノ角ゴ ProN W3" charset="0"/>
              <a:sym typeface="Arial" charset="0"/>
            </a:endParaRPr>
          </a:p>
        </p:txBody>
      </p:sp>
      <p:sp>
        <p:nvSpPr>
          <p:cNvPr id="3" name="TextBox 2"/>
          <p:cNvSpPr txBox="1"/>
          <p:nvPr/>
        </p:nvSpPr>
        <p:spPr>
          <a:xfrm>
            <a:off x="5080375" y="4552861"/>
            <a:ext cx="184666" cy="360099"/>
          </a:xfrm>
          <a:prstGeom prst="rect">
            <a:avLst/>
          </a:prstGeom>
          <a:noFill/>
        </p:spPr>
        <p:txBody>
          <a:bodyPr wrap="none" rtlCol="0">
            <a:spAutoFit/>
          </a:bodyPr>
          <a:lstStyle/>
          <a:p>
            <a:endParaRPr lang="en-US" dirty="0">
              <a:latin typeface="News Gothic MT"/>
            </a:endParaRPr>
          </a:p>
        </p:txBody>
      </p:sp>
      <p:sp>
        <p:nvSpPr>
          <p:cNvPr id="6" name="TextBox 5"/>
          <p:cNvSpPr txBox="1"/>
          <p:nvPr/>
        </p:nvSpPr>
        <p:spPr>
          <a:xfrm>
            <a:off x="0" y="486793"/>
            <a:ext cx="9144000" cy="1037207"/>
          </a:xfrm>
          <a:prstGeom prst="rect">
            <a:avLst/>
          </a:prstGeom>
          <a:noFill/>
        </p:spPr>
        <p:txBody>
          <a:bodyPr wrap="square" rtlCol="0" anchor="ctr">
            <a:spAutoFit/>
          </a:bodyPr>
          <a:lstStyle/>
          <a:p>
            <a:pPr lvl="0" algn="ctr">
              <a:lnSpc>
                <a:spcPct val="100000"/>
              </a:lnSpc>
            </a:pPr>
            <a:r>
              <a:rPr lang="en-US" sz="4400" dirty="0" smtClean="0">
                <a:solidFill>
                  <a:srgbClr val="000000"/>
                </a:solidFill>
                <a:latin typeface="News Gothic MT"/>
                <a:ea typeface="ヒラギノ明朝 ProN W3" charset="0"/>
                <a:cs typeface="News Gothic MT"/>
                <a:sym typeface="Arial Bold" charset="0"/>
              </a:rPr>
              <a:t>Queue </a:t>
            </a:r>
            <a:r>
              <a:rPr lang="en-US" sz="4400" dirty="0">
                <a:solidFill>
                  <a:srgbClr val="000000"/>
                </a:solidFill>
                <a:latin typeface="News Gothic MT"/>
                <a:ea typeface="ヒラギノ明朝 ProN W3" charset="0"/>
                <a:cs typeface="News Gothic MT"/>
                <a:sym typeface="Arial Bold" charset="0"/>
              </a:rPr>
              <a:t>No More!</a:t>
            </a:r>
          </a:p>
          <a:p>
            <a:endParaRPr lang="en-US" dirty="0">
              <a:latin typeface="News Gothic MT"/>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7" name="Rectangle 3"/>
          <p:cNvSpPr>
            <a:spLocks noGrp="1" noChangeArrowheads="1"/>
          </p:cNvSpPr>
          <p:nvPr>
            <p:ph type="body" idx="1"/>
          </p:nvPr>
        </p:nvSpPr>
        <p:spPr>
          <a:xfrm>
            <a:off x="457200" y="1828800"/>
            <a:ext cx="4572000" cy="3657600"/>
          </a:xfrm>
        </p:spPr>
        <p:txBody>
          <a:bodyPr/>
          <a:lstStyle/>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Allow private companies</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to buy fresh water from lakes in Newfoundland and British Columbia and sell it to thirsty locations like Arizona and Florida.</a:t>
            </a:r>
            <a:endParaRPr lang="en-US" dirty="0">
              <a:solidFill>
                <a:srgbClr val="000000"/>
              </a:solidFill>
              <a:latin typeface="News Gothic MT"/>
              <a:ea typeface="ヒラギノ明朝 ProN W3" charset="0"/>
              <a:cs typeface="News Gothic MT"/>
              <a:sym typeface="Arial" charset="0"/>
            </a:endParaRPr>
          </a:p>
          <a:p>
            <a:pPr marL="39688" indent="0" algn="l" eaLnBrk="1" hangingPunct="1">
              <a:buClr>
                <a:srgbClr val="FFFFFF"/>
              </a:buClr>
              <a:buSzPct val="80000"/>
              <a:tabLst>
                <a:tab pos="863600" algn="l"/>
                <a:tab pos="863600" algn="l"/>
                <a:tab pos="863600" algn="l"/>
                <a:tab pos="863600" algn="l"/>
              </a:tabLst>
              <a:defRPr/>
            </a:pPr>
            <a:endParaRPr lang="en-US" dirty="0" smtClean="0">
              <a:latin typeface="News Gothic MT"/>
              <a:ea typeface="ヒラギノ角ゴ ProN W3" charset="0"/>
              <a:cs typeface="ヒラギノ角ゴ ProN W3" charset="0"/>
              <a:sym typeface="Arial" charset="0"/>
            </a:endParaRPr>
          </a:p>
        </p:txBody>
      </p:sp>
      <p:sp>
        <p:nvSpPr>
          <p:cNvPr id="3" name="TextBox 2"/>
          <p:cNvSpPr txBox="1"/>
          <p:nvPr/>
        </p:nvSpPr>
        <p:spPr>
          <a:xfrm>
            <a:off x="5080375" y="4552861"/>
            <a:ext cx="184666" cy="360099"/>
          </a:xfrm>
          <a:prstGeom prst="rect">
            <a:avLst/>
          </a:prstGeom>
          <a:noFill/>
        </p:spPr>
        <p:txBody>
          <a:bodyPr wrap="none" rtlCol="0">
            <a:spAutoFit/>
          </a:bodyPr>
          <a:lstStyle/>
          <a:p>
            <a:endParaRPr lang="en-US" dirty="0">
              <a:latin typeface="News Gothic MT"/>
            </a:endParaRPr>
          </a:p>
        </p:txBody>
      </p:sp>
      <p:sp>
        <p:nvSpPr>
          <p:cNvPr id="6" name="TextBox 5"/>
          <p:cNvSpPr txBox="1"/>
          <p:nvPr/>
        </p:nvSpPr>
        <p:spPr>
          <a:xfrm>
            <a:off x="0" y="533400"/>
            <a:ext cx="9144000" cy="1037207"/>
          </a:xfrm>
          <a:prstGeom prst="rect">
            <a:avLst/>
          </a:prstGeom>
          <a:noFill/>
        </p:spPr>
        <p:txBody>
          <a:bodyPr wrap="square" rtlCol="0">
            <a:spAutoFit/>
          </a:bodyPr>
          <a:lstStyle/>
          <a:p>
            <a:pPr lvl="0" algn="ctr">
              <a:lnSpc>
                <a:spcPct val="100000"/>
              </a:lnSpc>
            </a:pPr>
            <a:r>
              <a:rPr lang="en-US" sz="4400" dirty="0">
                <a:solidFill>
                  <a:srgbClr val="000000"/>
                </a:solidFill>
                <a:latin typeface="News Gothic MT"/>
                <a:ea typeface="ヒラギノ明朝 ProN W3" charset="0"/>
                <a:cs typeface="News Gothic MT"/>
                <a:sym typeface="Arial Bold" charset="0"/>
              </a:rPr>
              <a:t>Quench the Thirst!</a:t>
            </a:r>
          </a:p>
          <a:p>
            <a:endParaRPr lang="en-US" dirty="0">
              <a:latin typeface="News Gothic MT"/>
            </a:endParaRPr>
          </a:p>
        </p:txBody>
      </p:sp>
      <p:pic>
        <p:nvPicPr>
          <p:cNvPr id="5" name="Picture 4"/>
          <p:cNvPicPr>
            <a:picLocks noChangeAspect="1"/>
          </p:cNvPicPr>
          <p:nvPr/>
        </p:nvPicPr>
        <p:blipFill rotWithShape="1">
          <a:blip r:embed="rId3"/>
          <a:srcRect l="-43891" r="29890"/>
          <a:stretch/>
        </p:blipFill>
        <p:spPr>
          <a:xfrm>
            <a:off x="5410200" y="2133600"/>
            <a:ext cx="5212080" cy="3657600"/>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363807103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7" name="Rectangle 3"/>
          <p:cNvSpPr>
            <a:spLocks noGrp="1" noChangeArrowheads="1"/>
          </p:cNvSpPr>
          <p:nvPr>
            <p:ph type="body" idx="1"/>
          </p:nvPr>
        </p:nvSpPr>
        <p:spPr>
          <a:xfrm>
            <a:off x="228600" y="2209800"/>
            <a:ext cx="4648200" cy="3657600"/>
          </a:xfrm>
        </p:spPr>
        <p:txBody>
          <a:bodyPr/>
          <a:lstStyle/>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To encourage Canadians to support the growing Canadian wine industry, ban the sale of all foreign-produced wine in Canada.</a:t>
            </a:r>
            <a:endParaRPr lang="en-US" dirty="0" smtClean="0">
              <a:latin typeface="News Gothic MT"/>
              <a:ea typeface="ヒラギノ角ゴ ProN W3" charset="0"/>
              <a:cs typeface="ヒラギノ角ゴ ProN W3" charset="0"/>
              <a:sym typeface="Arial" charset="0"/>
            </a:endParaRPr>
          </a:p>
        </p:txBody>
      </p:sp>
      <p:sp>
        <p:nvSpPr>
          <p:cNvPr id="3" name="TextBox 2"/>
          <p:cNvSpPr txBox="1"/>
          <p:nvPr/>
        </p:nvSpPr>
        <p:spPr>
          <a:xfrm>
            <a:off x="5080375" y="4552861"/>
            <a:ext cx="184666" cy="360099"/>
          </a:xfrm>
          <a:prstGeom prst="rect">
            <a:avLst/>
          </a:prstGeom>
          <a:noFill/>
        </p:spPr>
        <p:txBody>
          <a:bodyPr wrap="none" rtlCol="0">
            <a:spAutoFit/>
          </a:bodyPr>
          <a:lstStyle/>
          <a:p>
            <a:endParaRPr lang="en-US" dirty="0">
              <a:latin typeface="News Gothic MT"/>
            </a:endParaRPr>
          </a:p>
        </p:txBody>
      </p:sp>
      <p:sp>
        <p:nvSpPr>
          <p:cNvPr id="6" name="TextBox 5"/>
          <p:cNvSpPr txBox="1"/>
          <p:nvPr/>
        </p:nvSpPr>
        <p:spPr>
          <a:xfrm>
            <a:off x="0" y="533400"/>
            <a:ext cx="9144000" cy="1037207"/>
          </a:xfrm>
          <a:prstGeom prst="rect">
            <a:avLst/>
          </a:prstGeom>
          <a:noFill/>
        </p:spPr>
        <p:txBody>
          <a:bodyPr wrap="square" rtlCol="0">
            <a:spAutoFit/>
          </a:bodyPr>
          <a:lstStyle/>
          <a:p>
            <a:pPr lvl="0" algn="ctr">
              <a:lnSpc>
                <a:spcPct val="100000"/>
              </a:lnSpc>
            </a:pPr>
            <a:r>
              <a:rPr lang="en-US" sz="4400" dirty="0" smtClean="0">
                <a:solidFill>
                  <a:srgbClr val="000000"/>
                </a:solidFill>
                <a:latin typeface="News Gothic MT"/>
                <a:ea typeface="ヒラギノ明朝 ProN W3" charset="0"/>
                <a:cs typeface="News Gothic MT"/>
                <a:sym typeface="Arial Bold" charset="0"/>
              </a:rPr>
              <a:t>Support Canadian Wineries!</a:t>
            </a:r>
            <a:endParaRPr lang="en-US" sz="4400" dirty="0">
              <a:solidFill>
                <a:srgbClr val="000000"/>
              </a:solidFill>
              <a:latin typeface="News Gothic MT"/>
              <a:ea typeface="ヒラギノ明朝 ProN W3" charset="0"/>
              <a:cs typeface="News Gothic MT"/>
              <a:sym typeface="Arial Bold" charset="0"/>
            </a:endParaRPr>
          </a:p>
          <a:p>
            <a:endParaRPr lang="en-US" dirty="0">
              <a:latin typeface="News Gothic MT"/>
            </a:endParaRPr>
          </a:p>
        </p:txBody>
      </p:sp>
      <p:pic>
        <p:nvPicPr>
          <p:cNvPr id="4" name="Picture 3"/>
          <p:cNvPicPr>
            <a:picLocks noChangeAspect="1"/>
          </p:cNvPicPr>
          <p:nvPr/>
        </p:nvPicPr>
        <p:blipFill rotWithShape="1">
          <a:blip r:embed="rId3"/>
          <a:srcRect l="12032" r="23927"/>
          <a:stretch/>
        </p:blipFill>
        <p:spPr>
          <a:xfrm>
            <a:off x="4876800" y="2165577"/>
            <a:ext cx="4038600" cy="3701823"/>
          </a:xfrm>
          <a:prstGeom prst="rect">
            <a:avLst/>
          </a:prstGeom>
        </p:spPr>
      </p:pic>
    </p:spTree>
    <p:extLst>
      <p:ext uri="{BB962C8B-B14F-4D97-AF65-F5344CB8AC3E}">
        <p14:creationId xmlns:p14="http://schemas.microsoft.com/office/powerpoint/2010/main" val="135311547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7" name="Rectangle 3"/>
          <p:cNvSpPr>
            <a:spLocks noGrp="1" noChangeArrowheads="1"/>
          </p:cNvSpPr>
          <p:nvPr>
            <p:ph type="body" idx="1"/>
          </p:nvPr>
        </p:nvSpPr>
        <p:spPr>
          <a:xfrm>
            <a:off x="381000" y="2133600"/>
            <a:ext cx="4572000" cy="3657600"/>
          </a:xfrm>
        </p:spPr>
        <p:txBody>
          <a:bodyPr/>
          <a:lstStyle/>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To provide jobs for more Canadians, reduce the legal workweek from 40 hours to 35 hours and ban overtime work.</a:t>
            </a:r>
            <a:endParaRPr lang="en-US" dirty="0" smtClean="0">
              <a:latin typeface="News Gothic MT"/>
              <a:ea typeface="ヒラギノ角ゴ ProN W3" charset="0"/>
              <a:cs typeface="ヒラギノ角ゴ ProN W3" charset="0"/>
              <a:sym typeface="Arial" charset="0"/>
            </a:endParaRPr>
          </a:p>
        </p:txBody>
      </p:sp>
      <p:sp>
        <p:nvSpPr>
          <p:cNvPr id="3" name="TextBox 2"/>
          <p:cNvSpPr txBox="1"/>
          <p:nvPr/>
        </p:nvSpPr>
        <p:spPr>
          <a:xfrm>
            <a:off x="5080375" y="4552861"/>
            <a:ext cx="184666" cy="360099"/>
          </a:xfrm>
          <a:prstGeom prst="rect">
            <a:avLst/>
          </a:prstGeom>
          <a:noFill/>
        </p:spPr>
        <p:txBody>
          <a:bodyPr wrap="none" rtlCol="0">
            <a:spAutoFit/>
          </a:bodyPr>
          <a:lstStyle/>
          <a:p>
            <a:endParaRPr lang="en-US" dirty="0">
              <a:latin typeface="News Gothic MT"/>
            </a:endParaRPr>
          </a:p>
        </p:txBody>
      </p:sp>
      <p:sp>
        <p:nvSpPr>
          <p:cNvPr id="6" name="TextBox 5"/>
          <p:cNvSpPr txBox="1"/>
          <p:nvPr/>
        </p:nvSpPr>
        <p:spPr>
          <a:xfrm>
            <a:off x="0" y="533400"/>
            <a:ext cx="9144000" cy="1037207"/>
          </a:xfrm>
          <a:prstGeom prst="rect">
            <a:avLst/>
          </a:prstGeom>
          <a:noFill/>
        </p:spPr>
        <p:txBody>
          <a:bodyPr wrap="square" rtlCol="0">
            <a:spAutoFit/>
          </a:bodyPr>
          <a:lstStyle/>
          <a:p>
            <a:pPr lvl="0" algn="ctr">
              <a:lnSpc>
                <a:spcPct val="100000"/>
              </a:lnSpc>
            </a:pPr>
            <a:r>
              <a:rPr lang="en-US" sz="4400" dirty="0" smtClean="0">
                <a:solidFill>
                  <a:srgbClr val="000000"/>
                </a:solidFill>
                <a:latin typeface="News Gothic MT"/>
                <a:ea typeface="ヒラギノ明朝 ProN W3" charset="0"/>
                <a:cs typeface="News Gothic MT"/>
                <a:sym typeface="Arial Bold" charset="0"/>
              </a:rPr>
              <a:t>Reduce Unemployment!</a:t>
            </a:r>
            <a:endParaRPr lang="en-US" sz="4400" dirty="0">
              <a:solidFill>
                <a:srgbClr val="000000"/>
              </a:solidFill>
              <a:latin typeface="News Gothic MT"/>
              <a:ea typeface="ヒラギノ明朝 ProN W3" charset="0"/>
              <a:cs typeface="News Gothic MT"/>
              <a:sym typeface="Arial Bold" charset="0"/>
            </a:endParaRPr>
          </a:p>
          <a:p>
            <a:endParaRPr lang="en-US" dirty="0">
              <a:latin typeface="News Gothic MT"/>
            </a:endParaRPr>
          </a:p>
        </p:txBody>
      </p:sp>
      <p:pic>
        <p:nvPicPr>
          <p:cNvPr id="2" name="Picture 1"/>
          <p:cNvPicPr>
            <a:picLocks noChangeAspect="1"/>
          </p:cNvPicPr>
          <p:nvPr/>
        </p:nvPicPr>
        <p:blipFill>
          <a:blip r:embed="rId3"/>
          <a:stretch>
            <a:fillRect/>
          </a:stretch>
        </p:blipFill>
        <p:spPr>
          <a:xfrm>
            <a:off x="5029200" y="2438400"/>
            <a:ext cx="3709797" cy="2971800"/>
          </a:xfrm>
          <a:prstGeom prst="rect">
            <a:avLst/>
          </a:prstGeom>
        </p:spPr>
      </p:pic>
    </p:spTree>
    <p:extLst>
      <p:ext uri="{BB962C8B-B14F-4D97-AF65-F5344CB8AC3E}">
        <p14:creationId xmlns:p14="http://schemas.microsoft.com/office/powerpoint/2010/main" val="246967411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009" r="17989"/>
          <a:stretch/>
        </p:blipFill>
        <p:spPr>
          <a:xfrm>
            <a:off x="4953000" y="1752600"/>
            <a:ext cx="3886200" cy="4329007"/>
          </a:xfrm>
          <a:prstGeom prst="rect">
            <a:avLst/>
          </a:prstGeom>
        </p:spPr>
      </p:pic>
      <p:sp>
        <p:nvSpPr>
          <p:cNvPr id="123907" name="Rectangle 3"/>
          <p:cNvSpPr>
            <a:spLocks noGrp="1" noChangeArrowheads="1"/>
          </p:cNvSpPr>
          <p:nvPr>
            <p:ph type="body" idx="1"/>
          </p:nvPr>
        </p:nvSpPr>
        <p:spPr>
          <a:xfrm>
            <a:off x="228600" y="1447800"/>
            <a:ext cx="5715000" cy="3657600"/>
          </a:xfrm>
        </p:spPr>
        <p:txBody>
          <a:bodyPr/>
          <a:lstStyle/>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Allow private companies,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private environmental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groups, and individuals to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own the rights to salmon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and steelhead spawning grounds, as well as the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rivers &amp; streams the fish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use to migrate to those grounds.</a:t>
            </a:r>
            <a:endParaRPr lang="en-US" dirty="0" smtClean="0">
              <a:latin typeface="News Gothic MT"/>
              <a:ea typeface="ヒラギノ角ゴ ProN W3" charset="0"/>
              <a:cs typeface="ヒラギノ角ゴ ProN W3" charset="0"/>
              <a:sym typeface="Arial" charset="0"/>
            </a:endParaRPr>
          </a:p>
        </p:txBody>
      </p:sp>
      <p:sp>
        <p:nvSpPr>
          <p:cNvPr id="3" name="TextBox 2"/>
          <p:cNvSpPr txBox="1"/>
          <p:nvPr/>
        </p:nvSpPr>
        <p:spPr>
          <a:xfrm>
            <a:off x="5080375" y="4552861"/>
            <a:ext cx="184666" cy="360099"/>
          </a:xfrm>
          <a:prstGeom prst="rect">
            <a:avLst/>
          </a:prstGeom>
          <a:noFill/>
        </p:spPr>
        <p:txBody>
          <a:bodyPr wrap="none" rtlCol="0">
            <a:spAutoFit/>
          </a:bodyPr>
          <a:lstStyle/>
          <a:p>
            <a:endParaRPr lang="en-US" dirty="0">
              <a:latin typeface="News Gothic MT"/>
            </a:endParaRPr>
          </a:p>
        </p:txBody>
      </p:sp>
      <p:sp>
        <p:nvSpPr>
          <p:cNvPr id="6" name="TextBox 5"/>
          <p:cNvSpPr txBox="1"/>
          <p:nvPr/>
        </p:nvSpPr>
        <p:spPr>
          <a:xfrm>
            <a:off x="0" y="533400"/>
            <a:ext cx="9144000" cy="1037207"/>
          </a:xfrm>
          <a:prstGeom prst="rect">
            <a:avLst/>
          </a:prstGeom>
          <a:noFill/>
        </p:spPr>
        <p:txBody>
          <a:bodyPr wrap="square" rtlCol="0">
            <a:spAutoFit/>
          </a:bodyPr>
          <a:lstStyle/>
          <a:p>
            <a:pPr lvl="0" algn="ctr">
              <a:lnSpc>
                <a:spcPct val="100000"/>
              </a:lnSpc>
            </a:pPr>
            <a:r>
              <a:rPr lang="en-US" sz="4400" dirty="0" smtClean="0">
                <a:solidFill>
                  <a:srgbClr val="000000"/>
                </a:solidFill>
                <a:latin typeface="News Gothic MT"/>
                <a:ea typeface="ヒラギノ明朝 ProN W3" charset="0"/>
                <a:cs typeface="News Gothic MT"/>
                <a:sym typeface="Arial Bold" charset="0"/>
              </a:rPr>
              <a:t>Save the Fish!</a:t>
            </a:r>
            <a:endParaRPr lang="en-US" sz="4400" dirty="0">
              <a:solidFill>
                <a:srgbClr val="000000"/>
              </a:solidFill>
              <a:latin typeface="News Gothic MT"/>
              <a:ea typeface="ヒラギノ明朝 ProN W3" charset="0"/>
              <a:cs typeface="News Gothic MT"/>
              <a:sym typeface="Arial Bold" charset="0"/>
            </a:endParaRPr>
          </a:p>
          <a:p>
            <a:endParaRPr lang="en-US" dirty="0">
              <a:latin typeface="News Gothic MT"/>
            </a:endParaRPr>
          </a:p>
        </p:txBody>
      </p:sp>
    </p:spTree>
    <p:extLst>
      <p:ext uri="{BB962C8B-B14F-4D97-AF65-F5344CB8AC3E}">
        <p14:creationId xmlns:p14="http://schemas.microsoft.com/office/powerpoint/2010/main" val="391850839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7" name="Rectangle 3"/>
          <p:cNvSpPr>
            <a:spLocks noGrp="1" noChangeArrowheads="1"/>
          </p:cNvSpPr>
          <p:nvPr>
            <p:ph type="body" idx="1"/>
          </p:nvPr>
        </p:nvSpPr>
        <p:spPr>
          <a:xfrm>
            <a:off x="228600" y="1600200"/>
            <a:ext cx="5257800" cy="3657600"/>
          </a:xfrm>
        </p:spPr>
        <p:txBody>
          <a:bodyPr/>
          <a:lstStyle/>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Redistribute generational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wealth by limiting what one can inherit.  Estates under$200K are passed on to the heirs.  Those over $200K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are collected &amp; distributed  equally to provincial citizens.</a:t>
            </a:r>
            <a:endParaRPr lang="en-US" dirty="0" smtClean="0">
              <a:latin typeface="News Gothic MT"/>
              <a:ea typeface="ヒラギノ角ゴ ProN W3" charset="0"/>
              <a:cs typeface="ヒラギノ角ゴ ProN W3" charset="0"/>
              <a:sym typeface="Arial" charset="0"/>
            </a:endParaRPr>
          </a:p>
        </p:txBody>
      </p:sp>
      <p:sp>
        <p:nvSpPr>
          <p:cNvPr id="3" name="TextBox 2"/>
          <p:cNvSpPr txBox="1"/>
          <p:nvPr/>
        </p:nvSpPr>
        <p:spPr>
          <a:xfrm>
            <a:off x="5080375" y="4552861"/>
            <a:ext cx="184666" cy="360099"/>
          </a:xfrm>
          <a:prstGeom prst="rect">
            <a:avLst/>
          </a:prstGeom>
          <a:noFill/>
        </p:spPr>
        <p:txBody>
          <a:bodyPr wrap="none" rtlCol="0">
            <a:spAutoFit/>
          </a:bodyPr>
          <a:lstStyle/>
          <a:p>
            <a:endParaRPr lang="en-US" dirty="0">
              <a:latin typeface="News Gothic MT"/>
            </a:endParaRPr>
          </a:p>
        </p:txBody>
      </p:sp>
      <p:sp>
        <p:nvSpPr>
          <p:cNvPr id="6" name="TextBox 5"/>
          <p:cNvSpPr txBox="1"/>
          <p:nvPr/>
        </p:nvSpPr>
        <p:spPr>
          <a:xfrm>
            <a:off x="0" y="533400"/>
            <a:ext cx="9144000" cy="1037207"/>
          </a:xfrm>
          <a:prstGeom prst="rect">
            <a:avLst/>
          </a:prstGeom>
          <a:noFill/>
        </p:spPr>
        <p:txBody>
          <a:bodyPr wrap="square" rtlCol="0">
            <a:spAutoFit/>
          </a:bodyPr>
          <a:lstStyle/>
          <a:p>
            <a:pPr lvl="0" algn="ctr">
              <a:lnSpc>
                <a:spcPct val="100000"/>
              </a:lnSpc>
            </a:pPr>
            <a:r>
              <a:rPr lang="en-US" sz="4400" dirty="0" smtClean="0">
                <a:solidFill>
                  <a:srgbClr val="000000"/>
                </a:solidFill>
                <a:latin typeface="News Gothic MT"/>
                <a:ea typeface="ヒラギノ明朝 ProN W3" charset="0"/>
                <a:cs typeface="News Gothic MT"/>
                <a:sym typeface="Arial Bold" charset="0"/>
              </a:rPr>
              <a:t>Spread the Wealth!</a:t>
            </a:r>
            <a:endParaRPr lang="en-US" sz="4400" dirty="0">
              <a:solidFill>
                <a:srgbClr val="000000"/>
              </a:solidFill>
              <a:latin typeface="News Gothic MT"/>
              <a:ea typeface="ヒラギノ明朝 ProN W3" charset="0"/>
              <a:cs typeface="News Gothic MT"/>
              <a:sym typeface="Arial Bold" charset="0"/>
            </a:endParaRPr>
          </a:p>
          <a:p>
            <a:endParaRPr lang="en-US" dirty="0">
              <a:latin typeface="News Gothic MT"/>
            </a:endParaRPr>
          </a:p>
        </p:txBody>
      </p:sp>
      <p:pic>
        <p:nvPicPr>
          <p:cNvPr id="2" name="Picture 1"/>
          <p:cNvPicPr>
            <a:picLocks noChangeAspect="1"/>
          </p:cNvPicPr>
          <p:nvPr/>
        </p:nvPicPr>
        <p:blipFill rotWithShape="1">
          <a:blip r:embed="rId3"/>
          <a:srcRect l="17671" r="25082"/>
          <a:stretch/>
        </p:blipFill>
        <p:spPr>
          <a:xfrm>
            <a:off x="5410200" y="1752600"/>
            <a:ext cx="3431548" cy="4495800"/>
          </a:xfrm>
          <a:prstGeom prst="rect">
            <a:avLst/>
          </a:prstGeom>
        </p:spPr>
      </p:pic>
    </p:spTree>
    <p:extLst>
      <p:ext uri="{BB962C8B-B14F-4D97-AF65-F5344CB8AC3E}">
        <p14:creationId xmlns:p14="http://schemas.microsoft.com/office/powerpoint/2010/main" val="418056875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7" name="Rectangle 3"/>
          <p:cNvSpPr>
            <a:spLocks noGrp="1" noChangeArrowheads="1"/>
          </p:cNvSpPr>
          <p:nvPr>
            <p:ph type="body" idx="1"/>
          </p:nvPr>
        </p:nvSpPr>
        <p:spPr>
          <a:xfrm>
            <a:off x="381000" y="1905000"/>
            <a:ext cx="5181600" cy="3657600"/>
          </a:xfrm>
        </p:spPr>
        <p:txBody>
          <a:bodyPr/>
          <a:lstStyle/>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To encourage citizens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To eat local, fresh, organically produced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food, grocery stores can </a:t>
            </a:r>
          </a:p>
          <a:p>
            <a:pPr marL="39688" lvl="0" indent="0" algn="l" eaLnBrk="1" hangingPunct="1">
              <a:lnSpc>
                <a:spcPct val="150000"/>
              </a:lnSpc>
              <a:spcBef>
                <a:spcPct val="0"/>
              </a:spcBef>
            </a:pPr>
            <a:r>
              <a:rPr lang="en-US" dirty="0" smtClean="0">
                <a:solidFill>
                  <a:srgbClr val="000000"/>
                </a:solidFill>
                <a:latin typeface="News Gothic MT"/>
                <a:ea typeface="ヒラギノ明朝 ProN W3" charset="0"/>
                <a:cs typeface="News Gothic MT"/>
                <a:sym typeface="Arial" charset="0"/>
              </a:rPr>
              <a:t>sell only locally grown produce, meat, &amp; fish.  </a:t>
            </a:r>
            <a:endParaRPr lang="en-US" dirty="0" smtClean="0">
              <a:latin typeface="News Gothic MT"/>
              <a:ea typeface="ヒラギノ角ゴ ProN W3" charset="0"/>
              <a:cs typeface="ヒラギノ角ゴ ProN W3" charset="0"/>
              <a:sym typeface="Arial" charset="0"/>
            </a:endParaRPr>
          </a:p>
        </p:txBody>
      </p:sp>
      <p:sp>
        <p:nvSpPr>
          <p:cNvPr id="3" name="TextBox 2"/>
          <p:cNvSpPr txBox="1"/>
          <p:nvPr/>
        </p:nvSpPr>
        <p:spPr>
          <a:xfrm>
            <a:off x="5080375" y="4552861"/>
            <a:ext cx="184666" cy="360099"/>
          </a:xfrm>
          <a:prstGeom prst="rect">
            <a:avLst/>
          </a:prstGeom>
          <a:noFill/>
        </p:spPr>
        <p:txBody>
          <a:bodyPr wrap="none" rtlCol="0">
            <a:spAutoFit/>
          </a:bodyPr>
          <a:lstStyle/>
          <a:p>
            <a:endParaRPr lang="en-US" dirty="0">
              <a:latin typeface="News Gothic MT"/>
            </a:endParaRPr>
          </a:p>
        </p:txBody>
      </p:sp>
      <p:sp>
        <p:nvSpPr>
          <p:cNvPr id="6" name="TextBox 5"/>
          <p:cNvSpPr txBox="1"/>
          <p:nvPr/>
        </p:nvSpPr>
        <p:spPr>
          <a:xfrm>
            <a:off x="0" y="533400"/>
            <a:ext cx="9144000" cy="1037207"/>
          </a:xfrm>
          <a:prstGeom prst="rect">
            <a:avLst/>
          </a:prstGeom>
          <a:noFill/>
        </p:spPr>
        <p:txBody>
          <a:bodyPr wrap="square" rtlCol="0">
            <a:spAutoFit/>
          </a:bodyPr>
          <a:lstStyle/>
          <a:p>
            <a:pPr lvl="0" algn="ctr">
              <a:lnSpc>
                <a:spcPct val="100000"/>
              </a:lnSpc>
            </a:pPr>
            <a:r>
              <a:rPr lang="en-US" sz="4400" dirty="0" smtClean="0">
                <a:solidFill>
                  <a:srgbClr val="000000"/>
                </a:solidFill>
                <a:latin typeface="News Gothic MT"/>
                <a:ea typeface="ヒラギノ明朝 ProN W3" charset="0"/>
                <a:cs typeface="News Gothic MT"/>
                <a:sym typeface="Arial Bold" charset="0"/>
              </a:rPr>
              <a:t>Buy Local!</a:t>
            </a:r>
            <a:endParaRPr lang="en-US" sz="4400" dirty="0">
              <a:solidFill>
                <a:srgbClr val="000000"/>
              </a:solidFill>
              <a:latin typeface="News Gothic MT"/>
              <a:ea typeface="ヒラギノ明朝 ProN W3" charset="0"/>
              <a:cs typeface="News Gothic MT"/>
              <a:sym typeface="Arial Bold" charset="0"/>
            </a:endParaRPr>
          </a:p>
          <a:p>
            <a:endParaRPr lang="en-US" dirty="0">
              <a:latin typeface="News Gothic MT"/>
            </a:endParaRPr>
          </a:p>
        </p:txBody>
      </p:sp>
      <p:pic>
        <p:nvPicPr>
          <p:cNvPr id="4" name="Picture 3"/>
          <p:cNvPicPr>
            <a:picLocks noChangeAspect="1"/>
          </p:cNvPicPr>
          <p:nvPr/>
        </p:nvPicPr>
        <p:blipFill rotWithShape="1">
          <a:blip r:embed="rId3"/>
          <a:srcRect l="4354" r="31714"/>
          <a:stretch/>
        </p:blipFill>
        <p:spPr>
          <a:xfrm>
            <a:off x="4876800" y="2057400"/>
            <a:ext cx="3831336" cy="3883111"/>
          </a:xfrm>
          <a:prstGeom prst="rect">
            <a:avLst/>
          </a:prstGeom>
        </p:spPr>
      </p:pic>
    </p:spTree>
    <p:extLst>
      <p:ext uri="{BB962C8B-B14F-4D97-AF65-F5344CB8AC3E}">
        <p14:creationId xmlns:p14="http://schemas.microsoft.com/office/powerpoint/2010/main" val="286448507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a:xfrm>
            <a:off x="0" y="533400"/>
            <a:ext cx="9144000" cy="4572000"/>
          </a:xfrm>
        </p:spPr>
        <p:txBody>
          <a:bodyPr/>
          <a:lstStyle/>
          <a:p>
            <a:pPr marL="39688" indent="4763" eaLnBrk="1" hangingPunct="1">
              <a:lnSpc>
                <a:spcPct val="90000"/>
              </a:lnSpc>
              <a:tabLst>
                <a:tab pos="863600" algn="l"/>
              </a:tabLst>
              <a:defRPr/>
            </a:pPr>
            <a:r>
              <a:rPr lang="en-US" dirty="0" smtClean="0">
                <a:solidFill>
                  <a:srgbClr val="000000"/>
                </a:solidFill>
                <a:latin typeface="News Gothic MT"/>
                <a:cs typeface="News Gothic MT"/>
                <a:sym typeface="Arial" charset="0"/>
              </a:rPr>
              <a:t>Why is it important for students in </a:t>
            </a:r>
          </a:p>
          <a:p>
            <a:pPr marL="39688" indent="4763" eaLnBrk="1" hangingPunct="1">
              <a:lnSpc>
                <a:spcPct val="90000"/>
              </a:lnSpc>
              <a:tabLst>
                <a:tab pos="863600" algn="l"/>
              </a:tabLst>
              <a:defRPr/>
            </a:pPr>
            <a:r>
              <a:rPr lang="en-US" dirty="0" smtClean="0">
                <a:solidFill>
                  <a:srgbClr val="000000"/>
                </a:solidFill>
                <a:latin typeface="News Gothic MT"/>
                <a:cs typeface="News Gothic MT"/>
                <a:sym typeface="Arial" charset="0"/>
              </a:rPr>
              <a:t>a democracy to understand </a:t>
            </a:r>
            <a:endParaRPr lang="en-US" dirty="0">
              <a:solidFill>
                <a:srgbClr val="000000"/>
              </a:solidFill>
              <a:latin typeface="News Gothic MT"/>
              <a:cs typeface="News Gothic MT"/>
              <a:sym typeface="Arial" charset="0"/>
            </a:endParaRPr>
          </a:p>
          <a:p>
            <a:pPr marL="39688" indent="4763" eaLnBrk="1" hangingPunct="1">
              <a:lnSpc>
                <a:spcPct val="90000"/>
              </a:lnSpc>
              <a:tabLst>
                <a:tab pos="863600" algn="l"/>
              </a:tabLst>
              <a:defRPr/>
            </a:pPr>
            <a:r>
              <a:rPr lang="en-US" dirty="0" smtClean="0">
                <a:solidFill>
                  <a:srgbClr val="000000"/>
                </a:solidFill>
                <a:latin typeface="News Gothic MT"/>
                <a:cs typeface="News Gothic MT"/>
                <a:sym typeface="Arial" charset="0"/>
              </a:rPr>
              <a:t>economic freedom and it</a:t>
            </a:r>
            <a:r>
              <a:rPr lang="ja-JP" altLang="en-US" dirty="0" smtClean="0">
                <a:solidFill>
                  <a:srgbClr val="000000"/>
                </a:solidFill>
                <a:latin typeface="News Gothic MT"/>
                <a:cs typeface="News Gothic MT"/>
                <a:sym typeface="Arial" charset="0"/>
              </a:rPr>
              <a:t>’</a:t>
            </a:r>
            <a:r>
              <a:rPr lang="en-US" dirty="0" smtClean="0">
                <a:solidFill>
                  <a:srgbClr val="000000"/>
                </a:solidFill>
                <a:latin typeface="News Gothic MT"/>
                <a:cs typeface="News Gothic MT"/>
                <a:sym typeface="Arial" charset="0"/>
              </a:rPr>
              <a:t>s benefits?</a:t>
            </a:r>
            <a:endParaRPr lang="en-US" dirty="0" smtClean="0">
              <a:solidFill>
                <a:srgbClr val="000000"/>
              </a:solidFill>
              <a:latin typeface="News Gothic MT"/>
              <a:ea typeface="ヒラギノ角ゴ ProN W3" charset="0"/>
              <a:cs typeface="ヒラギノ角ゴ ProN W3" charset="0"/>
              <a:sym typeface="Arial" charset="0"/>
            </a:endParaRPr>
          </a:p>
        </p:txBody>
      </p:sp>
      <p:pic>
        <p:nvPicPr>
          <p:cNvPr id="4" name="Picture 3"/>
          <p:cNvPicPr>
            <a:picLocks noChangeAspect="1"/>
          </p:cNvPicPr>
          <p:nvPr/>
        </p:nvPicPr>
        <p:blipFill>
          <a:blip r:embed="rId3"/>
          <a:stretch>
            <a:fillRect/>
          </a:stretch>
        </p:blipFill>
        <p:spPr>
          <a:xfrm>
            <a:off x="1371600" y="2438401"/>
            <a:ext cx="6427174" cy="3962400"/>
          </a:xfrm>
          <a:prstGeom prst="rect">
            <a:avLst/>
          </a:prstGeom>
        </p:spPr>
      </p:pic>
    </p:spTree>
    <p:extLst>
      <p:ext uri="{BB962C8B-B14F-4D97-AF65-F5344CB8AC3E}">
        <p14:creationId xmlns:p14="http://schemas.microsoft.com/office/powerpoint/2010/main" val="314626271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p:cNvSpPr>
          <p:nvPr/>
        </p:nvSpPr>
        <p:spPr bwMode="auto">
          <a:xfrm>
            <a:off x="381000" y="-76200"/>
            <a:ext cx="8394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1275" bIns="0" anchor="ctr"/>
          <a:lstStyle/>
          <a:p>
            <a:pPr marL="41275" algn="ctr">
              <a:lnSpc>
                <a:spcPct val="87000"/>
              </a:lnSpc>
              <a:tabLst>
                <a:tab pos="317500" algn="l"/>
              </a:tabLst>
              <a:defRPr/>
            </a:pPr>
            <a:r>
              <a:rPr lang="en-US" sz="3600" dirty="0">
                <a:solidFill>
                  <a:srgbClr val="000000"/>
                </a:solidFill>
                <a:effectLst>
                  <a:outerShdw blurRad="38100" dist="38100" dir="2700000" sx="0" sy="0" algn="tl">
                    <a:srgbClr val="DDDDDD"/>
                  </a:outerShdw>
                </a:effectLst>
                <a:latin typeface="News Gothic MT"/>
                <a:ea typeface="ＭＳ Ｐゴシック" charset="0"/>
                <a:cs typeface="News Gothic MT"/>
                <a:sym typeface="Arial Bold" charset="0"/>
              </a:rPr>
              <a:t>Lesson 7</a:t>
            </a:r>
          </a:p>
        </p:txBody>
      </p:sp>
      <p:sp>
        <p:nvSpPr>
          <p:cNvPr id="121860" name="Rectangle 4"/>
          <p:cNvSpPr>
            <a:spLocks/>
          </p:cNvSpPr>
          <p:nvPr/>
        </p:nvSpPr>
        <p:spPr bwMode="auto">
          <a:xfrm>
            <a:off x="381000" y="762000"/>
            <a:ext cx="83947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82588" indent="-382588" algn="ctr">
              <a:lnSpc>
                <a:spcPct val="80000"/>
              </a:lnSpc>
              <a:spcBef>
                <a:spcPts val="900"/>
              </a:spcBef>
              <a:tabLst>
                <a:tab pos="317500" algn="l"/>
              </a:tabLst>
            </a:pPr>
            <a:r>
              <a:rPr lang="en-US" sz="4400" dirty="0">
                <a:solidFill>
                  <a:srgbClr val="000000"/>
                </a:solidFill>
                <a:latin typeface="News Gothic MT"/>
                <a:ea typeface="ＭＳ Ｐゴシック" charset="0"/>
                <a:sym typeface="Arial" charset="0"/>
              </a:rPr>
              <a:t>Changes in EFW, 2004-2009</a:t>
            </a:r>
          </a:p>
        </p:txBody>
      </p:sp>
      <p:pic>
        <p:nvPicPr>
          <p:cNvPr id="6" name="Picture 5"/>
          <p:cNvPicPr>
            <a:picLocks noChangeAspect="1"/>
          </p:cNvPicPr>
          <p:nvPr/>
        </p:nvPicPr>
        <p:blipFill rotWithShape="1">
          <a:blip r:embed="rId3">
            <a:alphaModFix/>
          </a:blip>
          <a:srcRect l="-277" r="277"/>
          <a:stretch/>
        </p:blipFill>
        <p:spPr>
          <a:xfrm>
            <a:off x="762000" y="1524000"/>
            <a:ext cx="7572144" cy="5043167"/>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6200" y="0"/>
            <a:ext cx="8991600" cy="1676400"/>
          </a:xfrm>
        </p:spPr>
        <p:txBody>
          <a:bodyPr/>
          <a:lstStyle/>
          <a:p>
            <a:pPr eaLnBrk="1" hangingPunct="1">
              <a:tabLst>
                <a:tab pos="863600" algn="l"/>
              </a:tabLst>
              <a:defRPr/>
            </a:pPr>
            <a:r>
              <a:rPr lang="en-US" sz="1000" dirty="0" smtClean="0">
                <a:solidFill>
                  <a:schemeClr val="tx2"/>
                </a:solidFill>
                <a:effectLst>
                  <a:outerShdw blurRad="38100" dist="38100" dir="2700000" sx="0" sy="0" algn="tl">
                    <a:srgbClr val="DDDDDD"/>
                  </a:outerShdw>
                </a:effectLst>
                <a:ea typeface="ヒラギノ角ゴ ProN W6" charset="0"/>
                <a:cs typeface="ヒラギノ角ゴ ProN W6" charset="0"/>
                <a:sym typeface="Arial Bold" charset="0"/>
              </a:rPr>
              <a:t/>
            </a:r>
            <a:br>
              <a:rPr lang="en-US" sz="1000" dirty="0" smtClean="0">
                <a:solidFill>
                  <a:schemeClr val="tx2"/>
                </a:solidFill>
                <a:effectLst>
                  <a:outerShdw blurRad="38100" dist="38100" dir="2700000" sx="0" sy="0" algn="tl">
                    <a:srgbClr val="DDDDDD"/>
                  </a:outerShdw>
                </a:effectLst>
                <a:ea typeface="ヒラギノ角ゴ ProN W6" charset="0"/>
                <a:cs typeface="ヒラギノ角ゴ ProN W6" charset="0"/>
                <a:sym typeface="Arial Bold" charset="0"/>
              </a:rPr>
            </a:br>
            <a:r>
              <a:rPr lang="en-US" sz="1600" dirty="0" smtClean="0">
                <a:solidFill>
                  <a:schemeClr val="tx2"/>
                </a:solidFill>
                <a:effectLst>
                  <a:outerShdw blurRad="38100" dist="38100" dir="2700000" sx="0" sy="0" algn="tl">
                    <a:srgbClr val="DDDDDD"/>
                  </a:outerShdw>
                </a:effectLst>
                <a:cs typeface="News Gothic MT"/>
                <a:sym typeface="Arial Bold" charset="0"/>
              </a:rPr>
              <a:t> </a:t>
            </a:r>
            <a:r>
              <a:rPr lang="en-US" sz="3600" dirty="0" smtClean="0">
                <a:solidFill>
                  <a:schemeClr val="tx2"/>
                </a:solidFill>
                <a:effectLst>
                  <a:outerShdw blurRad="38100" dist="38100" dir="2700000" sx="0" sy="0" algn="tl">
                    <a:srgbClr val="DDDDDD"/>
                  </a:outerShdw>
                </a:effectLst>
                <a:cs typeface="News Gothic MT"/>
                <a:sym typeface="Arial Bold" charset="0"/>
              </a:rPr>
              <a:t>Economic </a:t>
            </a:r>
            <a:r>
              <a:rPr lang="en-US" sz="3600" dirty="0" err="1" smtClean="0">
                <a:solidFill>
                  <a:schemeClr val="tx2"/>
                </a:solidFill>
                <a:effectLst>
                  <a:outerShdw blurRad="38100" dist="38100" dir="2700000" sx="0" sy="0" algn="tl">
                    <a:srgbClr val="DDDDDD"/>
                  </a:outerShdw>
                </a:effectLst>
                <a:cs typeface="News Gothic MT"/>
                <a:sym typeface="Arial Bold" charset="0"/>
              </a:rPr>
              <a:t>Behaviour</a:t>
            </a:r>
            <a:r>
              <a:rPr lang="en-US" sz="3600" dirty="0" smtClean="0">
                <a:solidFill>
                  <a:schemeClr val="tx2"/>
                </a:solidFill>
                <a:effectLst>
                  <a:outerShdw blurRad="38100" dist="38100" dir="2700000" sx="0" sy="0" algn="tl">
                    <a:srgbClr val="DDDDDD"/>
                  </a:outerShdw>
                </a:effectLst>
                <a:cs typeface="News Gothic MT"/>
                <a:sym typeface="Arial Bold" charset="0"/>
              </a:rPr>
              <a:t> Around the World</a:t>
            </a:r>
            <a:endParaRPr lang="en-US" sz="3600" dirty="0" smtClean="0">
              <a:solidFill>
                <a:schemeClr val="tx2"/>
              </a:solidFill>
              <a:effectLst>
                <a:outerShdw blurRad="38100" dist="38100" dir="2700000" sx="0" sy="0" algn="tl">
                  <a:srgbClr val="DDDDDD"/>
                </a:outerShdw>
              </a:effectLst>
              <a:ea typeface="ヒラギノ角ゴ ProN W6" charset="0"/>
              <a:cs typeface="ヒラギノ角ゴ ProN W6" charset="0"/>
              <a:sym typeface="Arial Bold" charset="0"/>
            </a:endParaRPr>
          </a:p>
        </p:txBody>
      </p:sp>
      <p:sp>
        <p:nvSpPr>
          <p:cNvPr id="2" name="Rectangle 6"/>
          <p:cNvSpPr>
            <a:spLocks/>
          </p:cNvSpPr>
          <p:nvPr/>
        </p:nvSpPr>
        <p:spPr bwMode="auto">
          <a:xfrm>
            <a:off x="825500" y="5308600"/>
            <a:ext cx="22987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Asia</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127,368,088 Country:_________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(PPP)=___________</a:t>
            </a:r>
            <a:r>
              <a:rPr lang="en-US" sz="1400" dirty="0">
                <a:solidFill>
                  <a:schemeClr val="tx1"/>
                </a:solidFill>
                <a:latin typeface="News Gothic MT"/>
                <a:ea typeface="ＭＳ Ｐゴシック" charset="0"/>
              </a:rPr>
              <a:t>			 </a:t>
            </a:r>
          </a:p>
        </p:txBody>
      </p:sp>
      <p:grpSp>
        <p:nvGrpSpPr>
          <p:cNvPr id="57347" name="Group 18"/>
          <p:cNvGrpSpPr>
            <a:grpSpLocks/>
          </p:cNvGrpSpPr>
          <p:nvPr/>
        </p:nvGrpSpPr>
        <p:grpSpPr bwMode="auto">
          <a:xfrm>
            <a:off x="762000" y="1143000"/>
            <a:ext cx="7924800" cy="5181600"/>
            <a:chOff x="-48" y="0"/>
            <a:chExt cx="4484" cy="2784"/>
          </a:xfrm>
        </p:grpSpPr>
        <p:pic>
          <p:nvPicPr>
            <p:cNvPr id="57348" name="Picture 7"/>
            <p:cNvPicPr>
              <a:picLocks noChangeArrowheads="1"/>
            </p:cNvPicPr>
            <p:nvPr/>
          </p:nvPicPr>
          <p:blipFill>
            <a:blip r:embed="rId3">
              <a:extLst>
                <a:ext uri="{28A0092B-C50C-407E-A947-70E740481C1C}">
                  <a14:useLocalDpi xmlns:a14="http://schemas.microsoft.com/office/drawing/2010/main" val="0"/>
                </a:ext>
              </a:extLst>
            </a:blip>
            <a:srcRect l="5847" t="9035" r="5263" b="10591"/>
            <a:stretch>
              <a:fillRect/>
            </a:stretch>
          </p:blipFill>
          <p:spPr bwMode="auto">
            <a:xfrm>
              <a:off x="-48" y="3"/>
              <a:ext cx="1152"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p:cNvPicPr>
              <a:picLocks noChangeArrowheads="1"/>
            </p:cNvPicPr>
            <p:nvPr/>
          </p:nvPicPr>
          <p:blipFill>
            <a:blip r:embed="rId4">
              <a:extLst>
                <a:ext uri="{28A0092B-C50C-407E-A947-70E740481C1C}">
                  <a14:useLocalDpi xmlns:a14="http://schemas.microsoft.com/office/drawing/2010/main" val="0"/>
                </a:ext>
              </a:extLst>
            </a:blip>
            <a:srcRect t="8357" b="11299"/>
            <a:stretch>
              <a:fillRect/>
            </a:stretch>
          </p:blipFill>
          <p:spPr bwMode="auto">
            <a:xfrm>
              <a:off x="1439" y="0"/>
              <a:ext cx="1230"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9"/>
            <p:cNvPicPr>
              <a:picLocks noChangeArrowheads="1"/>
            </p:cNvPicPr>
            <p:nvPr/>
          </p:nvPicPr>
          <p:blipFill>
            <a:blip r:embed="rId5">
              <a:extLst>
                <a:ext uri="{28A0092B-C50C-407E-A947-70E740481C1C}">
                  <a14:useLocalDpi xmlns:a14="http://schemas.microsoft.com/office/drawing/2010/main" val="0"/>
                </a:ext>
              </a:extLst>
            </a:blip>
            <a:srcRect t="18391" b="7465"/>
            <a:stretch>
              <a:fillRect/>
            </a:stretch>
          </p:blipFill>
          <p:spPr bwMode="auto">
            <a:xfrm>
              <a:off x="3011" y="0"/>
              <a:ext cx="1213"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10"/>
            <p:cNvSpPr>
              <a:spLocks/>
            </p:cNvSpPr>
            <p:nvPr/>
          </p:nvSpPr>
          <p:spPr bwMode="auto">
            <a:xfrm>
              <a:off x="-48" y="704"/>
              <a:ext cx="144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Caribbean</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11,075,244</a:t>
              </a:r>
            </a:p>
            <a:p>
              <a:pPr>
                <a:lnSpc>
                  <a:spcPct val="100000"/>
                </a:lnSpc>
                <a:tabLst>
                  <a:tab pos="317500" algn="l"/>
                </a:tabLst>
              </a:pPr>
              <a:r>
                <a:rPr lang="en-US" sz="1400" dirty="0">
                  <a:solidFill>
                    <a:schemeClr val="tx1"/>
                  </a:solidFill>
                  <a:latin typeface="Arial" charset="0"/>
                  <a:ea typeface="ＭＳ Ｐゴシック" charset="0"/>
                  <a:sym typeface="Arial" charset="0"/>
                </a:rPr>
                <a:t>Country:_________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(PPP)=___________</a:t>
              </a:r>
              <a:r>
                <a:rPr lang="en-US" sz="1400" dirty="0">
                  <a:solidFill>
                    <a:schemeClr val="tx1"/>
                  </a:solidFill>
                  <a:latin typeface="Arial" charset="0"/>
                  <a:ea typeface="ＭＳ Ｐゴシック" charset="0"/>
                </a:rPr>
                <a:t>				</a:t>
              </a:r>
              <a:r>
                <a:rPr lang="en-US" sz="1400" dirty="0">
                  <a:solidFill>
                    <a:schemeClr val="tx1"/>
                  </a:solidFill>
                  <a:latin typeface="News Gothic MT"/>
                  <a:ea typeface="ＭＳ Ｐゴシック" charset="0"/>
                </a:rPr>
                <a:t> </a:t>
              </a:r>
            </a:p>
          </p:txBody>
        </p:sp>
        <p:sp>
          <p:nvSpPr>
            <p:cNvPr id="57352" name="Rectangle 11"/>
            <p:cNvSpPr>
              <a:spLocks/>
            </p:cNvSpPr>
            <p:nvPr/>
          </p:nvSpPr>
          <p:spPr bwMode="auto">
            <a:xfrm>
              <a:off x="1432" y="704"/>
              <a:ext cx="144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Asia</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1,205,073,612 Country:_________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(PPP)=___________</a:t>
              </a:r>
              <a:r>
                <a:rPr lang="en-US" sz="1400" dirty="0">
                  <a:solidFill>
                    <a:schemeClr val="tx1"/>
                  </a:solidFill>
                  <a:latin typeface="Arial" charset="0"/>
                  <a:ea typeface="ＭＳ Ｐゴシック" charset="0"/>
                </a:rPr>
                <a:t>	</a:t>
              </a:r>
              <a:r>
                <a:rPr lang="en-US" sz="1400" dirty="0">
                  <a:solidFill>
                    <a:schemeClr val="tx1"/>
                  </a:solidFill>
                  <a:latin typeface="News Gothic MT"/>
                  <a:ea typeface="ＭＳ Ｐゴシック" charset="0"/>
                </a:rPr>
                <a:t>			 </a:t>
              </a:r>
            </a:p>
          </p:txBody>
        </p:sp>
        <p:sp>
          <p:nvSpPr>
            <p:cNvPr id="57353" name="Rectangle 12"/>
            <p:cNvSpPr>
              <a:spLocks/>
            </p:cNvSpPr>
            <p:nvPr/>
          </p:nvSpPr>
          <p:spPr bwMode="auto">
            <a:xfrm>
              <a:off x="2988" y="720"/>
              <a:ext cx="144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North America</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34,300,083 Country:_________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(PPP)=___________	</a:t>
              </a:r>
              <a:r>
                <a:rPr lang="en-US" sz="1400" dirty="0">
                  <a:solidFill>
                    <a:schemeClr val="tx1"/>
                  </a:solidFill>
                  <a:latin typeface="News Gothic MT"/>
                  <a:ea typeface="ＭＳ Ｐゴシック" charset="0"/>
                  <a:sym typeface="Arial" charset="0"/>
                </a:rPr>
                <a:t>		</a:t>
              </a:r>
              <a:r>
                <a:rPr lang="en-US" sz="1400" dirty="0">
                  <a:solidFill>
                    <a:schemeClr val="tx1"/>
                  </a:solidFill>
                  <a:latin typeface="News Gothic MT"/>
                  <a:ea typeface="ＭＳ Ｐゴシック" charset="0"/>
                </a:rPr>
                <a:t>	 </a:t>
              </a:r>
            </a:p>
          </p:txBody>
        </p:sp>
        <p:sp>
          <p:nvSpPr>
            <p:cNvPr id="57354" name="Rectangle 13"/>
            <p:cNvSpPr>
              <a:spLocks/>
            </p:cNvSpPr>
            <p:nvPr/>
          </p:nvSpPr>
          <p:spPr bwMode="auto">
            <a:xfrm>
              <a:off x="1432" y="2240"/>
              <a:ext cx="144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a:solidFill>
                    <a:schemeClr val="tx1"/>
                  </a:solidFill>
                  <a:latin typeface="Arial" charset="0"/>
                  <a:ea typeface="ＭＳ Ｐゴシック" charset="0"/>
                  <a:sym typeface="Arial" charset="0"/>
                </a:rPr>
                <a:t>Region: </a:t>
              </a:r>
              <a:r>
                <a:rPr lang="en-US" sz="1400">
                  <a:solidFill>
                    <a:schemeClr val="tx1"/>
                  </a:solidFill>
                  <a:latin typeface="Arial" charset="0"/>
                  <a:ea typeface="ＭＳ Ｐゴシック" charset="0"/>
                  <a:sym typeface="Arial Bold" charset="0"/>
                </a:rPr>
                <a:t>South America</a:t>
              </a:r>
            </a:p>
            <a:p>
              <a:pPr>
                <a:lnSpc>
                  <a:spcPct val="100000"/>
                </a:lnSpc>
                <a:tabLst>
                  <a:tab pos="317500" algn="l"/>
                </a:tabLst>
              </a:pPr>
              <a:r>
                <a:rPr lang="en-US" sz="1400">
                  <a:solidFill>
                    <a:schemeClr val="tx1"/>
                  </a:solidFill>
                  <a:latin typeface="Arial" charset="0"/>
                  <a:ea typeface="ＭＳ Ｐゴシック" charset="0"/>
                  <a:sym typeface="Arial" charset="0"/>
                </a:rPr>
                <a:t>Population: 29,549,517 Country:_________	</a:t>
              </a:r>
            </a:p>
            <a:p>
              <a:pPr>
                <a:lnSpc>
                  <a:spcPct val="100000"/>
                </a:lnSpc>
                <a:tabLst>
                  <a:tab pos="317500" algn="l"/>
                </a:tabLst>
              </a:pPr>
              <a:r>
                <a:rPr lang="en-US" sz="140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a:solidFill>
                    <a:schemeClr val="tx1"/>
                  </a:solidFill>
                  <a:latin typeface="Arial" charset="0"/>
                  <a:ea typeface="ＭＳ Ｐゴシック" charset="0"/>
                  <a:sym typeface="Arial" charset="0"/>
                </a:rPr>
                <a:t>(PPP)=___________</a:t>
              </a:r>
              <a:r>
                <a:rPr lang="en-US" sz="1400">
                  <a:solidFill>
                    <a:schemeClr val="tx1"/>
                  </a:solidFill>
                  <a:latin typeface="Arial" charset="0"/>
                  <a:ea typeface="ＭＳ Ｐゴシック" charset="0"/>
                </a:rPr>
                <a:t>			 </a:t>
              </a:r>
            </a:p>
          </p:txBody>
        </p:sp>
        <p:sp>
          <p:nvSpPr>
            <p:cNvPr id="57355" name="Rectangle 14"/>
            <p:cNvSpPr>
              <a:spLocks/>
            </p:cNvSpPr>
            <p:nvPr/>
          </p:nvSpPr>
          <p:spPr bwMode="auto">
            <a:xfrm>
              <a:off x="2987" y="2240"/>
              <a:ext cx="144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Africa</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12,619,600 Country:_________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(PPP)=___________</a:t>
              </a:r>
              <a:r>
                <a:rPr lang="en-US" sz="1400" dirty="0">
                  <a:solidFill>
                    <a:schemeClr val="tx1"/>
                  </a:solidFill>
                  <a:latin typeface="Arial" charset="0"/>
                  <a:ea typeface="ＭＳ Ｐゴシック" charset="0"/>
                </a:rPr>
                <a:t>	</a:t>
              </a:r>
              <a:r>
                <a:rPr lang="en-US" sz="1400" dirty="0">
                  <a:solidFill>
                    <a:schemeClr val="tx1"/>
                  </a:solidFill>
                  <a:latin typeface="News Gothic MT"/>
                  <a:ea typeface="ＭＳ Ｐゴシック" charset="0"/>
                </a:rPr>
                <a:t>		 </a:t>
              </a:r>
            </a:p>
          </p:txBody>
        </p:sp>
        <p:pic>
          <p:nvPicPr>
            <p:cNvPr id="57356" name="Picture 15"/>
            <p:cNvPicPr>
              <a:picLocks noChangeArrowheads="1"/>
            </p:cNvPicPr>
            <p:nvPr/>
          </p:nvPicPr>
          <p:blipFill>
            <a:blip r:embed="rId6">
              <a:extLst>
                <a:ext uri="{28A0092B-C50C-407E-A947-70E740481C1C}">
                  <a14:useLocalDpi xmlns:a14="http://schemas.microsoft.com/office/drawing/2010/main" val="0"/>
                </a:ext>
              </a:extLst>
            </a:blip>
            <a:srcRect t="21495" b="1390"/>
            <a:stretch>
              <a:fillRect/>
            </a:stretch>
          </p:blipFill>
          <p:spPr bwMode="auto">
            <a:xfrm>
              <a:off x="-28" y="1520"/>
              <a:ext cx="1152"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6"/>
            <p:cNvPicPr>
              <a:picLocks noChangeArrowheads="1"/>
            </p:cNvPicPr>
            <p:nvPr/>
          </p:nvPicPr>
          <p:blipFill>
            <a:blip r:embed="rId7">
              <a:extLst>
                <a:ext uri="{28A0092B-C50C-407E-A947-70E740481C1C}">
                  <a14:useLocalDpi xmlns:a14="http://schemas.microsoft.com/office/drawing/2010/main" val="0"/>
                </a:ext>
              </a:extLst>
            </a:blip>
            <a:srcRect t="365" b="21393"/>
            <a:stretch>
              <a:fillRect/>
            </a:stretch>
          </p:blipFill>
          <p:spPr bwMode="auto">
            <a:xfrm>
              <a:off x="1439" y="1520"/>
              <a:ext cx="1249"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1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8" y="1520"/>
              <a:ext cx="123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57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6059219"/>
            <a:ext cx="7924800" cy="493981"/>
          </a:xfrm>
          <a:prstGeom prst="rect">
            <a:avLst/>
          </a:prstGeom>
          <a:noFill/>
        </p:spPr>
        <p:txBody>
          <a:bodyPr wrap="square" rtlCol="0">
            <a:spAutoFit/>
          </a:bodyPr>
          <a:lstStyle/>
          <a:p>
            <a:pPr marL="39688" indent="0" eaLnBrk="1" hangingPunct="1">
              <a:buClr>
                <a:srgbClr val="3366FF"/>
              </a:buClr>
              <a:buSzPct val="80000"/>
              <a:tabLst>
                <a:tab pos="863600" algn="l"/>
                <a:tab pos="863600" algn="l"/>
                <a:tab pos="863600" algn="l"/>
              </a:tabLst>
              <a:defRPr/>
            </a:pPr>
            <a:r>
              <a:rPr lang="en-US" sz="3600" dirty="0" smtClean="0">
                <a:solidFill>
                  <a:srgbClr val="000000"/>
                </a:solidFill>
                <a:latin typeface="News Gothic MT"/>
                <a:sym typeface="Arial" charset="0"/>
              </a:rPr>
              <a:t>Policies    </a:t>
            </a:r>
            <a:r>
              <a:rPr lang="en-US" sz="3600" dirty="0" smtClean="0">
                <a:solidFill>
                  <a:srgbClr val="000000"/>
                </a:solidFill>
                <a:latin typeface="Wingdings"/>
                <a:ea typeface="Wingdings"/>
                <a:cs typeface="Wingdings"/>
                <a:sym typeface="Wingdings"/>
              </a:rPr>
              <a:t> </a:t>
            </a:r>
            <a:r>
              <a:rPr lang="en-US" sz="3600" dirty="0" smtClean="0">
                <a:solidFill>
                  <a:srgbClr val="000000"/>
                </a:solidFill>
                <a:latin typeface="News Gothic MT"/>
                <a:sym typeface="Arial" charset="0"/>
              </a:rPr>
              <a:t>Countries    </a:t>
            </a:r>
            <a:r>
              <a:rPr lang="en-US" sz="3600" dirty="0" smtClean="0">
                <a:solidFill>
                  <a:srgbClr val="000000"/>
                </a:solidFill>
                <a:latin typeface="Wingdings"/>
                <a:ea typeface="Wingdings"/>
                <a:cs typeface="Wingdings"/>
                <a:sym typeface="Wingdings"/>
              </a:rPr>
              <a:t></a:t>
            </a:r>
            <a:r>
              <a:rPr lang="en-US" sz="3600" dirty="0" smtClean="0">
                <a:solidFill>
                  <a:srgbClr val="000000"/>
                </a:solidFill>
                <a:latin typeface="News Gothic MT"/>
                <a:sym typeface="Arial" charset="0"/>
              </a:rPr>
              <a:t>    World</a:t>
            </a:r>
            <a:endParaRPr lang="en-US" sz="3600" dirty="0">
              <a:solidFill>
                <a:srgbClr val="000000"/>
              </a:solidFill>
              <a:latin typeface="News Gothic MT"/>
              <a:sym typeface="Arial" charset="0"/>
            </a:endParaRPr>
          </a:p>
        </p:txBody>
      </p:sp>
      <p:sp>
        <p:nvSpPr>
          <p:cNvPr id="9" name="TextBox 8"/>
          <p:cNvSpPr txBox="1"/>
          <p:nvPr/>
        </p:nvSpPr>
        <p:spPr>
          <a:xfrm>
            <a:off x="0" y="572819"/>
            <a:ext cx="9144000" cy="493981"/>
          </a:xfrm>
          <a:prstGeom prst="rect">
            <a:avLst/>
          </a:prstGeom>
          <a:noFill/>
        </p:spPr>
        <p:txBody>
          <a:bodyPr wrap="square" rtlCol="0">
            <a:spAutoFit/>
          </a:bodyPr>
          <a:lstStyle/>
          <a:p>
            <a:pPr marL="39688" indent="0" algn="ctr" eaLnBrk="1" hangingPunct="1">
              <a:buClr>
                <a:srgbClr val="3366FF"/>
              </a:buClr>
              <a:buSzPct val="80000"/>
              <a:tabLst>
                <a:tab pos="863600" algn="l"/>
                <a:tab pos="863600" algn="l"/>
                <a:tab pos="863600" algn="l"/>
              </a:tabLst>
              <a:defRPr/>
            </a:pPr>
            <a:r>
              <a:rPr lang="en-US" sz="3600" dirty="0" smtClean="0">
                <a:solidFill>
                  <a:srgbClr val="000000"/>
                </a:solidFill>
                <a:latin typeface="News Gothic MT"/>
                <a:sym typeface="Arial" charset="0"/>
              </a:rPr>
              <a:t>Changing Levels of Economic Freedom</a:t>
            </a:r>
            <a:endParaRPr lang="en-US" sz="3600" dirty="0">
              <a:solidFill>
                <a:srgbClr val="000000"/>
              </a:solidFill>
              <a:latin typeface="News Gothic MT"/>
              <a:sym typeface="Arial" charset="0"/>
            </a:endParaRPr>
          </a:p>
        </p:txBody>
      </p:sp>
      <p:pic>
        <p:nvPicPr>
          <p:cNvPr id="7" name="Picture 6"/>
          <p:cNvPicPr>
            <a:picLocks noChangeAspect="1"/>
          </p:cNvPicPr>
          <p:nvPr/>
        </p:nvPicPr>
        <p:blipFill>
          <a:blip r:embed="rId3"/>
          <a:stretch>
            <a:fillRect/>
          </a:stretch>
        </p:blipFill>
        <p:spPr>
          <a:xfrm>
            <a:off x="825500" y="1469722"/>
            <a:ext cx="7404100" cy="4169078"/>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p:cNvSpPr>
          <p:nvPr/>
        </p:nvSpPr>
        <p:spPr bwMode="auto">
          <a:xfrm>
            <a:off x="0" y="6324600"/>
            <a:ext cx="9144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lnSpc>
                <a:spcPct val="100000"/>
              </a:lnSpc>
              <a:tabLst>
                <a:tab pos="317500" algn="l"/>
              </a:tabLst>
            </a:pPr>
            <a:r>
              <a:rPr lang="en-US" sz="1400" dirty="0">
                <a:solidFill>
                  <a:schemeClr val="tx1"/>
                </a:solidFill>
                <a:latin typeface="News Gothic MT"/>
                <a:ea typeface="ＭＳ Ｐゴシック" charset="0"/>
                <a:sym typeface="Arial" charset="0"/>
              </a:rPr>
              <a:t>Lisa Benson Editorial Cartoon, used with the permission of Lisa Benson, </a:t>
            </a:r>
            <a:endParaRPr lang="en-US" sz="1400" dirty="0" smtClean="0">
              <a:solidFill>
                <a:schemeClr val="tx1"/>
              </a:solidFill>
              <a:latin typeface="News Gothic MT"/>
              <a:ea typeface="ＭＳ Ｐゴシック" charset="0"/>
              <a:sym typeface="Arial" charset="0"/>
            </a:endParaRPr>
          </a:p>
          <a:p>
            <a:pPr algn="ctr">
              <a:lnSpc>
                <a:spcPct val="100000"/>
              </a:lnSpc>
              <a:tabLst>
                <a:tab pos="317500" algn="l"/>
              </a:tabLst>
            </a:pPr>
            <a:r>
              <a:rPr lang="en-US" sz="1400" dirty="0" smtClean="0">
                <a:solidFill>
                  <a:schemeClr val="tx1"/>
                </a:solidFill>
                <a:latin typeface="News Gothic MT"/>
                <a:ea typeface="ＭＳ Ｐゴシック" charset="0"/>
                <a:sym typeface="Arial" charset="0"/>
              </a:rPr>
              <a:t>the </a:t>
            </a:r>
            <a:r>
              <a:rPr lang="en-US" sz="1400" dirty="0">
                <a:solidFill>
                  <a:schemeClr val="tx1"/>
                </a:solidFill>
                <a:latin typeface="News Gothic MT"/>
                <a:ea typeface="ＭＳ Ｐゴシック" charset="0"/>
                <a:sym typeface="Arial" charset="0"/>
              </a:rPr>
              <a:t>Washington Post Writers Group, and the Cartoonist Group. All rights reserved.</a:t>
            </a:r>
          </a:p>
        </p:txBody>
      </p:sp>
      <p:pic>
        <p:nvPicPr>
          <p:cNvPr id="12493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0999"/>
            <a:ext cx="8153400" cy="579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15000"/>
          </a:blip>
          <a:stretch>
            <a:fillRect/>
          </a:stretch>
        </p:blipFill>
        <p:spPr>
          <a:xfrm>
            <a:off x="-16063" y="0"/>
            <a:ext cx="9160063" cy="6858000"/>
          </a:xfrm>
          <a:prstGeom prst="rect">
            <a:avLst/>
          </a:prstGeom>
        </p:spPr>
      </p:pic>
      <p:sp>
        <p:nvSpPr>
          <p:cNvPr id="133122" name="Rectangle 2"/>
          <p:cNvSpPr>
            <a:spLocks noGrp="1" noChangeArrowheads="1"/>
          </p:cNvSpPr>
          <p:nvPr>
            <p:ph type="body" idx="1"/>
          </p:nvPr>
        </p:nvSpPr>
        <p:spPr>
          <a:xfrm>
            <a:off x="0" y="2298700"/>
            <a:ext cx="9144000" cy="4178300"/>
          </a:xfrm>
        </p:spPr>
        <p:txBody>
          <a:bodyPr numCol="2"/>
          <a:lstStyle/>
          <a:p>
            <a:pPr marL="39688" indent="0" eaLnBrk="1" hangingPunct="1">
              <a:lnSpc>
                <a:spcPct val="150000"/>
              </a:lnSpc>
              <a:buClr>
                <a:srgbClr val="3366FF"/>
              </a:buClr>
              <a:buSzPct val="80000"/>
              <a:tabLst>
                <a:tab pos="863600" algn="l"/>
              </a:tabLst>
              <a:defRPr/>
            </a:pPr>
            <a:r>
              <a:rPr lang="en-US" dirty="0" smtClean="0">
                <a:solidFill>
                  <a:srgbClr val="000000"/>
                </a:solidFill>
                <a:latin typeface="News Gothic MT"/>
                <a:ea typeface="ヒラギノ角ゴ ProN W3" charset="0"/>
                <a:cs typeface="ヒラギノ角ゴ ProN W3" charset="0"/>
                <a:sym typeface="Arial" charset="0"/>
              </a:rPr>
              <a:t>Australia </a:t>
            </a:r>
          </a:p>
          <a:p>
            <a:pPr marL="39688" indent="0" eaLnBrk="1" hangingPunct="1">
              <a:lnSpc>
                <a:spcPct val="150000"/>
              </a:lnSpc>
              <a:buClr>
                <a:srgbClr val="3366FF"/>
              </a:buClr>
              <a:buSzPct val="80000"/>
              <a:tabLst>
                <a:tab pos="863600" algn="l"/>
              </a:tabLst>
              <a:defRPr/>
            </a:pPr>
            <a:r>
              <a:rPr lang="en-US" dirty="0" smtClean="0">
                <a:solidFill>
                  <a:srgbClr val="000000"/>
                </a:solidFill>
                <a:latin typeface="News Gothic MT"/>
                <a:ea typeface="ヒラギノ角ゴ ProN W3" charset="0"/>
                <a:cs typeface="ヒラギノ角ゴ ProN W3" charset="0"/>
                <a:sym typeface="Arial" charset="0"/>
              </a:rPr>
              <a:t>	Canada </a:t>
            </a:r>
          </a:p>
          <a:p>
            <a:pPr marL="39688" indent="0" eaLnBrk="1" hangingPunct="1">
              <a:lnSpc>
                <a:spcPct val="150000"/>
              </a:lnSpc>
              <a:buClr>
                <a:srgbClr val="3366FF"/>
              </a:buClr>
              <a:buSzPct val="80000"/>
              <a:tabLst>
                <a:tab pos="863600" algn="l"/>
              </a:tabLst>
              <a:defRPr/>
            </a:pPr>
            <a:r>
              <a:rPr lang="en-US" dirty="0" smtClean="0">
                <a:solidFill>
                  <a:srgbClr val="000000"/>
                </a:solidFill>
                <a:latin typeface="News Gothic MT"/>
                <a:ea typeface="ヒラギノ角ゴ ProN W3" charset="0"/>
                <a:cs typeface="ヒラギノ角ゴ ProN W3" charset="0"/>
                <a:sym typeface="Arial" charset="0"/>
              </a:rPr>
              <a:t>Denmark </a:t>
            </a:r>
          </a:p>
          <a:p>
            <a:pPr marL="39688" indent="0" eaLnBrk="1" hangingPunct="1">
              <a:lnSpc>
                <a:spcPct val="150000"/>
              </a:lnSpc>
              <a:buClr>
                <a:srgbClr val="3366FF"/>
              </a:buClr>
              <a:buSzPct val="80000"/>
              <a:tabLst>
                <a:tab pos="863600" algn="l"/>
              </a:tabLst>
              <a:defRPr/>
            </a:pPr>
            <a:r>
              <a:rPr lang="en-US" dirty="0" smtClean="0">
                <a:solidFill>
                  <a:srgbClr val="000000"/>
                </a:solidFill>
                <a:latin typeface="News Gothic MT"/>
                <a:ea typeface="ヒラギノ角ゴ ProN W3" charset="0"/>
                <a:cs typeface="ヒラギノ角ゴ ProN W3" charset="0"/>
                <a:sym typeface="Arial" charset="0"/>
              </a:rPr>
              <a:t>Germany </a:t>
            </a:r>
          </a:p>
          <a:p>
            <a:pPr marL="39688" indent="0" eaLnBrk="1" hangingPunct="1">
              <a:lnSpc>
                <a:spcPct val="150000"/>
              </a:lnSpc>
              <a:buClr>
                <a:srgbClr val="3366FF"/>
              </a:buClr>
              <a:buSzPct val="80000"/>
              <a:tabLst>
                <a:tab pos="863600" algn="l"/>
              </a:tabLst>
              <a:defRPr/>
            </a:pPr>
            <a:r>
              <a:rPr lang="en-US" dirty="0" smtClean="0">
                <a:solidFill>
                  <a:srgbClr val="000000"/>
                </a:solidFill>
                <a:latin typeface="News Gothic MT"/>
                <a:ea typeface="ヒラギノ角ゴ ProN W3" charset="0"/>
                <a:cs typeface="ヒラギノ角ゴ ProN W3" charset="0"/>
                <a:sym typeface="Arial" charset="0"/>
              </a:rPr>
              <a:t>Ireland</a:t>
            </a:r>
          </a:p>
          <a:p>
            <a:pPr marL="39688" indent="0" eaLnBrk="1" hangingPunct="1">
              <a:lnSpc>
                <a:spcPct val="150000"/>
              </a:lnSpc>
              <a:buClr>
                <a:srgbClr val="3366FF"/>
              </a:buClr>
              <a:buSzPct val="80000"/>
              <a:tabLst>
                <a:tab pos="863600" algn="l"/>
              </a:tabLst>
              <a:defRPr/>
            </a:pPr>
            <a:r>
              <a:rPr lang="en-US" dirty="0" smtClean="0">
                <a:solidFill>
                  <a:srgbClr val="000000"/>
                </a:solidFill>
                <a:latin typeface="News Gothic MT"/>
                <a:ea typeface="ヒラギノ角ゴ ProN W3" charset="0"/>
                <a:cs typeface="ヒラギノ角ゴ ProN W3" charset="0"/>
                <a:sym typeface="Arial" charset="0"/>
              </a:rPr>
              <a:t>Italy </a:t>
            </a:r>
          </a:p>
          <a:p>
            <a:pPr marL="39688" indent="0" eaLnBrk="1" hangingPunct="1">
              <a:lnSpc>
                <a:spcPct val="150000"/>
              </a:lnSpc>
              <a:buClr>
                <a:srgbClr val="3366FF"/>
              </a:buClr>
              <a:buSzPct val="80000"/>
              <a:tabLst>
                <a:tab pos="863600" algn="l"/>
              </a:tabLst>
              <a:defRPr/>
            </a:pPr>
            <a:r>
              <a:rPr lang="en-US" dirty="0" smtClean="0">
                <a:solidFill>
                  <a:srgbClr val="000000"/>
                </a:solidFill>
                <a:latin typeface="News Gothic MT"/>
                <a:ea typeface="ヒラギノ角ゴ ProN W3" charset="0"/>
                <a:cs typeface="ヒラギノ角ゴ ProN W3" charset="0"/>
                <a:sym typeface="Arial" charset="0"/>
              </a:rPr>
              <a:t>New Zealand </a:t>
            </a:r>
          </a:p>
          <a:p>
            <a:pPr marL="39688" indent="0" eaLnBrk="1" hangingPunct="1">
              <a:lnSpc>
                <a:spcPct val="150000"/>
              </a:lnSpc>
              <a:buClr>
                <a:srgbClr val="3366FF"/>
              </a:buClr>
              <a:buSzPct val="80000"/>
              <a:tabLst>
                <a:tab pos="863600" algn="l"/>
              </a:tabLst>
              <a:defRPr/>
            </a:pPr>
            <a:r>
              <a:rPr lang="en-US" dirty="0" smtClean="0">
                <a:solidFill>
                  <a:srgbClr val="000000"/>
                </a:solidFill>
                <a:latin typeface="News Gothic MT"/>
                <a:ea typeface="ヒラギノ角ゴ ProN W3" charset="0"/>
                <a:cs typeface="ヒラギノ角ゴ ProN W3" charset="0"/>
                <a:sym typeface="Arial" charset="0"/>
              </a:rPr>
              <a:t>Switzerland </a:t>
            </a:r>
          </a:p>
          <a:p>
            <a:pPr marL="39688" indent="0" eaLnBrk="1" hangingPunct="1">
              <a:lnSpc>
                <a:spcPct val="150000"/>
              </a:lnSpc>
              <a:buClr>
                <a:srgbClr val="3366FF"/>
              </a:buClr>
              <a:buSzPct val="80000"/>
              <a:tabLst>
                <a:tab pos="863600" algn="l"/>
              </a:tabLst>
              <a:defRPr/>
            </a:pPr>
            <a:r>
              <a:rPr lang="en-US" dirty="0" smtClean="0">
                <a:solidFill>
                  <a:srgbClr val="000000"/>
                </a:solidFill>
                <a:latin typeface="News Gothic MT"/>
                <a:ea typeface="ヒラギノ角ゴ ProN W3" charset="0"/>
                <a:cs typeface="ヒラギノ角ゴ ProN W3" charset="0"/>
                <a:sym typeface="Arial" charset="0"/>
              </a:rPr>
              <a:t>United Kingdom </a:t>
            </a:r>
          </a:p>
          <a:p>
            <a:pPr marL="39688" indent="0" eaLnBrk="1" hangingPunct="1">
              <a:lnSpc>
                <a:spcPct val="150000"/>
              </a:lnSpc>
              <a:buClr>
                <a:srgbClr val="3366FF"/>
              </a:buClr>
              <a:buSzPct val="80000"/>
              <a:tabLst>
                <a:tab pos="863600" algn="l"/>
              </a:tabLst>
              <a:defRPr/>
            </a:pPr>
            <a:r>
              <a:rPr lang="en-US" dirty="0" smtClean="0">
                <a:solidFill>
                  <a:srgbClr val="000000"/>
                </a:solidFill>
                <a:latin typeface="News Gothic MT"/>
                <a:ea typeface="ヒラギノ角ゴ ProN W3" charset="0"/>
                <a:cs typeface="ヒラギノ角ゴ ProN W3" charset="0"/>
                <a:sym typeface="Arial" charset="0"/>
              </a:rPr>
              <a:t>United States</a:t>
            </a:r>
          </a:p>
        </p:txBody>
      </p:sp>
      <p:sp>
        <p:nvSpPr>
          <p:cNvPr id="2" name="Title 1"/>
          <p:cNvSpPr>
            <a:spLocks noGrp="1"/>
          </p:cNvSpPr>
          <p:nvPr>
            <p:ph type="title"/>
          </p:nvPr>
        </p:nvSpPr>
        <p:spPr>
          <a:xfrm>
            <a:off x="457200" y="368300"/>
            <a:ext cx="8229600" cy="2070100"/>
          </a:xfrm>
        </p:spPr>
        <p:txBody>
          <a:bodyPr/>
          <a:lstStyle/>
          <a:p>
            <a:pPr marL="39688" indent="0" eaLnBrk="1" hangingPunct="1">
              <a:lnSpc>
                <a:spcPct val="150000"/>
              </a:lnSpc>
              <a:tabLst>
                <a:tab pos="863600" algn="l"/>
              </a:tabLst>
              <a:defRPr/>
            </a:pPr>
            <a:r>
              <a:rPr lang="en-US" sz="2800" dirty="0">
                <a:solidFill>
                  <a:srgbClr val="000000"/>
                </a:solidFill>
                <a:ea typeface="ヒラギノ角ゴ ProN W3" charset="0"/>
                <a:cs typeface="ヒラギノ角ゴ ProN W3" charset="0"/>
                <a:sym typeface="Arial" charset="0"/>
              </a:rPr>
              <a:t>Find the ranking and index number from 2004 </a:t>
            </a:r>
            <a:br>
              <a:rPr lang="en-US" sz="2800" dirty="0">
                <a:solidFill>
                  <a:srgbClr val="000000"/>
                </a:solidFill>
                <a:ea typeface="ヒラギノ角ゴ ProN W3" charset="0"/>
                <a:cs typeface="ヒラギノ角ゴ ProN W3" charset="0"/>
                <a:sym typeface="Arial" charset="0"/>
              </a:rPr>
            </a:br>
            <a:r>
              <a:rPr lang="en-US" sz="2800" dirty="0">
                <a:solidFill>
                  <a:srgbClr val="000000"/>
                </a:solidFill>
                <a:ea typeface="ヒラギノ角ゴ ProN W3" charset="0"/>
                <a:cs typeface="ヒラギノ角ゴ ProN W3" charset="0"/>
                <a:sym typeface="Arial" charset="0"/>
              </a:rPr>
              <a:t>and 2009 for each of the following countries.</a:t>
            </a:r>
            <a:br>
              <a:rPr lang="en-US" sz="2800" dirty="0">
                <a:solidFill>
                  <a:srgbClr val="000000"/>
                </a:solidFill>
                <a:ea typeface="ヒラギノ角ゴ ProN W3" charset="0"/>
                <a:cs typeface="ヒラギノ角ゴ ProN W3" charset="0"/>
                <a:sym typeface="Arial" charset="0"/>
              </a:rPr>
            </a:br>
            <a:r>
              <a:rPr lang="en-US" sz="2800" dirty="0" smtClean="0">
                <a:solidFill>
                  <a:srgbClr val="000000"/>
                </a:solidFill>
                <a:ea typeface="ヒラギノ角ゴ ProN W3" charset="0"/>
                <a:cs typeface="ヒラギノ角ゴ ProN W3" charset="0"/>
                <a:sym typeface="Arial" charset="0"/>
              </a:rPr>
              <a:t>		</a:t>
            </a:r>
            <a:endParaRPr lang="en-US" sz="2800" dirty="0">
              <a:solidFill>
                <a:srgbClr val="000000"/>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
          <p:cNvGraphicFramePr>
            <a:graphicFrameLocks noGrp="1"/>
          </p:cNvGraphicFramePr>
          <p:nvPr>
            <p:extLst>
              <p:ext uri="{D42A27DB-BD31-4B8C-83A1-F6EECF244321}">
                <p14:modId xmlns:p14="http://schemas.microsoft.com/office/powerpoint/2010/main" val="2758385661"/>
              </p:ext>
            </p:extLst>
          </p:nvPr>
        </p:nvGraphicFramePr>
        <p:xfrm>
          <a:off x="304800" y="1143000"/>
          <a:ext cx="8534400" cy="5486402"/>
        </p:xfrm>
        <a:graphic>
          <a:graphicData uri="http://schemas.openxmlformats.org/drawingml/2006/table">
            <a:tbl>
              <a:tblPr>
                <a:tableStyleId>{ED083AE6-46FA-4A59-8FB0-9F97EB10719F}</a:tableStyleId>
              </a:tblPr>
              <a:tblGrid>
                <a:gridCol w="2846391"/>
                <a:gridCol w="2841621"/>
                <a:gridCol w="2846388"/>
              </a:tblGrid>
              <a:tr h="714934">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Country</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Index </a:t>
                      </a:r>
                      <a:r>
                        <a:rPr kumimoji="0" lang="en-US" sz="2000" u="none" strike="noStrike" cap="none" normalizeH="0" baseline="0" dirty="0" smtClean="0">
                          <a:ln>
                            <a:noFill/>
                          </a:ln>
                          <a:solidFill>
                            <a:srgbClr val="000000"/>
                          </a:solidFill>
                          <a:effectLst/>
                          <a:latin typeface="News Gothic MT"/>
                          <a:cs typeface="News Gothic MT"/>
                          <a:sym typeface="Arial Bold" charset="0"/>
                        </a:rPr>
                        <a:t>number</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smtClean="0">
                          <a:ln>
                            <a:noFill/>
                          </a:ln>
                          <a:solidFill>
                            <a:srgbClr val="000000"/>
                          </a:solidFill>
                          <a:effectLst/>
                          <a:latin typeface="News Gothic MT"/>
                          <a:cs typeface="News Gothic MT"/>
                          <a:sym typeface="Arial Bold" charset="0"/>
                        </a:rPr>
                        <a:t>Ranking</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DEC59E"/>
                    </a:solidFill>
                  </a:tcPr>
                </a:tc>
              </a:tr>
              <a:tr h="477371">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Australia</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chemeClr val="bg2">
                        <a:lumMod val="60000"/>
                        <a:lumOff val="40000"/>
                      </a:schemeClr>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Up</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chemeClr val="bg2">
                        <a:lumMod val="60000"/>
                        <a:lumOff val="40000"/>
                      </a:schemeClr>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Up</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chemeClr val="bg2">
                        <a:lumMod val="60000"/>
                        <a:lumOff val="40000"/>
                      </a:schemeClr>
                    </a:solidFill>
                  </a:tcPr>
                </a:tc>
              </a:tr>
              <a:tr h="477371">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Canada</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Up</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DEC59E"/>
                    </a:solidFill>
                  </a:tcPr>
                </a:tc>
              </a:tr>
              <a:tr h="477371">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Denmark</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ECEAD4"/>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ECEAD4"/>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Up</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ECEAD4"/>
                    </a:solidFill>
                  </a:tcPr>
                </a:tc>
              </a:tr>
              <a:tr h="477371">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Germany</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DEC59E"/>
                    </a:solidFill>
                  </a:tcPr>
                </a:tc>
              </a:tr>
              <a:tr h="477371">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Ireland </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ECEAD4"/>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ECEAD4"/>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ECEAD4"/>
                    </a:solidFill>
                  </a:tcPr>
                </a:tc>
              </a:tr>
              <a:tr h="477371">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Italy </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DEC59E"/>
                    </a:solidFill>
                  </a:tcPr>
                </a:tc>
              </a:tr>
              <a:tr h="475129">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New Zealand</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ECEAD4"/>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Same</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ECEAD4"/>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Same</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ECEAD4"/>
                    </a:solidFill>
                  </a:tcPr>
                </a:tc>
              </a:tr>
              <a:tr h="477371">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Switzerland</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DEC59E"/>
                    </a:solidFill>
                  </a:tcPr>
                </a:tc>
              </a:tr>
              <a:tr h="477371">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United Kingdom</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ECEAD4"/>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ECEAD4"/>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ECEAD4"/>
                    </a:solidFill>
                  </a:tcPr>
                </a:tc>
              </a:tr>
              <a:tr h="477371">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Bold" charset="0"/>
                        </a:rPr>
                        <a:t>United States</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Bold"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DEC59E"/>
                    </a:solidFill>
                  </a:tcPr>
                </a:tc>
                <a:tc>
                  <a:txBody>
                    <a:bodyPr/>
                    <a:lstStyle/>
                    <a:p>
                      <a:pPr marL="61913" marR="0" lvl="0" indent="0" algn="ctr" defTabSz="914400" rtl="0" eaLnBrk="1" fontAlgn="base" latinLnBrk="0" hangingPunct="1">
                        <a:lnSpc>
                          <a:spcPct val="100000"/>
                        </a:lnSpc>
                        <a:spcBef>
                          <a:spcPct val="0"/>
                        </a:spcBef>
                        <a:spcAft>
                          <a:spcPct val="0"/>
                        </a:spcAft>
                        <a:buClrTx/>
                        <a:buSzTx/>
                        <a:buFontTx/>
                        <a:buNone/>
                        <a:tabLst>
                          <a:tab pos="254000" algn="l"/>
                          <a:tab pos="393700" algn="l"/>
                          <a:tab pos="495300" algn="l"/>
                          <a:tab pos="749300" algn="l"/>
                          <a:tab pos="1003300" algn="l"/>
                          <a:tab pos="1244600" algn="l"/>
                          <a:tab pos="1498600" algn="l"/>
                          <a:tab pos="1752600" algn="l"/>
                          <a:tab pos="2006600" algn="l"/>
                          <a:tab pos="2247900" algn="l"/>
                          <a:tab pos="2501900" algn="l"/>
                          <a:tab pos="2755900" algn="l"/>
                          <a:tab pos="2997200" algn="l"/>
                        </a:tabLst>
                      </a:pPr>
                      <a:r>
                        <a:rPr kumimoji="0" lang="en-US" sz="2000" u="none" strike="noStrike" cap="none" normalizeH="0" baseline="0" dirty="0">
                          <a:ln>
                            <a:noFill/>
                          </a:ln>
                          <a:solidFill>
                            <a:srgbClr val="000000"/>
                          </a:solidFill>
                          <a:effectLst/>
                          <a:latin typeface="News Gothic MT"/>
                          <a:cs typeface="News Gothic MT"/>
                          <a:sym typeface="Arial" charset="0"/>
                        </a:rPr>
                        <a:t>Down</a:t>
                      </a:r>
                      <a:endParaRPr kumimoji="0" lang="en-US" sz="2000" b="0" i="0" u="none" strike="noStrike" cap="none" normalizeH="0" baseline="0" dirty="0">
                        <a:ln>
                          <a:noFill/>
                        </a:ln>
                        <a:solidFill>
                          <a:srgbClr val="000000"/>
                        </a:solidFill>
                        <a:effectLst/>
                        <a:latin typeface="News Gothic MT"/>
                        <a:ea typeface="ヒラギノ明朝 ProN W3" charset="0"/>
                        <a:cs typeface="News Gothic MT"/>
                        <a:sym typeface="Arial" charset="0"/>
                      </a:endParaRPr>
                    </a:p>
                  </a:txBody>
                  <a:tcPr marL="0" marR="0" marT="0" marB="0" anchor="ctr" horzOverflow="overflow">
                    <a:solidFill>
                      <a:srgbClr val="DEC59E"/>
                    </a:solidFill>
                  </a:tcPr>
                </a:tc>
              </a:tr>
            </a:tbl>
          </a:graphicData>
        </a:graphic>
      </p:graphicFrame>
      <p:sp>
        <p:nvSpPr>
          <p:cNvPr id="8" name="Title 1"/>
          <p:cNvSpPr>
            <a:spLocks noGrp="1"/>
          </p:cNvSpPr>
          <p:nvPr>
            <p:ph type="title"/>
          </p:nvPr>
        </p:nvSpPr>
        <p:spPr>
          <a:xfrm>
            <a:off x="0" y="215900"/>
            <a:ext cx="9144000" cy="2070100"/>
          </a:xfrm>
        </p:spPr>
        <p:txBody>
          <a:bodyPr/>
          <a:lstStyle/>
          <a:p>
            <a:pPr marL="39688" indent="0" eaLnBrk="1" hangingPunct="1">
              <a:lnSpc>
                <a:spcPct val="150000"/>
              </a:lnSpc>
              <a:tabLst>
                <a:tab pos="863600" algn="l"/>
              </a:tabLst>
              <a:defRPr/>
            </a:pPr>
            <a:r>
              <a:rPr lang="en-US" sz="2400" dirty="0" smtClean="0">
                <a:solidFill>
                  <a:srgbClr val="000000"/>
                </a:solidFill>
                <a:ea typeface="ヒラギノ角ゴ ProN W3" charset="0"/>
                <a:cs typeface="ヒラギノ角ゴ ProN W3" charset="0"/>
                <a:sym typeface="Arial" charset="0"/>
              </a:rPr>
              <a:t>Changes in ranking and index </a:t>
            </a:r>
            <a:r>
              <a:rPr lang="en-US" sz="2400" dirty="0">
                <a:solidFill>
                  <a:srgbClr val="000000"/>
                </a:solidFill>
                <a:ea typeface="ヒラギノ角ゴ ProN W3" charset="0"/>
                <a:cs typeface="ヒラギノ角ゴ ProN W3" charset="0"/>
                <a:sym typeface="Arial" charset="0"/>
              </a:rPr>
              <a:t>number from 2004 </a:t>
            </a:r>
            <a:r>
              <a:rPr lang="en-US" sz="2400" dirty="0" smtClean="0">
                <a:solidFill>
                  <a:srgbClr val="000000"/>
                </a:solidFill>
                <a:ea typeface="ヒラギノ角ゴ ProN W3" charset="0"/>
                <a:cs typeface="ヒラギノ角ゴ ProN W3" charset="0"/>
                <a:sym typeface="Arial" charset="0"/>
              </a:rPr>
              <a:t>to 2009</a:t>
            </a:r>
            <a:r>
              <a:rPr lang="en-US" sz="2400" dirty="0">
                <a:solidFill>
                  <a:srgbClr val="000000"/>
                </a:solidFill>
                <a:ea typeface="ヒラギノ角ゴ ProN W3" charset="0"/>
                <a:cs typeface="ヒラギノ角ゴ ProN W3" charset="0"/>
                <a:sym typeface="Arial" charset="0"/>
              </a:rPr>
              <a:t/>
            </a:r>
            <a:br>
              <a:rPr lang="en-US" sz="2400" dirty="0">
                <a:solidFill>
                  <a:srgbClr val="000000"/>
                </a:solidFill>
                <a:ea typeface="ヒラギノ角ゴ ProN W3" charset="0"/>
                <a:cs typeface="ヒラギノ角ゴ ProN W3" charset="0"/>
                <a:sym typeface="Arial" charset="0"/>
              </a:rPr>
            </a:br>
            <a:endParaRPr lang="en-US" sz="2400" dirty="0">
              <a:solidFill>
                <a:srgbClr val="000000"/>
              </a:solidFill>
            </a:endParaRPr>
          </a:p>
        </p:txBody>
      </p:sp>
    </p:spTree>
    <p:extLst>
      <p:ext uri="{BB962C8B-B14F-4D97-AF65-F5344CB8AC3E}">
        <p14:creationId xmlns:p14="http://schemas.microsoft.com/office/powerpoint/2010/main" val="122895542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Grp="1" noChangeArrowheads="1"/>
          </p:cNvSpPr>
          <p:nvPr>
            <p:ph type="title"/>
          </p:nvPr>
        </p:nvSpPr>
        <p:spPr>
          <a:xfrm>
            <a:off x="304800" y="228600"/>
            <a:ext cx="8610600" cy="685800"/>
          </a:xfrm>
          <a:effectLst/>
        </p:spPr>
        <p:txBody>
          <a:bodyPr/>
          <a:lstStyle/>
          <a:p>
            <a:pPr eaLnBrk="1" hangingPunct="1">
              <a:tabLst>
                <a:tab pos="863600" algn="l"/>
              </a:tabLst>
              <a:defRPr/>
            </a:pPr>
            <a:r>
              <a:rPr lang="en-US" sz="4400" dirty="0" smtClean="0">
                <a:solidFill>
                  <a:srgbClr val="000000"/>
                </a:solidFill>
                <a:effectLst>
                  <a:outerShdw blurRad="38100" dist="38100" dir="2700000" sx="0" sy="0" algn="tl">
                    <a:srgbClr val="DDDDDD"/>
                  </a:outerShdw>
                </a:effectLst>
                <a:cs typeface="News Gothic MT"/>
              </a:rPr>
              <a:t>Think-Pair-Share</a:t>
            </a:r>
          </a:p>
        </p:txBody>
      </p:sp>
      <p:sp>
        <p:nvSpPr>
          <p:cNvPr id="136194" name="Rectangle 2"/>
          <p:cNvSpPr>
            <a:spLocks noGrp="1" noChangeArrowheads="1"/>
          </p:cNvSpPr>
          <p:nvPr>
            <p:ph type="body" idx="1"/>
          </p:nvPr>
        </p:nvSpPr>
        <p:spPr>
          <a:xfrm>
            <a:off x="0" y="1257300"/>
            <a:ext cx="9144000" cy="2781300"/>
          </a:xfrm>
          <a:effectLst/>
        </p:spPr>
        <p:txBody>
          <a:bodyPr/>
          <a:lstStyle/>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r>
              <a:rPr lang="en-US" sz="2400" dirty="0" smtClean="0">
                <a:solidFill>
                  <a:srgbClr val="000000"/>
                </a:solidFill>
                <a:latin typeface="News Gothic MT"/>
                <a:ea typeface="ヒラギノ角ゴ ProN W3" charset="0"/>
                <a:cs typeface="News Gothic MT"/>
                <a:sym typeface="Arial" charset="0"/>
              </a:rPr>
              <a:t>1. Which countries raised their index </a:t>
            </a: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r>
              <a:rPr lang="en-US" sz="2400" dirty="0" smtClean="0">
                <a:solidFill>
                  <a:srgbClr val="000000"/>
                </a:solidFill>
                <a:latin typeface="News Gothic MT"/>
                <a:ea typeface="ヒラギノ角ゴ ProN W3" charset="0"/>
                <a:cs typeface="News Gothic MT"/>
                <a:sym typeface="Arial" charset="0"/>
              </a:rPr>
              <a:t>number? Which raised their ranking?</a:t>
            </a: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endParaRPr lang="en-US" sz="2400" dirty="0" smtClean="0">
              <a:solidFill>
                <a:srgbClr val="000000"/>
              </a:solidFill>
              <a:latin typeface="News Gothic MT"/>
              <a:ea typeface="ヒラギノ角ゴ ProN W3" charset="0"/>
              <a:cs typeface="News Gothic MT"/>
              <a:sym typeface="Arial" charset="0"/>
            </a:endParaRP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r>
              <a:rPr lang="en-US" sz="2400" dirty="0" smtClean="0">
                <a:solidFill>
                  <a:srgbClr val="000000"/>
                </a:solidFill>
                <a:latin typeface="News Gothic MT"/>
                <a:ea typeface="ヒラギノ角ゴ ProN W3" charset="0"/>
                <a:cs typeface="News Gothic MT"/>
                <a:sym typeface="Arial" charset="0"/>
              </a:rPr>
              <a:t>2. Which countries lowered their index </a:t>
            </a: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r>
              <a:rPr lang="en-US" sz="2400" dirty="0" smtClean="0">
                <a:solidFill>
                  <a:srgbClr val="000000"/>
                </a:solidFill>
                <a:latin typeface="News Gothic MT"/>
                <a:ea typeface="ヒラギノ角ゴ ProN W3" charset="0"/>
                <a:cs typeface="News Gothic MT"/>
                <a:sym typeface="Arial" charset="0"/>
              </a:rPr>
              <a:t>number?  Which lowered their ranking?</a:t>
            </a: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endParaRPr lang="en-US" sz="2400" dirty="0" smtClean="0">
              <a:solidFill>
                <a:srgbClr val="000000"/>
              </a:solidFill>
              <a:latin typeface="News Gothic MT"/>
              <a:ea typeface="ヒラギノ角ゴ ProN W3" charset="0"/>
              <a:cs typeface="News Gothic MT"/>
              <a:sym typeface="Arial" charset="0"/>
            </a:endParaRP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r>
              <a:rPr lang="en-US" sz="2400" dirty="0" smtClean="0">
                <a:solidFill>
                  <a:srgbClr val="000000"/>
                </a:solidFill>
                <a:latin typeface="News Gothic MT"/>
                <a:ea typeface="ヒラギノ角ゴ ProN W3" charset="0"/>
                <a:cs typeface="News Gothic MT"/>
                <a:sym typeface="Arial" charset="0"/>
              </a:rPr>
              <a:t>3. Which two European countries </a:t>
            </a: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r>
              <a:rPr lang="en-US" sz="2400" dirty="0" smtClean="0">
                <a:solidFill>
                  <a:srgbClr val="000000"/>
                </a:solidFill>
                <a:latin typeface="News Gothic MT"/>
                <a:ea typeface="ヒラギノ角ゴ ProN W3" charset="0"/>
                <a:cs typeface="News Gothic MT"/>
                <a:sym typeface="Arial" charset="0"/>
              </a:rPr>
              <a:t>dropped the most in their ranking?</a:t>
            </a: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endParaRPr lang="en-US" sz="2400" dirty="0" smtClean="0">
              <a:solidFill>
                <a:srgbClr val="000000"/>
              </a:solidFill>
              <a:latin typeface="News Gothic MT"/>
              <a:ea typeface="ヒラギノ角ゴ ProN W3" charset="0"/>
              <a:cs typeface="News Gothic MT"/>
              <a:sym typeface="Arial" charset="0"/>
            </a:endParaRP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r>
              <a:rPr lang="en-US" sz="2400" dirty="0" smtClean="0">
                <a:solidFill>
                  <a:srgbClr val="000000"/>
                </a:solidFill>
                <a:latin typeface="News Gothic MT"/>
                <a:ea typeface="ヒラギノ角ゴ ProN W3" charset="0"/>
                <a:cs typeface="News Gothic MT"/>
                <a:sym typeface="Arial" charset="0"/>
              </a:rPr>
              <a:t>4. What were the rankings for </a:t>
            </a: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r>
              <a:rPr lang="en-US" sz="2400" dirty="0" smtClean="0">
                <a:solidFill>
                  <a:srgbClr val="000000"/>
                </a:solidFill>
                <a:latin typeface="News Gothic MT"/>
                <a:ea typeface="ヒラギノ角ゴ ProN W3" charset="0"/>
                <a:cs typeface="News Gothic MT"/>
                <a:sym typeface="Arial" charset="0"/>
              </a:rPr>
              <a:t>Canada and the US in 2004?  In 2009? </a:t>
            </a: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endParaRPr lang="en-US" sz="2400" dirty="0" smtClean="0">
              <a:solidFill>
                <a:srgbClr val="000000"/>
              </a:solidFill>
              <a:latin typeface="News Gothic MT"/>
              <a:ea typeface="ヒラギノ角ゴ ProN W3" charset="0"/>
              <a:cs typeface="News Gothic MT"/>
              <a:sym typeface="Arial" charset="0"/>
            </a:endParaRP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r>
              <a:rPr lang="en-US" sz="2400" dirty="0" smtClean="0">
                <a:solidFill>
                  <a:srgbClr val="000000"/>
                </a:solidFill>
                <a:latin typeface="News Gothic MT"/>
                <a:ea typeface="ヒラギノ角ゴ ProN W3" charset="0"/>
                <a:cs typeface="News Gothic MT"/>
                <a:sym typeface="Arial" charset="0"/>
              </a:rPr>
              <a:t>5. In general, what happened to economic freedom </a:t>
            </a:r>
          </a:p>
          <a:p>
            <a:pPr marL="0" indent="0" eaLnBrk="1" hangingPunct="1">
              <a:spcBef>
                <a:spcPts val="0"/>
              </a:spcBef>
              <a:buClr>
                <a:schemeClr val="tx2"/>
              </a:buClr>
              <a:buSzPct val="100000"/>
              <a:tabLst>
                <a:tab pos="863600" algn="l"/>
                <a:tab pos="863600" algn="l"/>
                <a:tab pos="863600" algn="l"/>
                <a:tab pos="863600" algn="l"/>
                <a:tab pos="863600" algn="l"/>
                <a:tab pos="863600" algn="l"/>
              </a:tabLst>
              <a:defRPr/>
            </a:pPr>
            <a:r>
              <a:rPr lang="en-US" sz="2400" dirty="0" smtClean="0">
                <a:solidFill>
                  <a:srgbClr val="000000"/>
                </a:solidFill>
                <a:latin typeface="News Gothic MT"/>
                <a:ea typeface="ヒラギノ角ゴ ProN W3" charset="0"/>
                <a:cs typeface="News Gothic MT"/>
                <a:sym typeface="Arial" charset="0"/>
              </a:rPr>
              <a:t>in these countries after the 2008 recession?</a:t>
            </a:r>
          </a:p>
        </p:txBody>
      </p:sp>
    </p:spTree>
    <p:extLst>
      <p:ext uri="{BB962C8B-B14F-4D97-AF65-F5344CB8AC3E}">
        <p14:creationId xmlns:p14="http://schemas.microsoft.com/office/powerpoint/2010/main" val="138428558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2070100"/>
          </a:xfrm>
        </p:spPr>
        <p:txBody>
          <a:bodyPr/>
          <a:lstStyle/>
          <a:p>
            <a:pPr>
              <a:spcBef>
                <a:spcPts val="0"/>
              </a:spcBef>
            </a:pPr>
            <a:r>
              <a:rPr lang="en-US" sz="4400" dirty="0" smtClean="0">
                <a:solidFill>
                  <a:schemeClr val="tx2"/>
                </a:solidFill>
              </a:rPr>
              <a:t>Economic </a:t>
            </a:r>
            <a:r>
              <a:rPr lang="en-US" sz="4400" dirty="0">
                <a:solidFill>
                  <a:schemeClr val="tx2"/>
                </a:solidFill>
              </a:rPr>
              <a:t>f</a:t>
            </a:r>
            <a:r>
              <a:rPr lang="en-US" sz="4400" dirty="0" smtClean="0">
                <a:solidFill>
                  <a:schemeClr val="tx2"/>
                </a:solidFill>
              </a:rPr>
              <a:t>reedom is </a:t>
            </a:r>
            <a:br>
              <a:rPr lang="en-US" sz="4400" dirty="0" smtClean="0">
                <a:solidFill>
                  <a:schemeClr val="tx2"/>
                </a:solidFill>
              </a:rPr>
            </a:br>
            <a:r>
              <a:rPr lang="en-US" sz="4400" dirty="0" smtClean="0">
                <a:solidFill>
                  <a:schemeClr val="tx2"/>
                </a:solidFill>
              </a:rPr>
              <a:t>not a static situation!</a:t>
            </a:r>
            <a:endParaRPr lang="en-US" sz="4400" dirty="0">
              <a:solidFill>
                <a:schemeClr val="tx2"/>
              </a:solidFill>
            </a:endParaRPr>
          </a:p>
        </p:txBody>
      </p:sp>
      <p:pic>
        <p:nvPicPr>
          <p:cNvPr id="4" name="Picture 3"/>
          <p:cNvPicPr>
            <a:picLocks noChangeAspect="1"/>
          </p:cNvPicPr>
          <p:nvPr/>
        </p:nvPicPr>
        <p:blipFill>
          <a:blip r:embed="rId3"/>
          <a:stretch>
            <a:fillRect/>
          </a:stretch>
        </p:blipFill>
        <p:spPr>
          <a:xfrm>
            <a:off x="533400" y="1905000"/>
            <a:ext cx="8079077" cy="4438868"/>
          </a:xfrm>
          <a:prstGeom prst="rect">
            <a:avLst/>
          </a:prstGeom>
        </p:spPr>
      </p:pic>
    </p:spTree>
    <p:extLst>
      <p:ext uri="{BB962C8B-B14F-4D97-AF65-F5344CB8AC3E}">
        <p14:creationId xmlns:p14="http://schemas.microsoft.com/office/powerpoint/2010/main" val="34381830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6"/>
          <p:cNvSpPr>
            <a:spLocks/>
          </p:cNvSpPr>
          <p:nvPr/>
        </p:nvSpPr>
        <p:spPr bwMode="auto">
          <a:xfrm>
            <a:off x="685800" y="5384800"/>
            <a:ext cx="24511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Asia</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127,368,088 Country: Japan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 US$34,000</a:t>
            </a:r>
            <a:r>
              <a:rPr lang="en-US" sz="1400" dirty="0">
                <a:solidFill>
                  <a:schemeClr val="tx1"/>
                </a:solidFill>
                <a:latin typeface="News Gothic MT"/>
                <a:ea typeface="ＭＳ Ｐゴシック" charset="0"/>
              </a:rPr>
              <a:t>			 </a:t>
            </a:r>
          </a:p>
        </p:txBody>
      </p:sp>
      <p:grpSp>
        <p:nvGrpSpPr>
          <p:cNvPr id="60419" name="Group 18"/>
          <p:cNvGrpSpPr>
            <a:grpSpLocks/>
          </p:cNvGrpSpPr>
          <p:nvPr/>
        </p:nvGrpSpPr>
        <p:grpSpPr bwMode="auto">
          <a:xfrm>
            <a:off x="685800" y="1219200"/>
            <a:ext cx="8077200" cy="5181600"/>
            <a:chOff x="-48" y="0"/>
            <a:chExt cx="4484" cy="2784"/>
          </a:xfrm>
        </p:grpSpPr>
        <p:pic>
          <p:nvPicPr>
            <p:cNvPr id="60420" name="Picture 7"/>
            <p:cNvPicPr>
              <a:picLocks noChangeArrowheads="1"/>
            </p:cNvPicPr>
            <p:nvPr/>
          </p:nvPicPr>
          <p:blipFill>
            <a:blip r:embed="rId3">
              <a:extLst>
                <a:ext uri="{28A0092B-C50C-407E-A947-70E740481C1C}">
                  <a14:useLocalDpi xmlns:a14="http://schemas.microsoft.com/office/drawing/2010/main" val="0"/>
                </a:ext>
              </a:extLst>
            </a:blip>
            <a:srcRect l="5847" t="9035" r="5263" b="10591"/>
            <a:stretch>
              <a:fillRect/>
            </a:stretch>
          </p:blipFill>
          <p:spPr bwMode="auto">
            <a:xfrm>
              <a:off x="-48" y="3"/>
              <a:ext cx="1152"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8"/>
            <p:cNvPicPr>
              <a:picLocks noChangeArrowheads="1"/>
            </p:cNvPicPr>
            <p:nvPr/>
          </p:nvPicPr>
          <p:blipFill>
            <a:blip r:embed="rId4">
              <a:extLst>
                <a:ext uri="{28A0092B-C50C-407E-A947-70E740481C1C}">
                  <a14:useLocalDpi xmlns:a14="http://schemas.microsoft.com/office/drawing/2010/main" val="0"/>
                </a:ext>
              </a:extLst>
            </a:blip>
            <a:srcRect t="8357" b="11299"/>
            <a:stretch>
              <a:fillRect/>
            </a:stretch>
          </p:blipFill>
          <p:spPr bwMode="auto">
            <a:xfrm>
              <a:off x="1439" y="0"/>
              <a:ext cx="1230"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9"/>
            <p:cNvPicPr>
              <a:picLocks noChangeArrowheads="1"/>
            </p:cNvPicPr>
            <p:nvPr/>
          </p:nvPicPr>
          <p:blipFill>
            <a:blip r:embed="rId5">
              <a:extLst>
                <a:ext uri="{28A0092B-C50C-407E-A947-70E740481C1C}">
                  <a14:useLocalDpi xmlns:a14="http://schemas.microsoft.com/office/drawing/2010/main" val="0"/>
                </a:ext>
              </a:extLst>
            </a:blip>
            <a:srcRect t="18391" b="7465"/>
            <a:stretch>
              <a:fillRect/>
            </a:stretch>
          </p:blipFill>
          <p:spPr bwMode="auto">
            <a:xfrm>
              <a:off x="3011" y="0"/>
              <a:ext cx="1213"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Rectangle 10"/>
            <p:cNvSpPr>
              <a:spLocks/>
            </p:cNvSpPr>
            <p:nvPr/>
          </p:nvSpPr>
          <p:spPr bwMode="auto">
            <a:xfrm>
              <a:off x="-48" y="704"/>
              <a:ext cx="144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Caribbean</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11,075,244</a:t>
              </a:r>
            </a:p>
            <a:p>
              <a:pPr>
                <a:lnSpc>
                  <a:spcPct val="100000"/>
                </a:lnSpc>
                <a:tabLst>
                  <a:tab pos="317500" algn="l"/>
                </a:tabLst>
              </a:pPr>
              <a:r>
                <a:rPr lang="en-US" sz="1400" dirty="0">
                  <a:solidFill>
                    <a:schemeClr val="tx1"/>
                  </a:solidFill>
                  <a:latin typeface="Arial" charset="0"/>
                  <a:ea typeface="ＭＳ Ｐゴシック" charset="0"/>
                  <a:sym typeface="Arial" charset="0"/>
                </a:rPr>
                <a:t>Country: Cuba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 US$9,900</a:t>
              </a:r>
              <a:r>
                <a:rPr lang="en-US" sz="1400" dirty="0">
                  <a:solidFill>
                    <a:schemeClr val="tx1"/>
                  </a:solidFill>
                  <a:latin typeface="Arial" charset="0"/>
                  <a:ea typeface="ＭＳ Ｐゴシック" charset="0"/>
                </a:rPr>
                <a:t>				</a:t>
              </a:r>
              <a:r>
                <a:rPr lang="en-US" sz="1400" dirty="0">
                  <a:solidFill>
                    <a:schemeClr val="tx1"/>
                  </a:solidFill>
                  <a:latin typeface="News Gothic MT"/>
                  <a:ea typeface="ＭＳ Ｐゴシック" charset="0"/>
                </a:rPr>
                <a:t> </a:t>
              </a:r>
            </a:p>
          </p:txBody>
        </p:sp>
        <p:sp>
          <p:nvSpPr>
            <p:cNvPr id="60424" name="Rectangle 11"/>
            <p:cNvSpPr>
              <a:spLocks/>
            </p:cNvSpPr>
            <p:nvPr/>
          </p:nvSpPr>
          <p:spPr bwMode="auto">
            <a:xfrm>
              <a:off x="1432" y="704"/>
              <a:ext cx="144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Asia</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1,205,073,612 Country: India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 US$3,500</a:t>
              </a:r>
              <a:r>
                <a:rPr lang="en-US" sz="1400" dirty="0">
                  <a:solidFill>
                    <a:schemeClr val="tx1"/>
                  </a:solidFill>
                  <a:latin typeface="Arial" charset="0"/>
                  <a:ea typeface="ＭＳ Ｐゴシック" charset="0"/>
                </a:rPr>
                <a:t>	</a:t>
              </a:r>
              <a:r>
                <a:rPr lang="en-US" sz="1400" dirty="0">
                  <a:solidFill>
                    <a:schemeClr val="tx1"/>
                  </a:solidFill>
                  <a:latin typeface="News Gothic MT"/>
                  <a:ea typeface="ＭＳ Ｐゴシック" charset="0"/>
                </a:rPr>
                <a:t>			 </a:t>
              </a:r>
            </a:p>
          </p:txBody>
        </p:sp>
        <p:sp>
          <p:nvSpPr>
            <p:cNvPr id="60425" name="Rectangle 12"/>
            <p:cNvSpPr>
              <a:spLocks/>
            </p:cNvSpPr>
            <p:nvPr/>
          </p:nvSpPr>
          <p:spPr bwMode="auto">
            <a:xfrm>
              <a:off x="2988" y="720"/>
              <a:ext cx="144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North America</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34,300,083 </a:t>
              </a:r>
              <a:endParaRPr lang="en-US" sz="1400" dirty="0" smtClean="0">
                <a:solidFill>
                  <a:schemeClr val="tx1"/>
                </a:solidFill>
                <a:latin typeface="Arial" charset="0"/>
                <a:ea typeface="ＭＳ Ｐゴシック" charset="0"/>
                <a:sym typeface="Arial" charset="0"/>
              </a:endParaRPr>
            </a:p>
            <a:p>
              <a:pPr>
                <a:lnSpc>
                  <a:spcPct val="100000"/>
                </a:lnSpc>
                <a:tabLst>
                  <a:tab pos="317500" algn="l"/>
                </a:tabLst>
              </a:pPr>
              <a:r>
                <a:rPr lang="en-US" sz="1400" dirty="0" smtClean="0">
                  <a:solidFill>
                    <a:schemeClr val="tx1"/>
                  </a:solidFill>
                  <a:latin typeface="Arial" charset="0"/>
                  <a:ea typeface="ＭＳ Ｐゴシック" charset="0"/>
                  <a:sym typeface="Arial" charset="0"/>
                </a:rPr>
                <a:t>Country</a:t>
              </a:r>
              <a:r>
                <a:rPr lang="en-US" sz="1400" dirty="0">
                  <a:solidFill>
                    <a:schemeClr val="tx1"/>
                  </a:solidFill>
                  <a:latin typeface="Arial" charset="0"/>
                  <a:ea typeface="ＭＳ Ｐゴシック" charset="0"/>
                  <a:sym typeface="Arial" charset="0"/>
                </a:rPr>
                <a:t>: Canada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 US$39,400	</a:t>
              </a:r>
              <a:r>
                <a:rPr lang="en-US" sz="1400" dirty="0">
                  <a:solidFill>
                    <a:schemeClr val="tx1"/>
                  </a:solidFill>
                  <a:latin typeface="News Gothic MT"/>
                  <a:ea typeface="ＭＳ Ｐゴシック" charset="0"/>
                  <a:sym typeface="Arial" charset="0"/>
                </a:rPr>
                <a:t>		</a:t>
              </a:r>
              <a:r>
                <a:rPr lang="en-US" sz="1400" dirty="0">
                  <a:solidFill>
                    <a:schemeClr val="tx1"/>
                  </a:solidFill>
                  <a:latin typeface="News Gothic MT"/>
                  <a:ea typeface="ＭＳ Ｐゴシック" charset="0"/>
                </a:rPr>
                <a:t>	 </a:t>
              </a:r>
            </a:p>
          </p:txBody>
        </p:sp>
        <p:sp>
          <p:nvSpPr>
            <p:cNvPr id="60426" name="Rectangle 13"/>
            <p:cNvSpPr>
              <a:spLocks/>
            </p:cNvSpPr>
            <p:nvPr/>
          </p:nvSpPr>
          <p:spPr bwMode="auto">
            <a:xfrm>
              <a:off x="1432" y="2240"/>
              <a:ext cx="144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South America</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29,549,517 </a:t>
              </a:r>
              <a:endParaRPr lang="en-US" sz="1400" dirty="0" smtClean="0">
                <a:solidFill>
                  <a:schemeClr val="tx1"/>
                </a:solidFill>
                <a:latin typeface="Arial" charset="0"/>
                <a:ea typeface="ＭＳ Ｐゴシック" charset="0"/>
                <a:sym typeface="Arial" charset="0"/>
              </a:endParaRPr>
            </a:p>
            <a:p>
              <a:pPr>
                <a:lnSpc>
                  <a:spcPct val="100000"/>
                </a:lnSpc>
                <a:tabLst>
                  <a:tab pos="317500" algn="l"/>
                </a:tabLst>
              </a:pPr>
              <a:r>
                <a:rPr lang="en-US" sz="1400" dirty="0" smtClean="0">
                  <a:solidFill>
                    <a:schemeClr val="tx1"/>
                  </a:solidFill>
                  <a:latin typeface="Arial" charset="0"/>
                  <a:ea typeface="ＭＳ Ｐゴシック" charset="0"/>
                  <a:sym typeface="Arial" charset="0"/>
                </a:rPr>
                <a:t>Country</a:t>
              </a:r>
              <a:r>
                <a:rPr lang="en-US" sz="1400" dirty="0">
                  <a:solidFill>
                    <a:schemeClr val="tx1"/>
                  </a:solidFill>
                  <a:latin typeface="Arial" charset="0"/>
                  <a:ea typeface="ＭＳ Ｐゴシック" charset="0"/>
                  <a:sym typeface="Arial" charset="0"/>
                </a:rPr>
                <a:t>: Peru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 US$9200</a:t>
              </a:r>
              <a:r>
                <a:rPr lang="en-US" sz="1400" dirty="0">
                  <a:solidFill>
                    <a:schemeClr val="tx1"/>
                  </a:solidFill>
                  <a:latin typeface="Arial" charset="0"/>
                  <a:ea typeface="ＭＳ Ｐゴシック" charset="0"/>
                </a:rPr>
                <a:t>			 </a:t>
              </a:r>
            </a:p>
          </p:txBody>
        </p:sp>
        <p:sp>
          <p:nvSpPr>
            <p:cNvPr id="60427" name="Rectangle 14"/>
            <p:cNvSpPr>
              <a:spLocks/>
            </p:cNvSpPr>
            <p:nvPr/>
          </p:nvSpPr>
          <p:spPr bwMode="auto">
            <a:xfrm>
              <a:off x="2987" y="2240"/>
              <a:ext cx="1448"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00000"/>
                </a:lnSpc>
                <a:tabLst>
                  <a:tab pos="317500" algn="l"/>
                </a:tabLst>
              </a:pPr>
              <a:r>
                <a:rPr lang="en-US" sz="1400" dirty="0">
                  <a:solidFill>
                    <a:schemeClr val="tx1"/>
                  </a:solidFill>
                  <a:latin typeface="Arial" charset="0"/>
                  <a:ea typeface="ＭＳ Ｐゴシック" charset="0"/>
                  <a:sym typeface="Arial" charset="0"/>
                </a:rPr>
                <a:t>Region: </a:t>
              </a:r>
              <a:r>
                <a:rPr lang="en-US" sz="1400" dirty="0">
                  <a:solidFill>
                    <a:schemeClr val="tx1"/>
                  </a:solidFill>
                  <a:latin typeface="Arial" charset="0"/>
                  <a:ea typeface="ＭＳ Ｐゴシック" charset="0"/>
                  <a:sym typeface="Arial Bold" charset="0"/>
                </a:rPr>
                <a:t>Africa</a:t>
              </a:r>
            </a:p>
            <a:p>
              <a:pPr>
                <a:lnSpc>
                  <a:spcPct val="100000"/>
                </a:lnSpc>
                <a:tabLst>
                  <a:tab pos="317500" algn="l"/>
                </a:tabLst>
              </a:pPr>
              <a:r>
                <a:rPr lang="en-US" sz="1400" dirty="0">
                  <a:solidFill>
                    <a:schemeClr val="tx1"/>
                  </a:solidFill>
                  <a:latin typeface="Arial" charset="0"/>
                  <a:ea typeface="ＭＳ Ｐゴシック" charset="0"/>
                  <a:sym typeface="Arial" charset="0"/>
                </a:rPr>
                <a:t>Population: </a:t>
              </a:r>
              <a:r>
                <a:rPr lang="en-US" sz="1400" dirty="0" smtClean="0">
                  <a:solidFill>
                    <a:schemeClr val="tx1"/>
                  </a:solidFill>
                  <a:latin typeface="Arial" charset="0"/>
                  <a:ea typeface="ＭＳ Ｐゴシック" charset="0"/>
                  <a:sym typeface="Arial" charset="0"/>
                </a:rPr>
                <a:t>12,619,600</a:t>
              </a:r>
            </a:p>
            <a:p>
              <a:pPr>
                <a:lnSpc>
                  <a:spcPct val="100000"/>
                </a:lnSpc>
                <a:tabLst>
                  <a:tab pos="317500" algn="l"/>
                </a:tabLst>
              </a:pPr>
              <a:r>
                <a:rPr lang="en-US" sz="1400" dirty="0" smtClean="0">
                  <a:solidFill>
                    <a:schemeClr val="tx1"/>
                  </a:solidFill>
                  <a:latin typeface="Arial" charset="0"/>
                  <a:ea typeface="ＭＳ Ｐゴシック" charset="0"/>
                  <a:sym typeface="Arial" charset="0"/>
                </a:rPr>
                <a:t>Country</a:t>
              </a:r>
              <a:r>
                <a:rPr lang="en-US" sz="1400" dirty="0">
                  <a:solidFill>
                    <a:schemeClr val="tx1"/>
                  </a:solidFill>
                  <a:latin typeface="Arial" charset="0"/>
                  <a:ea typeface="ＭＳ Ｐゴシック" charset="0"/>
                  <a:sym typeface="Arial" charset="0"/>
                </a:rPr>
                <a:t>: Zimbabwe	</a:t>
              </a:r>
            </a:p>
            <a:p>
              <a:pPr>
                <a:lnSpc>
                  <a:spcPct val="100000"/>
                </a:lnSpc>
                <a:tabLst>
                  <a:tab pos="317500" algn="l"/>
                </a:tabLst>
              </a:pPr>
              <a:r>
                <a:rPr lang="en-US" sz="1400" dirty="0">
                  <a:solidFill>
                    <a:schemeClr val="tx1"/>
                  </a:solidFill>
                  <a:latin typeface="Arial" charset="0"/>
                  <a:ea typeface="ＭＳ Ｐゴシック" charset="0"/>
                  <a:sym typeface="Arial" charset="0"/>
                </a:rPr>
                <a:t>GDP Per capita 	</a:t>
              </a:r>
            </a:p>
            <a:p>
              <a:pPr>
                <a:lnSpc>
                  <a:spcPct val="100000"/>
                </a:lnSpc>
                <a:tabLst>
                  <a:tab pos="317500" algn="l"/>
                </a:tabLst>
              </a:pPr>
              <a:r>
                <a:rPr lang="en-US" sz="1400" dirty="0">
                  <a:solidFill>
                    <a:schemeClr val="tx1"/>
                  </a:solidFill>
                  <a:latin typeface="Arial" charset="0"/>
                  <a:ea typeface="ＭＳ Ｐゴシック" charset="0"/>
                  <a:sym typeface="Arial" charset="0"/>
                </a:rPr>
                <a:t>(PPP)= US$500</a:t>
              </a:r>
              <a:r>
                <a:rPr lang="en-US" sz="1400" dirty="0">
                  <a:solidFill>
                    <a:schemeClr val="tx1"/>
                  </a:solidFill>
                  <a:latin typeface="Arial" charset="0"/>
                  <a:ea typeface="ＭＳ Ｐゴシック" charset="0"/>
                </a:rPr>
                <a:t>	</a:t>
              </a:r>
              <a:r>
                <a:rPr lang="en-US" sz="1400" dirty="0">
                  <a:solidFill>
                    <a:schemeClr val="tx1"/>
                  </a:solidFill>
                  <a:latin typeface="News Gothic MT"/>
                  <a:ea typeface="ＭＳ Ｐゴシック" charset="0"/>
                </a:rPr>
                <a:t>		 </a:t>
              </a:r>
            </a:p>
          </p:txBody>
        </p:sp>
        <p:pic>
          <p:nvPicPr>
            <p:cNvPr id="60428" name="Picture 15"/>
            <p:cNvPicPr>
              <a:picLocks noChangeArrowheads="1"/>
            </p:cNvPicPr>
            <p:nvPr/>
          </p:nvPicPr>
          <p:blipFill>
            <a:blip r:embed="rId6">
              <a:extLst>
                <a:ext uri="{28A0092B-C50C-407E-A947-70E740481C1C}">
                  <a14:useLocalDpi xmlns:a14="http://schemas.microsoft.com/office/drawing/2010/main" val="0"/>
                </a:ext>
              </a:extLst>
            </a:blip>
            <a:srcRect t="21495" b="1390"/>
            <a:stretch>
              <a:fillRect/>
            </a:stretch>
          </p:blipFill>
          <p:spPr bwMode="auto">
            <a:xfrm>
              <a:off x="-28" y="1520"/>
              <a:ext cx="1152"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6"/>
            <p:cNvPicPr>
              <a:picLocks noChangeArrowheads="1"/>
            </p:cNvPicPr>
            <p:nvPr/>
          </p:nvPicPr>
          <p:blipFill>
            <a:blip r:embed="rId7">
              <a:extLst>
                <a:ext uri="{28A0092B-C50C-407E-A947-70E740481C1C}">
                  <a14:useLocalDpi xmlns:a14="http://schemas.microsoft.com/office/drawing/2010/main" val="0"/>
                </a:ext>
              </a:extLst>
            </a:blip>
            <a:srcRect t="365" b="21393"/>
            <a:stretch>
              <a:fillRect/>
            </a:stretch>
          </p:blipFill>
          <p:spPr bwMode="auto">
            <a:xfrm>
              <a:off x="1439" y="1520"/>
              <a:ext cx="1249"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Picture 1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8" y="1520"/>
              <a:ext cx="123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ectangle 2"/>
          <p:cNvSpPr txBox="1">
            <a:spLocks noChangeArrowheads="1"/>
          </p:cNvSpPr>
          <p:nvPr/>
        </p:nvSpPr>
        <p:spPr bwMode="auto">
          <a:xfrm>
            <a:off x="76200" y="228600"/>
            <a:ext cx="8991600" cy="1676400"/>
          </a:xfrm>
          <a:prstGeom prst="rect">
            <a:avLst/>
          </a:prstGeom>
          <a:noFill/>
          <a:ln>
            <a:noFill/>
          </a:ln>
          <a:effectLst>
            <a:outerShdw blurRad="38100" dist="63500"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lvl1pPr algn="ctr" rtl="0" eaLnBrk="0" fontAlgn="base" hangingPunct="0">
              <a:spcBef>
                <a:spcPts val="100"/>
              </a:spcBef>
              <a:spcAft>
                <a:spcPct val="0"/>
              </a:spcAft>
              <a:defRPr sz="5600">
                <a:solidFill>
                  <a:srgbClr val="4D4D4D"/>
                </a:solidFill>
                <a:latin typeface="News Gothic MT"/>
                <a:ea typeface="+mj-ea"/>
                <a:cs typeface="+mj-cs"/>
                <a:sym typeface="American Typewriter" charset="0"/>
              </a:defRPr>
            </a:lvl1pPr>
            <a:lvl2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2pPr>
            <a:lvl3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3pPr>
            <a:lvl4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4pPr>
            <a:lvl5pPr algn="ctr" rtl="0" eaLnBrk="0" fontAlgn="base" hangingPunct="0">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5pPr>
            <a:lvl6pPr marL="4572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6pPr>
            <a:lvl7pPr marL="9144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7pPr>
            <a:lvl8pPr marL="13716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8pPr>
            <a:lvl9pPr marL="1828800" algn="ctr" rtl="0" fontAlgn="base">
              <a:spcBef>
                <a:spcPts val="100"/>
              </a:spcBef>
              <a:spcAft>
                <a:spcPct val="0"/>
              </a:spcAft>
              <a:defRPr sz="5600">
                <a:solidFill>
                  <a:srgbClr val="4D4D4D"/>
                </a:solidFill>
                <a:latin typeface="American Typewriter" charset="0"/>
                <a:ea typeface="ヒラギノ明朝 ProN W3" charset="0"/>
                <a:cs typeface="ヒラギノ明朝 ProN W3" charset="0"/>
                <a:sym typeface="American Typewriter" charset="0"/>
              </a:defRPr>
            </a:lvl9pPr>
          </a:lstStyle>
          <a:p>
            <a:pPr eaLnBrk="1" hangingPunct="1">
              <a:tabLst>
                <a:tab pos="863600" algn="l"/>
              </a:tabLst>
              <a:defRPr/>
            </a:pPr>
            <a:r>
              <a:rPr lang="en-US" sz="1000" dirty="0" smtClean="0">
                <a:solidFill>
                  <a:srgbClr val="000000"/>
                </a:solidFill>
                <a:effectLst>
                  <a:outerShdw blurRad="38100" dist="38100" dir="2700000" sx="0" sy="0" algn="tl">
                    <a:srgbClr val="DDDDDD"/>
                  </a:outerShdw>
                </a:effectLst>
                <a:ea typeface="ヒラギノ角ゴ ProN W6" charset="0"/>
                <a:cs typeface="ヒラギノ角ゴ ProN W6" charset="0"/>
                <a:sym typeface="Arial Bold" charset="0"/>
              </a:rPr>
              <a:t/>
            </a:r>
            <a:br>
              <a:rPr lang="en-US" sz="1000" dirty="0" smtClean="0">
                <a:solidFill>
                  <a:srgbClr val="000000"/>
                </a:solidFill>
                <a:effectLst>
                  <a:outerShdw blurRad="38100" dist="38100" dir="2700000" sx="0" sy="0" algn="tl">
                    <a:srgbClr val="DDDDDD"/>
                  </a:outerShdw>
                </a:effectLst>
                <a:ea typeface="ヒラギノ角ゴ ProN W6" charset="0"/>
                <a:cs typeface="ヒラギノ角ゴ ProN W6" charset="0"/>
                <a:sym typeface="Arial Bold" charset="0"/>
              </a:rPr>
            </a:br>
            <a:r>
              <a:rPr lang="en-US" sz="1600" dirty="0" smtClean="0">
                <a:solidFill>
                  <a:srgbClr val="000000"/>
                </a:solidFill>
                <a:effectLst>
                  <a:outerShdw blurRad="38100" dist="38100" dir="2700000" sx="0" sy="0" algn="tl">
                    <a:srgbClr val="DDDDDD"/>
                  </a:outerShdw>
                </a:effectLst>
                <a:cs typeface="News Gothic MT"/>
                <a:sym typeface="Arial Bold" charset="0"/>
              </a:rPr>
              <a:t> </a:t>
            </a:r>
            <a:r>
              <a:rPr lang="en-US" sz="3600" dirty="0" smtClean="0">
                <a:solidFill>
                  <a:srgbClr val="000000"/>
                </a:solidFill>
                <a:effectLst>
                  <a:outerShdw blurRad="38100" dist="38100" dir="2700000" sx="0" sy="0" algn="tl">
                    <a:srgbClr val="DDDDDD"/>
                  </a:outerShdw>
                </a:effectLst>
                <a:cs typeface="News Gothic MT"/>
                <a:sym typeface="Arial Bold" charset="0"/>
              </a:rPr>
              <a:t>Economic </a:t>
            </a:r>
            <a:r>
              <a:rPr lang="en-US" sz="3600" dirty="0" err="1" smtClean="0">
                <a:solidFill>
                  <a:srgbClr val="000000"/>
                </a:solidFill>
                <a:effectLst>
                  <a:outerShdw blurRad="38100" dist="38100" dir="2700000" sx="0" sy="0" algn="tl">
                    <a:srgbClr val="DDDDDD"/>
                  </a:outerShdw>
                </a:effectLst>
                <a:cs typeface="News Gothic MT"/>
                <a:sym typeface="Arial Bold" charset="0"/>
              </a:rPr>
              <a:t>Behaviour</a:t>
            </a:r>
            <a:r>
              <a:rPr lang="en-US" sz="3600" dirty="0" smtClean="0">
                <a:solidFill>
                  <a:srgbClr val="000000"/>
                </a:solidFill>
                <a:effectLst>
                  <a:outerShdw blurRad="38100" dist="38100" dir="2700000" sx="0" sy="0" algn="tl">
                    <a:srgbClr val="DDDDDD"/>
                  </a:outerShdw>
                </a:effectLst>
                <a:cs typeface="News Gothic MT"/>
                <a:sym typeface="Arial Bold" charset="0"/>
              </a:rPr>
              <a:t> Around the World</a:t>
            </a:r>
            <a:endParaRPr lang="en-US" sz="3600" dirty="0" smtClean="0">
              <a:solidFill>
                <a:srgbClr val="000000"/>
              </a:solidFill>
              <a:effectLst>
                <a:outerShdw blurRad="38100" dist="38100" dir="2700000" sx="0" sy="0" algn="tl">
                  <a:srgbClr val="DDDDDD"/>
                </a:outerShdw>
              </a:effectLst>
              <a:ea typeface="ヒラギノ角ゴ ProN W6" charset="0"/>
              <a:cs typeface="ヒラギノ角ゴ ProN W6" charset="0"/>
              <a:sym typeface="Arial Bold"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8" presetClass="entr" presetSubtype="0" fill="hold" grpId="0" nodeType="afterEffect">
                                  <p:stCondLst>
                                    <p:cond delay="50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953000"/>
            <a:ext cx="8915400" cy="1828800"/>
          </a:xfrm>
        </p:spPr>
        <p:txBody>
          <a:bodyPr numCol="2"/>
          <a:lstStyle/>
          <a:p>
            <a:pPr marL="457200" indent="-457200" algn="l">
              <a:buClr>
                <a:srgbClr val="48ACAB"/>
              </a:buClr>
              <a:buFont typeface="Arial"/>
              <a:buChar char="•"/>
            </a:pPr>
            <a:r>
              <a:rPr lang="en-US" sz="2400" dirty="0" smtClean="0">
                <a:latin typeface="News Gothic MT"/>
                <a:cs typeface="News Gothic MT"/>
              </a:rPr>
              <a:t>Trade with others</a:t>
            </a:r>
          </a:p>
          <a:p>
            <a:pPr marL="457200" indent="-457200" algn="l">
              <a:buClr>
                <a:srgbClr val="48ACAB"/>
              </a:buClr>
              <a:buFont typeface="Arial"/>
              <a:buChar char="•"/>
            </a:pPr>
            <a:r>
              <a:rPr lang="en-US" sz="2400" dirty="0" smtClean="0">
                <a:latin typeface="News Gothic MT"/>
                <a:cs typeface="News Gothic MT"/>
              </a:rPr>
              <a:t>Compete in markets</a:t>
            </a:r>
          </a:p>
          <a:p>
            <a:pPr marL="457200" indent="-457200" algn="l">
              <a:buClr>
                <a:srgbClr val="48ACAB"/>
              </a:buClr>
              <a:buFont typeface="Arial"/>
              <a:buChar char="•"/>
            </a:pPr>
            <a:r>
              <a:rPr lang="en-US" sz="2400" dirty="0" smtClean="0">
                <a:latin typeface="News Gothic MT"/>
                <a:cs typeface="News Gothic MT"/>
              </a:rPr>
              <a:t>Buy what they want</a:t>
            </a:r>
          </a:p>
          <a:p>
            <a:pPr marL="457200" indent="-457200" algn="l">
              <a:buClr>
                <a:srgbClr val="48ACAB"/>
              </a:buClr>
              <a:buFont typeface="Arial"/>
              <a:buChar char="•"/>
            </a:pPr>
            <a:r>
              <a:rPr lang="en-US" sz="2400" dirty="0" smtClean="0">
                <a:latin typeface="News Gothic MT"/>
                <a:cs typeface="News Gothic MT"/>
              </a:rPr>
              <a:t>Keep what they earn</a:t>
            </a:r>
          </a:p>
          <a:p>
            <a:pPr marL="457200" indent="-457200" algn="l">
              <a:buClr>
                <a:srgbClr val="48ACAB"/>
              </a:buClr>
              <a:buFont typeface="Arial"/>
              <a:buChar char="•"/>
            </a:pPr>
            <a:r>
              <a:rPr lang="en-US" sz="2400" dirty="0" smtClean="0">
                <a:latin typeface="News Gothic MT"/>
                <a:cs typeface="News Gothic MT"/>
              </a:rPr>
              <a:t>Own things privately</a:t>
            </a:r>
          </a:p>
          <a:p>
            <a:pPr marL="457200" lvl="0" indent="-457200" algn="l">
              <a:buClr>
                <a:srgbClr val="48ACAB"/>
              </a:buClr>
              <a:buFont typeface="Arial"/>
              <a:buChar char="•"/>
            </a:pPr>
            <a:r>
              <a:rPr lang="en-US" sz="2400" dirty="0">
                <a:latin typeface="News Gothic MT"/>
                <a:cs typeface="News Gothic MT"/>
              </a:rPr>
              <a:t>Earn a living in a job they choose</a:t>
            </a:r>
          </a:p>
          <a:p>
            <a:pPr marL="457200" indent="-457200" algn="l">
              <a:buClr>
                <a:srgbClr val="FF0000"/>
              </a:buClr>
              <a:buFont typeface="Arial"/>
              <a:buChar char="•"/>
            </a:pPr>
            <a:endParaRPr lang="en-US" dirty="0">
              <a:latin typeface="News Gothic MT"/>
              <a:cs typeface="News Gothic MT"/>
            </a:endParaRPr>
          </a:p>
        </p:txBody>
      </p:sp>
      <p:sp>
        <p:nvSpPr>
          <p:cNvPr id="4" name="TextBox 3"/>
          <p:cNvSpPr txBox="1"/>
          <p:nvPr/>
        </p:nvSpPr>
        <p:spPr>
          <a:xfrm>
            <a:off x="0" y="381000"/>
            <a:ext cx="9144000" cy="449354"/>
          </a:xfrm>
          <a:prstGeom prst="rect">
            <a:avLst/>
          </a:prstGeom>
          <a:noFill/>
        </p:spPr>
        <p:txBody>
          <a:bodyPr wrap="square" rtlCol="0">
            <a:spAutoFit/>
          </a:bodyPr>
          <a:lstStyle/>
          <a:p>
            <a:pPr algn="ctr"/>
            <a:r>
              <a:rPr lang="en-US" sz="3200" dirty="0">
                <a:latin typeface="News Gothic MT"/>
                <a:cs typeface="News Gothic MT"/>
              </a:rPr>
              <a:t>Economic freedom means </a:t>
            </a:r>
            <a:r>
              <a:rPr lang="en-US" sz="3200" dirty="0" smtClean="0">
                <a:latin typeface="News Gothic MT"/>
                <a:cs typeface="News Gothic MT"/>
              </a:rPr>
              <a:t>people </a:t>
            </a:r>
            <a:r>
              <a:rPr lang="en-US" sz="3200" dirty="0">
                <a:latin typeface="News Gothic MT"/>
                <a:cs typeface="News Gothic MT"/>
              </a:rPr>
              <a:t>are free to:</a:t>
            </a:r>
          </a:p>
        </p:txBody>
      </p:sp>
      <p:pic>
        <p:nvPicPr>
          <p:cNvPr id="5" name="Picture 4">
            <a:hlinkClick r:id="rId3"/>
          </p:cNvPr>
          <p:cNvPicPr>
            <a:picLocks noChangeAspect="1"/>
          </p:cNvPicPr>
          <p:nvPr/>
        </p:nvPicPr>
        <p:blipFill>
          <a:blip r:embed="rId4"/>
          <a:stretch>
            <a:fillRect/>
          </a:stretch>
        </p:blipFill>
        <p:spPr>
          <a:xfrm>
            <a:off x="1371600" y="1066799"/>
            <a:ext cx="6248400" cy="3514725"/>
          </a:xfrm>
          <a:prstGeom prst="rect">
            <a:avLst/>
          </a:prstGeom>
        </p:spPr>
      </p:pic>
    </p:spTree>
    <p:extLst>
      <p:ext uri="{BB962C8B-B14F-4D97-AF65-F5344CB8AC3E}">
        <p14:creationId xmlns:p14="http://schemas.microsoft.com/office/powerpoint/2010/main" val="2123211766"/>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32.xml.rels><?xml version="1.0" encoding="UTF-8" standalone="yes"?>
<Relationships xmlns="http://schemas.openxmlformats.org/package/2006/relationships"><Relationship Id="rId1" Type="http://schemas.openxmlformats.org/officeDocument/2006/relationships/image" Target="../media/image1.png"/></Relationships>
</file>

<file path=ppt/theme/_rels/theme33.xml.rels><?xml version="1.0" encoding="UTF-8" standalone="yes"?>
<Relationships xmlns="http://schemas.openxmlformats.org/package/2006/relationships"><Relationship Id="rId1" Type="http://schemas.openxmlformats.org/officeDocument/2006/relationships/image" Target="../media/image1.png"/></Relationships>
</file>

<file path=ppt/theme/_rels/theme34.xml.rels><?xml version="1.0" encoding="UTF-8" standalone="yes"?>
<Relationships xmlns="http://schemas.openxmlformats.org/package/2006/relationships"><Relationship Id="rId1" Type="http://schemas.openxmlformats.org/officeDocument/2006/relationships/image" Target="../media/image1.png"/></Relationships>
</file>

<file path=ppt/theme/_rels/theme35.xml.rels><?xml version="1.0" encoding="UTF-8" standalone="yes"?>
<Relationships xmlns="http://schemas.openxmlformats.org/package/2006/relationships"><Relationship Id="rId1" Type="http://schemas.openxmlformats.org/officeDocument/2006/relationships/image" Target="../media/image1.png"/></Relationships>
</file>

<file path=ppt/theme/_rels/theme36.xml.rels><?xml version="1.0" encoding="UTF-8" standalone="yes"?>
<Relationships xmlns="http://schemas.openxmlformats.org/package/2006/relationships"><Relationship Id="rId1" Type="http://schemas.openxmlformats.org/officeDocument/2006/relationships/image" Target="../media/image1.png"/></Relationships>
</file>

<file path=ppt/theme/_rels/theme37.xml.rels><?xml version="1.0" encoding="UTF-8" standalone="yes"?>
<Relationships xmlns="http://schemas.openxmlformats.org/package/2006/relationships"><Relationship Id="rId1" Type="http://schemas.openxmlformats.org/officeDocument/2006/relationships/image" Target="../media/image1.png"/></Relationships>
</file>

<file path=ppt/theme/_rels/theme38.xml.rels><?xml version="1.0" encoding="UTF-8" standalone="yes"?>
<Relationships xmlns="http://schemas.openxmlformats.org/package/2006/relationships"><Relationship Id="rId1" Type="http://schemas.openxmlformats.org/officeDocument/2006/relationships/image" Target="../media/image1.png"/></Relationships>
</file>

<file path=ppt/theme/_rels/theme39.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40.xml.rels><?xml version="1.0" encoding="UTF-8" standalone="yes"?>
<Relationships xmlns="http://schemas.openxmlformats.org/package/2006/relationships"><Relationship Id="rId1" Type="http://schemas.openxmlformats.org/officeDocument/2006/relationships/image" Target="../media/image1.png"/></Relationships>
</file>

<file path=ppt/theme/_rels/theme41.xml.rels><?xml version="1.0" encoding="UTF-8" standalone="yes"?>
<Relationships xmlns="http://schemas.openxmlformats.org/package/2006/relationships"><Relationship Id="rId1" Type="http://schemas.openxmlformats.org/officeDocument/2006/relationships/image" Target="../media/image1.png"/></Relationships>
</file>

<file path=ppt/theme/_rels/theme42.xml.rels><?xml version="1.0" encoding="UTF-8" standalone="yes"?>
<Relationships xmlns="http://schemas.openxmlformats.org/package/2006/relationships"><Relationship Id="rId1" Type="http://schemas.openxmlformats.org/officeDocument/2006/relationships/image" Target="../media/image1.png"/></Relationships>
</file>

<file path=ppt/theme/_rels/theme43.xml.rels><?xml version="1.0" encoding="UTF-8" standalone="yes"?>
<Relationships xmlns="http://schemas.openxmlformats.org/package/2006/relationships"><Relationship Id="rId1" Type="http://schemas.openxmlformats.org/officeDocument/2006/relationships/image" Target="../media/image1.png"/></Relationships>
</file>

<file path=ppt/theme/_rels/theme44.xml.rels><?xml version="1.0" encoding="UTF-8" standalone="yes"?>
<Relationships xmlns="http://schemas.openxmlformats.org/package/2006/relationships"><Relationship Id="rId1" Type="http://schemas.openxmlformats.org/officeDocument/2006/relationships/image" Target="../media/image1.png"/></Relationships>
</file>

<file path=ppt/theme/_rels/theme45.xml.rels><?xml version="1.0" encoding="UTF-8" standalone="yes"?>
<Relationships xmlns="http://schemas.openxmlformats.org/package/2006/relationships"><Relationship Id="rId1" Type="http://schemas.openxmlformats.org/officeDocument/2006/relationships/image" Target="../media/image1.png"/></Relationships>
</file>

<file path=ppt/theme/_rels/theme46.xml.rels><?xml version="1.0" encoding="UTF-8" standalone="yes"?>
<Relationships xmlns="http://schemas.openxmlformats.org/package/2006/relationships"><Relationship Id="rId1" Type="http://schemas.openxmlformats.org/officeDocument/2006/relationships/image" Target="../media/image1.png"/></Relationships>
</file>

<file path=ppt/theme/_rels/theme47.xml.rels><?xml version="1.0" encoding="UTF-8" standalone="yes"?>
<Relationships xmlns="http://schemas.openxmlformats.org/package/2006/relationships"><Relationship Id="rId1" Type="http://schemas.openxmlformats.org/officeDocument/2006/relationships/image" Target="../media/image1.png"/></Relationships>
</file>

<file path=ppt/theme/_rels/theme48.xml.rels><?xml version="1.0" encoding="UTF-8" standalone="yes"?>
<Relationships xmlns="http://schemas.openxmlformats.org/package/2006/relationships"><Relationship Id="rId1" Type="http://schemas.openxmlformats.org/officeDocument/2006/relationships/image" Target="../media/image1.png"/></Relationships>
</file>

<file path=ppt/theme/_rels/theme49.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50.xml.rels><?xml version="1.0" encoding="UTF-8" standalone="yes"?>
<Relationships xmlns="http://schemas.openxmlformats.org/package/2006/relationships"><Relationship Id="rId1" Type="http://schemas.openxmlformats.org/officeDocument/2006/relationships/image" Target="../media/image1.png"/></Relationships>
</file>

<file path=ppt/theme/_rels/theme51.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s">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Title &amp; Subtitles">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Subtitl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Photo Portrait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Portrait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Portrait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Text - Photo Landsacape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Text - Photo Landsacape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Text - Photo Landsacape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 Photo Two Portrai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Photo Two Portrai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 Photo Two Portra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Photo Oval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Oval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Oval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Bullets - Photo Round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Round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Round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amp; Text - Photo Quarter Swoop Lower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Text - Photo Quarter Swoop Lower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Text - Photo Quarter Swoop Lower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Text - Photo Quarter Swoop Lower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Text - Photo Quarter Swoop Lower Righ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Text - Photo Quarter Swoop Lower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 Photo Straight Swoop Connector Upper ">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Photo Straight Swoop Connector Upper ">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 Photo Straight Swoop Connector Up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 Photo Curved Swoop Connector Upper">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Photo Curved Swoop Connector Upper">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 Photo Curved Swoop Connector Up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amp; Text - Photo Swoop Lower Right Doub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Text - Photo Swoop Lower Right Doub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Text - Photo Swoop Lower Right Dou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itle &amp; Text - Photo Swoop Lower Left Doub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Text - Photo Swoop Lower Left Doub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Text - Photo Swoop Lower Left Dou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Text - Photo Quarter Swoop Lower Right Trip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Text - Photo Quarter Swoop Lower Right Trip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Text - Photo Quarter Swoop Lower Right Trip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Text - Photo Quarter Swoop Lower Left Trip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Text - Photo Quarter Swoop Lower Left Trip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Text - Photo Quarter Swoop Lower Left Trip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Text - Photo Quarter Swoop Lower Right Doub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Text - Photo Quarter Swoop Lower Right Doub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Text - Photo Quarter Swoop Lower Right Dou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Text - Photo Quarter Swoop Lower Left Doub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Text - Photo Quarter Swoop Lower Left Doub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Text - Photo Quarter Swoop Lower Left Dou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 Photo Curved Swoop Connector Upper  Doub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Photo Curved Swoop Connector Upper  Doub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 Photo Curved Swoop Connector Upper  Dou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 Photo Straight Swoop Connector Upper  Doub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Photo Straight Swoop Connector Upper  Doub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 Photo Straight Swoop Connector Upper  Dou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Bullets - Photo Quarter Circle Lower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Quarter Circle Lower Righ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Quarter Circle Lower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Bullets - Photo Quarter Circle Lower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Quarter Circle Lower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Quarter Circle Lower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itle &amp; Bullets - Photo Quarter Circle Upper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Quarter Circle Upper Righ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Quarter Circle Upper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Top">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Top">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itle &amp; Bullets - Photo Quarter Circle Upper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Quarter Circle Upper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Quarter Circle Upper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itle - Photo Quarter Circle Connector Upper">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Photo Quarter Circle Connector Upper">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 Photo Quarter Circle Connector Up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 Photo Quarter Circle Connector Bottom">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Photo Quarter Circle Connector Bottom">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 Photo Quarter Circle Connector Bot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itle &amp; Bullets - Photo Quarter Circle Straight Connector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Quarter Circle Straight Connector Righ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Quarter Circle Straight Connector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amp; Bullets - Photo Quarter Circle Straight Connector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Quarter Circle Straight Connector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Quarter Circle Straight Connector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Title &amp; Bullets - Photo Quarter Circle Upper Right Doub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Quarter Circle Upper Right Doub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Quarter Circle Upper Right Dou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itle &amp; Bullets - Photo Quarter Circle Lower Right Doub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Quarter Circle Lower Right Doub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Quarter Circle Lower Right Dou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Bullets - Photo Quarter Circle Upper Left Doub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Quarter Circle Upper Left Doub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Quarter Circle Upper Left Dou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Bullets - Photo Quarter Circle Lower Left Doubl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Quarter Circle Lower Left Doubl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Quarter Circle Lower Left Dou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Title &amp; Bullets - Photo Half Round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Half Round Righ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Half Round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Bullets">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 Photo Half Circle Connector">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 Photo Half Circle Connector">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 Photo Half Circle Connect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Title &amp; Bullets - Photo Half Round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Half Round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Half Round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itle &amp; Bullets - Photo Tall Arc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Tall Arc Righ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Tall Arc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Title &amp; Bullets - Half Photo Arc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Half Photo Arc Righ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Half Photo Arc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Title &amp; Bullets - Photo Tall Arc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Tall Arc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Tall Arc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Title &amp; Bullets - Half Photo Arc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Half Photo Arc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Half Photo Arc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Title &amp; Bullets - Photo Tall Arc Right Revers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Tall Arc Right Revers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Tall Arc Right Re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Title &amp; Bullets - Photo Half Arc Right Revers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Half Arc Right Revers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Half Arc Right Re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Title &amp; Bullets - Photo Tall Arc Left Revers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Tall Arc Left Revers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Tall Arc Left Re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Title &amp; Bullets - Photo Half Arc Left Revers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Photo Half Arc Left Reverse">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Photo Half Arc Left Re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
      <a:dk1>
        <a:srgbClr val="3F3F3F"/>
      </a:dk1>
      <a:lt1>
        <a:srgbClr val="FFFFFF"/>
      </a:lt1>
      <a:dk2>
        <a:srgbClr val="000000"/>
      </a:dk2>
      <a:lt2>
        <a:srgbClr val="808080"/>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Blank">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Title &amp; Bullets - Circles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Circles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Circles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Title &amp; Bullets - Squares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Squares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Squares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tle Centre">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Centre">
      <a:majorFont>
        <a:latin typeface="American Typewriter"/>
        <a:ea typeface="ヒラギノ明朝 ProN W6"/>
        <a:cs typeface="ヒラギノ明朝 ProN W6"/>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Cen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Bullets - Righ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Righ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 Left">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Title &amp; Bullets - Left">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mplimentary">
  <a:themeElements>
    <a:clrScheme name="">
      <a:dk1>
        <a:srgbClr val="3F3F3F"/>
      </a:dk1>
      <a:lt1>
        <a:srgbClr val="FFFFFF"/>
      </a:lt1>
      <a:dk2>
        <a:srgbClr val="000000"/>
      </a:dk2>
      <a:lt2>
        <a:srgbClr val="FFFFFF"/>
      </a:lt2>
      <a:accent1>
        <a:srgbClr val="BBE0E3"/>
      </a:accent1>
      <a:accent2>
        <a:srgbClr val="333399"/>
      </a:accent2>
      <a:accent3>
        <a:srgbClr val="FFFFFF"/>
      </a:accent3>
      <a:accent4>
        <a:srgbClr val="343434"/>
      </a:accent4>
      <a:accent5>
        <a:srgbClr val="DAEDEF"/>
      </a:accent5>
      <a:accent6>
        <a:srgbClr val="2D2D8A"/>
      </a:accent6>
      <a:hlink>
        <a:srgbClr val="009999"/>
      </a:hlink>
      <a:folHlink>
        <a:srgbClr val="99CC00"/>
      </a:folHlink>
    </a:clrScheme>
    <a:fontScheme name="Complimentary">
      <a:majorFont>
        <a:latin typeface="American Typewriter"/>
        <a:ea typeface="ヒラギノ明朝 ProN W3"/>
        <a:cs typeface="ヒラギノ明朝 ProN W3"/>
      </a:majorFont>
      <a:minorFont>
        <a:latin typeface="American Typewriter Condense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656565"/>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67000"/>
          </a:lnSpc>
          <a:spcBef>
            <a:spcPct val="0"/>
          </a:spcBef>
          <a:spcAft>
            <a:spcPct val="0"/>
          </a:spcAft>
          <a:buClrTx/>
          <a:buSzTx/>
          <a:buFontTx/>
          <a:buNone/>
          <a:tabLst>
            <a:tab pos="317500" algn="l"/>
          </a:tabLst>
          <a:defRPr kumimoji="0" lang="en-US" sz="2400" b="0" i="0" u="none" strike="noStrike" cap="none" normalizeH="0" baseline="0">
            <a:ln>
              <a:noFill/>
            </a:ln>
            <a:solidFill>
              <a:srgbClr val="3F3F3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Complimentar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16524</TotalTime>
  <Pages>0</Pages>
  <Words>5891</Words>
  <Characters>0</Characters>
  <Application>Microsoft Office PowerPoint</Application>
  <PresentationFormat>On-screen Show (4:3)</PresentationFormat>
  <Lines>0</Lines>
  <Paragraphs>952</Paragraphs>
  <Slides>75</Slides>
  <Notes>74</Notes>
  <HiddenSlides>0</HiddenSlides>
  <MMClips>0</MMClips>
  <ScaleCrop>false</ScaleCrop>
  <HeadingPairs>
    <vt:vector size="4" baseType="variant">
      <vt:variant>
        <vt:lpstr>Theme</vt:lpstr>
      </vt:variant>
      <vt:variant>
        <vt:i4>52</vt:i4>
      </vt:variant>
      <vt:variant>
        <vt:lpstr>Slide Titles</vt:lpstr>
      </vt:variant>
      <vt:variant>
        <vt:i4>75</vt:i4>
      </vt:variant>
    </vt:vector>
  </HeadingPairs>
  <TitlesOfParts>
    <vt:vector size="127" baseType="lpstr">
      <vt:lpstr>Title &amp; Subtitles</vt:lpstr>
      <vt:lpstr>Title &amp; Bullets</vt:lpstr>
      <vt:lpstr>Title Top</vt:lpstr>
      <vt:lpstr>Bullets</vt:lpstr>
      <vt:lpstr>Blank</vt:lpstr>
      <vt:lpstr>Title Centre</vt:lpstr>
      <vt:lpstr>Title &amp; Bullets - Right</vt:lpstr>
      <vt:lpstr>Title &amp; Bullets - Left</vt:lpstr>
      <vt:lpstr>Complimentary</vt:lpstr>
      <vt:lpstr>Title &amp; Bullets - Photo Portrait Left</vt:lpstr>
      <vt:lpstr>Title &amp; Text - Photo Landsacape Left</vt:lpstr>
      <vt:lpstr>Title - Photo Two Portrait</vt:lpstr>
      <vt:lpstr>Title &amp; Bullets - Photo Oval Left</vt:lpstr>
      <vt:lpstr>Title &amp; Bullets - Photo Round Left</vt:lpstr>
      <vt:lpstr>Title &amp; Text - Photo Quarter Swoop Lower Left</vt:lpstr>
      <vt:lpstr>Title &amp; Text - Photo Quarter Swoop Lower Right</vt:lpstr>
      <vt:lpstr>Title - Photo Straight Swoop Connector Upper </vt:lpstr>
      <vt:lpstr>Title - Photo Curved Swoop Connector Upper</vt:lpstr>
      <vt:lpstr>Title &amp; Text - Photo Swoop Lower Right Double</vt:lpstr>
      <vt:lpstr>Title &amp; Text - Photo Swoop Lower Left Double</vt:lpstr>
      <vt:lpstr>Title &amp; Text - Photo Quarter Swoop Lower Right Triple</vt:lpstr>
      <vt:lpstr>Title &amp; Text - Photo Quarter Swoop Lower Left Triple</vt:lpstr>
      <vt:lpstr>Title &amp; Text - Photo Quarter Swoop Lower Right Double</vt:lpstr>
      <vt:lpstr>Title &amp; Text - Photo Quarter Swoop Lower Left Double</vt:lpstr>
      <vt:lpstr>Title - Photo Curved Swoop Connector Upper  Double</vt:lpstr>
      <vt:lpstr>Title - Photo Straight Swoop Connector Upper  Double</vt:lpstr>
      <vt:lpstr>Title &amp; Bullets - Photo Quarter Circle Lower Right</vt:lpstr>
      <vt:lpstr>Title &amp; Bullets - Photo Quarter Circle Lower Left</vt:lpstr>
      <vt:lpstr>Title &amp; Bullets - Photo Quarter Circle Upper Right</vt:lpstr>
      <vt:lpstr>Title &amp; Bullets - Photo Quarter Circle Upper Left</vt:lpstr>
      <vt:lpstr>Title - Photo Quarter Circle Connector Upper</vt:lpstr>
      <vt:lpstr>Title - Photo Quarter Circle Connector Bottom</vt:lpstr>
      <vt:lpstr>Title &amp; Bullets - Photo Quarter Circle Straight Connector Right</vt:lpstr>
      <vt:lpstr>Title &amp; Bullets - Photo Quarter Circle Straight Connector Left</vt:lpstr>
      <vt:lpstr>Title &amp; Bullets - Photo Quarter Circle Upper Right Double</vt:lpstr>
      <vt:lpstr>Title &amp; Bullets - Photo Quarter Circle Lower Right Double</vt:lpstr>
      <vt:lpstr>Title &amp; Bullets - Photo Quarter Circle Upper Left Double</vt:lpstr>
      <vt:lpstr>Title &amp; Bullets - Photo Quarter Circle Lower Left Double</vt:lpstr>
      <vt:lpstr>Title &amp; Bullets - Photo Half Round Right</vt:lpstr>
      <vt:lpstr>Title - Photo Half Circle Connector</vt:lpstr>
      <vt:lpstr>Title &amp; Bullets - Photo Half Round Left</vt:lpstr>
      <vt:lpstr>Title &amp; Bullets - Photo Tall Arc Right</vt:lpstr>
      <vt:lpstr>Title &amp; Bullets - Half Photo Arc Right</vt:lpstr>
      <vt:lpstr>Title &amp; Bullets - Photo Tall Arc Left</vt:lpstr>
      <vt:lpstr>Title &amp; Bullets - Half Photo Arc Left</vt:lpstr>
      <vt:lpstr>Title &amp; Bullets - Photo Tall Arc Right Reverse</vt:lpstr>
      <vt:lpstr>Title &amp; Bullets - Photo Half Arc Right Reverse</vt:lpstr>
      <vt:lpstr>Title &amp; Bullets - Photo Tall Arc Left Reverse</vt:lpstr>
      <vt:lpstr>Title &amp; Bullets - Photo Half Arc Left Reverse</vt:lpstr>
      <vt:lpstr>Title &amp; Bullets - Circles Left</vt:lpstr>
      <vt:lpstr>Title &amp; Bullets - Squares Left</vt:lpstr>
      <vt:lpstr>Office Theme</vt:lpstr>
      <vt:lpstr>Charting a Path to Prosperity:  The Economic Freedom of the World Map in the Classroom             </vt:lpstr>
      <vt:lpstr>PowerPoint Presentation</vt:lpstr>
      <vt:lpstr>About this resource:</vt:lpstr>
      <vt:lpstr>Lesson 1</vt:lpstr>
      <vt:lpstr>PowerPoint Presentation</vt:lpstr>
      <vt:lpstr>PowerPoint Presentation</vt:lpstr>
      <vt:lpstr>  Economic Behaviour Around the World</vt:lpstr>
      <vt:lpstr>PowerPoint Presentation</vt:lpstr>
      <vt:lpstr>PowerPoint Presentation</vt:lpstr>
      <vt:lpstr>PowerPoint Presentation</vt:lpstr>
      <vt:lpstr>PowerPoint Presentation</vt:lpstr>
      <vt:lpstr>PowerPoint Presentation</vt:lpstr>
      <vt:lpstr>Map Reading Relay Race</vt:lpstr>
      <vt:lpstr>Map Reading Relay Race</vt:lpstr>
      <vt:lpstr>Map Reading Relay Race</vt:lpstr>
      <vt:lpstr>Map Reading Relay Race </vt:lpstr>
      <vt:lpstr>PowerPoint Presentation</vt:lpstr>
      <vt:lpstr>PowerPoint Presentation</vt:lpstr>
      <vt:lpstr>PowerPoint Presentation</vt:lpstr>
      <vt:lpstr>PowerPoint Presentation</vt:lpstr>
      <vt:lpstr>PowerPoint Presentation</vt:lpstr>
      <vt:lpstr>PowerPoint Presentation</vt:lpstr>
      <vt:lpstr>Access to Sound Money</vt:lpstr>
      <vt:lpstr>Which country is this? (Text GUESS and your choice to 37607)</vt:lpstr>
      <vt:lpstr>Freedom to Trade Internationally</vt:lpstr>
      <vt:lpstr>PowerPoint Presentation</vt:lpstr>
      <vt:lpstr>PowerPoint Presentation</vt:lpstr>
      <vt:lpstr>PowerPoint Presentation</vt:lpstr>
      <vt:lpstr>The Economic Freedom Cup</vt:lpstr>
      <vt:lpstr>The Economic Freedom Cup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Reggae Defeated Mambo</vt:lpstr>
      <vt:lpstr>PowerPoint Presentation</vt:lpstr>
      <vt:lpstr>PowerPoint Presentation</vt:lpstr>
      <vt:lpstr>PowerPoint Presentation</vt:lpstr>
      <vt:lpstr>Incentives</vt:lpstr>
      <vt:lpstr>What Happens if You Change the Rules?</vt:lpstr>
      <vt:lpstr>Think-Pair-Share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Think-Pair-Share</vt:lpstr>
      <vt:lpstr>Think-Pair-Share</vt:lpstr>
      <vt:lpstr>Think-Pair-Share</vt:lpstr>
      <vt:lpstr>Which country is this? (Text MYGUESS and your choice to 37607)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the ranking and index number from 2004  and 2009 for each of the following countries.   </vt:lpstr>
      <vt:lpstr>Changes in ranking and index number from 2004 to 2009 </vt:lpstr>
      <vt:lpstr>Think-Pair-Share</vt:lpstr>
      <vt:lpstr>Economic freedom is  not a static situation!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Freedom of the World: Annual Report 2004</dc:title>
  <dc:creator>amelak</dc:creator>
  <cp:lastModifiedBy>garen</cp:lastModifiedBy>
  <cp:revision>142</cp:revision>
  <cp:lastPrinted>2013-10-29T20:28:32Z</cp:lastPrinted>
  <dcterms:modified xsi:type="dcterms:W3CDTF">2014-05-14T13:23:31Z</dcterms:modified>
</cp:coreProperties>
</file>