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9" r:id="rId5"/>
    <p:sldId id="270" r:id="rId6"/>
    <p:sldId id="271" r:id="rId7"/>
    <p:sldId id="300" r:id="rId8"/>
    <p:sldId id="272" r:id="rId9"/>
    <p:sldId id="273" r:id="rId10"/>
    <p:sldId id="286" r:id="rId11"/>
    <p:sldId id="264" r:id="rId12"/>
    <p:sldId id="266" r:id="rId13"/>
    <p:sldId id="275" r:id="rId14"/>
    <p:sldId id="287" r:id="rId15"/>
    <p:sldId id="280" r:id="rId16"/>
    <p:sldId id="281" r:id="rId17"/>
    <p:sldId id="260" r:id="rId18"/>
    <p:sldId id="283" r:id="rId19"/>
    <p:sldId id="282" r:id="rId20"/>
    <p:sldId id="284" r:id="rId21"/>
    <p:sldId id="289" r:id="rId22"/>
    <p:sldId id="291" r:id="rId23"/>
    <p:sldId id="292" r:id="rId24"/>
    <p:sldId id="293" r:id="rId25"/>
    <p:sldId id="295" r:id="rId26"/>
    <p:sldId id="297" r:id="rId27"/>
    <p:sldId id="298" r:id="rId28"/>
    <p:sldId id="299"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Earnings Per Job</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'[april 2013 with charts added.xlsx]earnjob'!$B$4</c:f>
              <c:strCache>
                <c:ptCount val="1"/>
                <c:pt idx="0">
                  <c:v>United States</c:v>
                </c:pt>
              </c:strCache>
            </c:strRef>
          </c:tx>
          <c:spPr>
            <a:solidFill>
              <a:schemeClr val="tx2">
                <a:lumMod val="75000"/>
              </a:schemeClr>
            </a:solidFill>
          </c:spPr>
          <c:invertIfNegative val="0"/>
          <c:cat>
            <c:numLit>
              <c:formatCode>General</c:formatCode>
              <c:ptCount val="2"/>
              <c:pt idx="0">
                <c:v>2007</c:v>
              </c:pt>
              <c:pt idx="1">
                <c:v>2011</c:v>
              </c:pt>
            </c:numLit>
          </c:cat>
          <c:val>
            <c:numRef>
              <c:f>'[april 2013 with charts added.xlsx]earnjob'!$E$4,'[april 2013 with charts added.xlsx]earnjob'!$H$4</c:f>
              <c:numCache>
                <c:formatCode>0</c:formatCode>
                <c:ptCount val="2"/>
                <c:pt idx="0">
                  <c:v>49697.164586711377</c:v>
                </c:pt>
                <c:pt idx="1">
                  <c:v>53767.538489274302</c:v>
                </c:pt>
              </c:numCache>
            </c:numRef>
          </c:val>
        </c:ser>
        <c:ser>
          <c:idx val="1"/>
          <c:order val="1"/>
          <c:tx>
            <c:strRef>
              <c:f>'[april 2013 with charts added.xlsx]earnjob'!$B$5</c:f>
              <c:strCache>
                <c:ptCount val="1"/>
                <c:pt idx="0">
                  <c:v>Georgia</c:v>
                </c:pt>
              </c:strCache>
            </c:strRef>
          </c:tx>
          <c:spPr>
            <a:solidFill>
              <a:srgbClr val="00B0F0"/>
            </a:solidFill>
          </c:spPr>
          <c:invertIfNegative val="0"/>
          <c:cat>
            <c:numLit>
              <c:formatCode>General</c:formatCode>
              <c:ptCount val="2"/>
              <c:pt idx="0">
                <c:v>2007</c:v>
              </c:pt>
              <c:pt idx="1">
                <c:v>2011</c:v>
              </c:pt>
            </c:numLit>
          </c:cat>
          <c:val>
            <c:numRef>
              <c:f>'[april 2013 with charts added.xlsx]earnjob'!$E$5,'[april 2013 with charts added.xlsx]earnjob'!$H$5</c:f>
              <c:numCache>
                <c:formatCode>0</c:formatCode>
                <c:ptCount val="2"/>
                <c:pt idx="0">
                  <c:v>46737.540259329915</c:v>
                </c:pt>
                <c:pt idx="1">
                  <c:v>49618.64339598349</c:v>
                </c:pt>
              </c:numCache>
            </c:numRef>
          </c:val>
        </c:ser>
        <c:ser>
          <c:idx val="2"/>
          <c:order val="2"/>
          <c:tx>
            <c:strRef>
              <c:f>'[april 2013 with charts added.xlsx]earnjob'!$B$6</c:f>
              <c:strCache>
                <c:ptCount val="1"/>
                <c:pt idx="0">
                  <c:v>Indiana</c:v>
                </c:pt>
              </c:strCache>
            </c:strRef>
          </c:tx>
          <c:spPr>
            <a:solidFill>
              <a:srgbClr val="FF0000"/>
            </a:solidFill>
          </c:spPr>
          <c:invertIfNegative val="0"/>
          <c:cat>
            <c:numLit>
              <c:formatCode>General</c:formatCode>
              <c:ptCount val="2"/>
              <c:pt idx="0">
                <c:v>2007</c:v>
              </c:pt>
              <c:pt idx="1">
                <c:v>2011</c:v>
              </c:pt>
            </c:numLit>
          </c:cat>
          <c:val>
            <c:numRef>
              <c:f>'[april 2013 with charts added.xlsx]earnjob'!$E$6,'[april 2013 with charts added.xlsx]earnjob'!$H$6</c:f>
              <c:numCache>
                <c:formatCode>0</c:formatCode>
                <c:ptCount val="2"/>
                <c:pt idx="0">
                  <c:v>43262.638615422875</c:v>
                </c:pt>
                <c:pt idx="1">
                  <c:v>47108.198458875777</c:v>
                </c:pt>
              </c:numCache>
            </c:numRef>
          </c:val>
        </c:ser>
        <c:ser>
          <c:idx val="3"/>
          <c:order val="3"/>
          <c:tx>
            <c:strRef>
              <c:f>'[april 2013 with charts added.xlsx]earnjob'!$B$7</c:f>
              <c:strCache>
                <c:ptCount val="1"/>
                <c:pt idx="0">
                  <c:v>Kentucky</c:v>
                </c:pt>
              </c:strCache>
            </c:strRef>
          </c:tx>
          <c:spPr>
            <a:solidFill>
              <a:srgbClr val="FFC000"/>
            </a:solidFill>
          </c:spPr>
          <c:invertIfNegative val="0"/>
          <c:cat>
            <c:numLit>
              <c:formatCode>General</c:formatCode>
              <c:ptCount val="2"/>
              <c:pt idx="0">
                <c:v>2007</c:v>
              </c:pt>
              <c:pt idx="1">
                <c:v>2011</c:v>
              </c:pt>
            </c:numLit>
          </c:cat>
          <c:val>
            <c:numRef>
              <c:f>'[april 2013 with charts added.xlsx]earnjob'!$E$7,'[april 2013 with charts added.xlsx]earnjob'!$H$7</c:f>
              <c:numCache>
                <c:formatCode>0</c:formatCode>
                <c:ptCount val="2"/>
                <c:pt idx="0">
                  <c:v>40622.842151499484</c:v>
                </c:pt>
                <c:pt idx="1">
                  <c:v>45091.661571426826</c:v>
                </c:pt>
              </c:numCache>
            </c:numRef>
          </c:val>
        </c:ser>
        <c:ser>
          <c:idx val="4"/>
          <c:order val="4"/>
          <c:tx>
            <c:strRef>
              <c:f>'[april 2013 with charts added.xlsx]earnjob'!$B$8</c:f>
              <c:strCache>
                <c:ptCount val="1"/>
                <c:pt idx="0">
                  <c:v>Tennessee</c:v>
                </c:pt>
              </c:strCache>
            </c:strRef>
          </c:tx>
          <c:spPr>
            <a:solidFill>
              <a:srgbClr val="92D050"/>
            </a:solidFill>
          </c:spPr>
          <c:invertIfNegative val="0"/>
          <c:cat>
            <c:numLit>
              <c:formatCode>General</c:formatCode>
              <c:ptCount val="2"/>
              <c:pt idx="0">
                <c:v>2007</c:v>
              </c:pt>
              <c:pt idx="1">
                <c:v>2011</c:v>
              </c:pt>
            </c:numLit>
          </c:cat>
          <c:val>
            <c:numRef>
              <c:f>'[april 2013 with charts added.xlsx]earnjob'!$E$8,'[april 2013 with charts added.xlsx]earnjob'!$H$8</c:f>
              <c:numCache>
                <c:formatCode>0</c:formatCode>
                <c:ptCount val="2"/>
                <c:pt idx="0">
                  <c:v>43834.228115355916</c:v>
                </c:pt>
                <c:pt idx="1">
                  <c:v>47828.155168409859</c:v>
                </c:pt>
              </c:numCache>
            </c:numRef>
          </c:val>
        </c:ser>
        <c:ser>
          <c:idx val="5"/>
          <c:order val="5"/>
          <c:tx>
            <c:strRef>
              <c:f>'[april 2013 with charts added.xlsx]earnjob'!$B$9</c:f>
              <c:strCache>
                <c:ptCount val="1"/>
                <c:pt idx="0">
                  <c:v>West Virginia</c:v>
                </c:pt>
              </c:strCache>
            </c:strRef>
          </c:tx>
          <c:spPr>
            <a:solidFill>
              <a:schemeClr val="accent6"/>
            </a:solidFill>
          </c:spPr>
          <c:invertIfNegative val="0"/>
          <c:cat>
            <c:numLit>
              <c:formatCode>General</c:formatCode>
              <c:ptCount val="2"/>
              <c:pt idx="0">
                <c:v>2007</c:v>
              </c:pt>
              <c:pt idx="1">
                <c:v>2011</c:v>
              </c:pt>
            </c:numLit>
          </c:cat>
          <c:val>
            <c:numRef>
              <c:f>'[april 2013 with charts added.xlsx]earnjob'!$E$9,'[april 2013 with charts added.xlsx]earnjob'!$H$9</c:f>
              <c:numCache>
                <c:formatCode>0</c:formatCode>
                <c:ptCount val="2"/>
                <c:pt idx="0">
                  <c:v>39722.152703099033</c:v>
                </c:pt>
                <c:pt idx="1">
                  <c:v>44570.917589277647</c:v>
                </c:pt>
              </c:numCache>
            </c:numRef>
          </c:val>
        </c:ser>
        <c:dLbls>
          <c:showLegendKey val="0"/>
          <c:showVal val="0"/>
          <c:showCatName val="0"/>
          <c:showSerName val="0"/>
          <c:showPercent val="0"/>
          <c:showBubbleSize val="0"/>
        </c:dLbls>
        <c:gapWidth val="150"/>
        <c:shape val="box"/>
        <c:axId val="81249024"/>
        <c:axId val="81250560"/>
        <c:axId val="0"/>
      </c:bar3DChart>
      <c:catAx>
        <c:axId val="81249024"/>
        <c:scaling>
          <c:orientation val="minMax"/>
        </c:scaling>
        <c:delete val="0"/>
        <c:axPos val="b"/>
        <c:numFmt formatCode="General" sourceLinked="1"/>
        <c:majorTickMark val="none"/>
        <c:minorTickMark val="none"/>
        <c:tickLblPos val="nextTo"/>
        <c:crossAx val="81250560"/>
        <c:crosses val="autoZero"/>
        <c:auto val="1"/>
        <c:lblAlgn val="ctr"/>
        <c:lblOffset val="100"/>
        <c:noMultiLvlLbl val="0"/>
      </c:catAx>
      <c:valAx>
        <c:axId val="81250560"/>
        <c:scaling>
          <c:orientation val="minMax"/>
        </c:scaling>
        <c:delete val="0"/>
        <c:axPos val="l"/>
        <c:majorGridlines/>
        <c:numFmt formatCode="0" sourceLinked="1"/>
        <c:majorTickMark val="none"/>
        <c:minorTickMark val="none"/>
        <c:tickLblPos val="nextTo"/>
        <c:crossAx val="812490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Labor Force Participation Rate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Total</c:v>
          </c:tx>
          <c:invertIfNegative val="0"/>
          <c:cat>
            <c:strLit>
              <c:ptCount val="6"/>
              <c:pt idx="0">
                <c:v>U.S.</c:v>
              </c:pt>
              <c:pt idx="1">
                <c:v>Georgia</c:v>
              </c:pt>
              <c:pt idx="2">
                <c:v>Indiana</c:v>
              </c:pt>
              <c:pt idx="3">
                <c:v>Kentucky</c:v>
              </c:pt>
              <c:pt idx="4">
                <c:v>Tennessee</c:v>
              </c:pt>
              <c:pt idx="5">
                <c:v>W. Virginia</c:v>
              </c:pt>
            </c:strLit>
          </c:cat>
          <c:val>
            <c:numRef>
              <c:f>'[april 2013 with charts added.xlsx]LFP'!$K$4:$P$4</c:f>
              <c:numCache>
                <c:formatCode>0.0\ \ \ \ </c:formatCode>
                <c:ptCount val="6"/>
                <c:pt idx="0" formatCode="General">
                  <c:v>64.099999999999994</c:v>
                </c:pt>
                <c:pt idx="1">
                  <c:v>64.3</c:v>
                </c:pt>
                <c:pt idx="2">
                  <c:v>64</c:v>
                </c:pt>
                <c:pt idx="3">
                  <c:v>60.9</c:v>
                </c:pt>
                <c:pt idx="4">
                  <c:v>63.1</c:v>
                </c:pt>
                <c:pt idx="5">
                  <c:v>54.3</c:v>
                </c:pt>
              </c:numCache>
            </c:numRef>
          </c:val>
        </c:ser>
        <c:ser>
          <c:idx val="1"/>
          <c:order val="1"/>
          <c:tx>
            <c:v>Men age 20-64</c:v>
          </c:tx>
          <c:invertIfNegative val="0"/>
          <c:cat>
            <c:strLit>
              <c:ptCount val="6"/>
              <c:pt idx="0">
                <c:v>U.S.</c:v>
              </c:pt>
              <c:pt idx="1">
                <c:v>Georgia</c:v>
              </c:pt>
              <c:pt idx="2">
                <c:v>Indiana</c:v>
              </c:pt>
              <c:pt idx="3">
                <c:v>Kentucky</c:v>
              </c:pt>
              <c:pt idx="4">
                <c:v>Tennessee</c:v>
              </c:pt>
              <c:pt idx="5">
                <c:v>W. Virginia</c:v>
              </c:pt>
            </c:strLit>
          </c:cat>
          <c:val>
            <c:numRef>
              <c:f>'[april 2013 with charts added.xlsx]LFP'!$K$5:$P$5</c:f>
              <c:numCache>
                <c:formatCode>0.0</c:formatCode>
                <c:ptCount val="6"/>
                <c:pt idx="0" formatCode="General">
                  <c:v>85.7</c:v>
                </c:pt>
                <c:pt idx="1">
                  <c:v>81.498417164966583</c:v>
                </c:pt>
                <c:pt idx="2">
                  <c:v>83.59417161359957</c:v>
                </c:pt>
                <c:pt idx="3">
                  <c:v>79.189833200953132</c:v>
                </c:pt>
                <c:pt idx="4">
                  <c:v>81.717011128775837</c:v>
                </c:pt>
                <c:pt idx="5">
                  <c:v>73.296500920810317</c:v>
                </c:pt>
              </c:numCache>
            </c:numRef>
          </c:val>
        </c:ser>
        <c:dLbls>
          <c:showLegendKey val="0"/>
          <c:showVal val="0"/>
          <c:showCatName val="0"/>
          <c:showSerName val="0"/>
          <c:showPercent val="0"/>
          <c:showBubbleSize val="0"/>
        </c:dLbls>
        <c:gapWidth val="150"/>
        <c:shape val="box"/>
        <c:axId val="86397696"/>
        <c:axId val="86399232"/>
        <c:axId val="0"/>
      </c:bar3DChart>
      <c:catAx>
        <c:axId val="86397696"/>
        <c:scaling>
          <c:orientation val="minMax"/>
        </c:scaling>
        <c:delete val="0"/>
        <c:axPos val="b"/>
        <c:majorTickMark val="none"/>
        <c:minorTickMark val="none"/>
        <c:tickLblPos val="nextTo"/>
        <c:crossAx val="86399232"/>
        <c:crosses val="autoZero"/>
        <c:auto val="1"/>
        <c:lblAlgn val="ctr"/>
        <c:lblOffset val="100"/>
        <c:noMultiLvlLbl val="0"/>
      </c:catAx>
      <c:valAx>
        <c:axId val="86399232"/>
        <c:scaling>
          <c:orientation val="minMax"/>
        </c:scaling>
        <c:delete val="0"/>
        <c:axPos val="l"/>
        <c:majorGridlines/>
        <c:numFmt formatCode="General" sourceLinked="1"/>
        <c:majorTickMark val="none"/>
        <c:minorTickMark val="none"/>
        <c:tickLblPos val="nextTo"/>
        <c:crossAx val="863976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Over Age 25 with</a:t>
            </a:r>
            <a:r>
              <a:rPr lang="en-US" baseline="0"/>
              <a:t> Degree, 2009</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High School</c:v>
          </c:tx>
          <c:invertIfNegative val="0"/>
          <c:cat>
            <c:strRef>
              <c:f>'[april 2013 with charts added.xlsx]educ,hrs'!$A$4:$A$9</c:f>
              <c:strCache>
                <c:ptCount val="6"/>
                <c:pt idx="0">
                  <c:v>United States</c:v>
                </c:pt>
                <c:pt idx="1">
                  <c:v>Georgia</c:v>
                </c:pt>
                <c:pt idx="2">
                  <c:v>Indiana</c:v>
                </c:pt>
                <c:pt idx="3">
                  <c:v>Kentucky</c:v>
                </c:pt>
                <c:pt idx="4">
                  <c:v>Tennessee</c:v>
                </c:pt>
                <c:pt idx="5">
                  <c:v>West Virginia</c:v>
                </c:pt>
              </c:strCache>
            </c:strRef>
          </c:cat>
          <c:val>
            <c:numRef>
              <c:f>'[april 2013 with charts added.xlsx]educ,hrs'!$B$4:$B$9</c:f>
              <c:numCache>
                <c:formatCode>General</c:formatCode>
                <c:ptCount val="6"/>
                <c:pt idx="0">
                  <c:v>85.3</c:v>
                </c:pt>
                <c:pt idx="1">
                  <c:v>83.9</c:v>
                </c:pt>
                <c:pt idx="2">
                  <c:v>86.6</c:v>
                </c:pt>
                <c:pt idx="3">
                  <c:v>81.7</c:v>
                </c:pt>
                <c:pt idx="4">
                  <c:v>83.1</c:v>
                </c:pt>
                <c:pt idx="5">
                  <c:v>82.8</c:v>
                </c:pt>
              </c:numCache>
            </c:numRef>
          </c:val>
        </c:ser>
        <c:ser>
          <c:idx val="1"/>
          <c:order val="1"/>
          <c:tx>
            <c:v>College</c:v>
          </c:tx>
          <c:invertIfNegative val="0"/>
          <c:cat>
            <c:strRef>
              <c:f>'[april 2013 with charts added.xlsx]educ,hrs'!$A$4:$A$9</c:f>
              <c:strCache>
                <c:ptCount val="6"/>
                <c:pt idx="0">
                  <c:v>United States</c:v>
                </c:pt>
                <c:pt idx="1">
                  <c:v>Georgia</c:v>
                </c:pt>
                <c:pt idx="2">
                  <c:v>Indiana</c:v>
                </c:pt>
                <c:pt idx="3">
                  <c:v>Kentucky</c:v>
                </c:pt>
                <c:pt idx="4">
                  <c:v>Tennessee</c:v>
                </c:pt>
                <c:pt idx="5">
                  <c:v>West Virginia</c:v>
                </c:pt>
              </c:strCache>
            </c:strRef>
          </c:cat>
          <c:val>
            <c:numRef>
              <c:f>'[april 2013 with charts added.xlsx]educ,hrs'!$C$4:$C$9</c:f>
              <c:numCache>
                <c:formatCode>General</c:formatCode>
                <c:ptCount val="6"/>
                <c:pt idx="0">
                  <c:v>27.9</c:v>
                </c:pt>
                <c:pt idx="1">
                  <c:v>27.5</c:v>
                </c:pt>
                <c:pt idx="2">
                  <c:v>22.5</c:v>
                </c:pt>
                <c:pt idx="3">
                  <c:v>21</c:v>
                </c:pt>
                <c:pt idx="4">
                  <c:v>23</c:v>
                </c:pt>
                <c:pt idx="5">
                  <c:v>17.3</c:v>
                </c:pt>
              </c:numCache>
            </c:numRef>
          </c:val>
        </c:ser>
        <c:dLbls>
          <c:showLegendKey val="0"/>
          <c:showVal val="0"/>
          <c:showCatName val="0"/>
          <c:showSerName val="0"/>
          <c:showPercent val="0"/>
          <c:showBubbleSize val="0"/>
        </c:dLbls>
        <c:gapWidth val="150"/>
        <c:shape val="box"/>
        <c:axId val="86430464"/>
        <c:axId val="86432000"/>
        <c:axId val="0"/>
      </c:bar3DChart>
      <c:catAx>
        <c:axId val="86430464"/>
        <c:scaling>
          <c:orientation val="minMax"/>
        </c:scaling>
        <c:delete val="0"/>
        <c:axPos val="b"/>
        <c:majorTickMark val="none"/>
        <c:minorTickMark val="none"/>
        <c:tickLblPos val="nextTo"/>
        <c:crossAx val="86432000"/>
        <c:crosses val="autoZero"/>
        <c:auto val="1"/>
        <c:lblAlgn val="ctr"/>
        <c:lblOffset val="100"/>
        <c:noMultiLvlLbl val="0"/>
      </c:catAx>
      <c:valAx>
        <c:axId val="86432000"/>
        <c:scaling>
          <c:orientation val="minMax"/>
        </c:scaling>
        <c:delete val="0"/>
        <c:axPos val="l"/>
        <c:majorGridlines/>
        <c:numFmt formatCode="General" sourceLinked="1"/>
        <c:majorTickMark val="none"/>
        <c:minorTickMark val="none"/>
        <c:tickLblPos val="nextTo"/>
        <c:crossAx val="864304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Transfer Payments As a Share of Personal Income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'[april 2013 with charts added.xlsx]transfers'!$C$24</c:f>
              <c:strCache>
                <c:ptCount val="1"/>
                <c:pt idx="0">
                  <c:v>United States</c:v>
                </c:pt>
              </c:strCache>
            </c:strRef>
          </c:tx>
          <c:invertIfNegative val="0"/>
          <c:cat>
            <c:numLit>
              <c:formatCode>General</c:formatCode>
              <c:ptCount val="2"/>
              <c:pt idx="0">
                <c:v>2007</c:v>
              </c:pt>
              <c:pt idx="1">
                <c:v>2011</c:v>
              </c:pt>
            </c:numLit>
          </c:cat>
          <c:val>
            <c:numRef>
              <c:f>'[april 2013 with charts added.xlsx]transfers'!$D$24:$E$24</c:f>
              <c:numCache>
                <c:formatCode>0.0</c:formatCode>
                <c:ptCount val="2"/>
                <c:pt idx="0">
                  <c:v>14.031228105025628</c:v>
                </c:pt>
                <c:pt idx="1">
                  <c:v>17.374335950727051</c:v>
                </c:pt>
              </c:numCache>
            </c:numRef>
          </c:val>
        </c:ser>
        <c:ser>
          <c:idx val="1"/>
          <c:order val="1"/>
          <c:tx>
            <c:strRef>
              <c:f>'[april 2013 with charts added.xlsx]transfers'!$C$25</c:f>
              <c:strCache>
                <c:ptCount val="1"/>
                <c:pt idx="0">
                  <c:v>Georgia</c:v>
                </c:pt>
              </c:strCache>
            </c:strRef>
          </c:tx>
          <c:invertIfNegative val="0"/>
          <c:cat>
            <c:numLit>
              <c:formatCode>General</c:formatCode>
              <c:ptCount val="2"/>
              <c:pt idx="0">
                <c:v>2007</c:v>
              </c:pt>
              <c:pt idx="1">
                <c:v>2011</c:v>
              </c:pt>
            </c:numLit>
          </c:cat>
          <c:val>
            <c:numRef>
              <c:f>'[april 2013 with charts added.xlsx]transfers'!$D$25:$E$25</c:f>
              <c:numCache>
                <c:formatCode>0.0</c:formatCode>
                <c:ptCount val="2"/>
                <c:pt idx="0">
                  <c:v>12.865848940002625</c:v>
                </c:pt>
                <c:pt idx="1">
                  <c:v>17.22322978126585</c:v>
                </c:pt>
              </c:numCache>
            </c:numRef>
          </c:val>
        </c:ser>
        <c:ser>
          <c:idx val="2"/>
          <c:order val="2"/>
          <c:tx>
            <c:strRef>
              <c:f>'[april 2013 with charts added.xlsx]transfers'!$C$26</c:f>
              <c:strCache>
                <c:ptCount val="1"/>
                <c:pt idx="0">
                  <c:v>Indiana</c:v>
                </c:pt>
              </c:strCache>
            </c:strRef>
          </c:tx>
          <c:invertIfNegative val="0"/>
          <c:cat>
            <c:numLit>
              <c:formatCode>General</c:formatCode>
              <c:ptCount val="2"/>
              <c:pt idx="0">
                <c:v>2007</c:v>
              </c:pt>
              <c:pt idx="1">
                <c:v>2011</c:v>
              </c:pt>
            </c:numLit>
          </c:cat>
          <c:val>
            <c:numRef>
              <c:f>'[april 2013 with charts added.xlsx]transfers'!$D$26:$E$26</c:f>
              <c:numCache>
                <c:formatCode>0.0</c:formatCode>
                <c:ptCount val="2"/>
                <c:pt idx="0">
                  <c:v>15.622666724033897</c:v>
                </c:pt>
                <c:pt idx="1">
                  <c:v>19.233901955454378</c:v>
                </c:pt>
              </c:numCache>
            </c:numRef>
          </c:val>
        </c:ser>
        <c:ser>
          <c:idx val="3"/>
          <c:order val="3"/>
          <c:tx>
            <c:strRef>
              <c:f>'[april 2013 with charts added.xlsx]transfers'!$C$27</c:f>
              <c:strCache>
                <c:ptCount val="1"/>
                <c:pt idx="0">
                  <c:v>Kentucky</c:v>
                </c:pt>
              </c:strCache>
            </c:strRef>
          </c:tx>
          <c:invertIfNegative val="0"/>
          <c:cat>
            <c:numLit>
              <c:formatCode>General</c:formatCode>
              <c:ptCount val="2"/>
              <c:pt idx="0">
                <c:v>2007</c:v>
              </c:pt>
              <c:pt idx="1">
                <c:v>2011</c:v>
              </c:pt>
            </c:numLit>
          </c:cat>
          <c:val>
            <c:numRef>
              <c:f>'[april 2013 with charts added.xlsx]transfers'!$D$27:$E$27</c:f>
              <c:numCache>
                <c:formatCode>0.0</c:formatCode>
                <c:ptCount val="2"/>
                <c:pt idx="0">
                  <c:v>19.590959129845896</c:v>
                </c:pt>
                <c:pt idx="1">
                  <c:v>23.405721975831682</c:v>
                </c:pt>
              </c:numCache>
            </c:numRef>
          </c:val>
        </c:ser>
        <c:ser>
          <c:idx val="4"/>
          <c:order val="4"/>
          <c:tx>
            <c:strRef>
              <c:f>'[april 2013 with charts added.xlsx]transfers'!$C$28</c:f>
              <c:strCache>
                <c:ptCount val="1"/>
                <c:pt idx="0">
                  <c:v>Tennessee</c:v>
                </c:pt>
              </c:strCache>
            </c:strRef>
          </c:tx>
          <c:invertIfNegative val="0"/>
          <c:cat>
            <c:numLit>
              <c:formatCode>General</c:formatCode>
              <c:ptCount val="2"/>
              <c:pt idx="0">
                <c:v>2007</c:v>
              </c:pt>
              <c:pt idx="1">
                <c:v>2011</c:v>
              </c:pt>
            </c:numLit>
          </c:cat>
          <c:val>
            <c:numRef>
              <c:f>'[april 2013 with charts added.xlsx]transfers'!$D$28:$E$28</c:f>
              <c:numCache>
                <c:formatCode>0.0</c:formatCode>
                <c:ptCount val="2"/>
                <c:pt idx="0">
                  <c:v>17.275261288397726</c:v>
                </c:pt>
                <c:pt idx="1">
                  <c:v>21.106398420474097</c:v>
                </c:pt>
              </c:numCache>
            </c:numRef>
          </c:val>
        </c:ser>
        <c:ser>
          <c:idx val="5"/>
          <c:order val="5"/>
          <c:tx>
            <c:strRef>
              <c:f>'[april 2013 with charts added.xlsx]transfers'!$C$29</c:f>
              <c:strCache>
                <c:ptCount val="1"/>
                <c:pt idx="0">
                  <c:v>West Virginia</c:v>
                </c:pt>
              </c:strCache>
            </c:strRef>
          </c:tx>
          <c:invertIfNegative val="0"/>
          <c:cat>
            <c:numLit>
              <c:formatCode>General</c:formatCode>
              <c:ptCount val="2"/>
              <c:pt idx="0">
                <c:v>2007</c:v>
              </c:pt>
              <c:pt idx="1">
                <c:v>2011</c:v>
              </c:pt>
            </c:numLit>
          </c:cat>
          <c:val>
            <c:numRef>
              <c:f>'[april 2013 with charts added.xlsx]transfers'!$D$29:$E$29</c:f>
              <c:numCache>
                <c:formatCode>0.0</c:formatCode>
                <c:ptCount val="2"/>
                <c:pt idx="0">
                  <c:v>24.264979301310948</c:v>
                </c:pt>
                <c:pt idx="1">
                  <c:v>26.823249479952569</c:v>
                </c:pt>
              </c:numCache>
            </c:numRef>
          </c:val>
        </c:ser>
        <c:dLbls>
          <c:showLegendKey val="0"/>
          <c:showVal val="0"/>
          <c:showCatName val="0"/>
          <c:showSerName val="0"/>
          <c:showPercent val="0"/>
          <c:showBubbleSize val="0"/>
        </c:dLbls>
        <c:gapWidth val="150"/>
        <c:shape val="box"/>
        <c:axId val="84248064"/>
        <c:axId val="84249600"/>
        <c:axId val="0"/>
      </c:bar3DChart>
      <c:catAx>
        <c:axId val="84248064"/>
        <c:scaling>
          <c:orientation val="minMax"/>
        </c:scaling>
        <c:delete val="0"/>
        <c:axPos val="b"/>
        <c:numFmt formatCode="General" sourceLinked="1"/>
        <c:majorTickMark val="none"/>
        <c:minorTickMark val="none"/>
        <c:tickLblPos val="nextTo"/>
        <c:crossAx val="84249600"/>
        <c:crosses val="autoZero"/>
        <c:auto val="1"/>
        <c:lblAlgn val="ctr"/>
        <c:lblOffset val="100"/>
        <c:noMultiLvlLbl val="0"/>
      </c:catAx>
      <c:valAx>
        <c:axId val="84249600"/>
        <c:scaling>
          <c:orientation val="minMax"/>
        </c:scaling>
        <c:delete val="0"/>
        <c:axPos val="l"/>
        <c:majorGridlines/>
        <c:numFmt formatCode="0.0" sourceLinked="1"/>
        <c:majorTickMark val="none"/>
        <c:minorTickMark val="none"/>
        <c:tickLblPos val="nextTo"/>
        <c:crossAx val="842480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Federal Aid</a:t>
            </a:r>
            <a:r>
              <a:rPr lang="en-US" baseline="0"/>
              <a:t> to </a:t>
            </a:r>
            <a:r>
              <a:rPr lang="en-US"/>
              <a:t>States As a</a:t>
            </a:r>
            <a:r>
              <a:rPr lang="en-US" baseline="0"/>
              <a:t> Share of General Fund Spending</a:t>
            </a:r>
            <a:endParaRPr lang="en-US"/>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'[april 2013 with charts added.xlsx]fed&amp;GF'!$A$14</c:f>
              <c:strCache>
                <c:ptCount val="1"/>
                <c:pt idx="0">
                  <c:v>U.S. avg.</c:v>
                </c:pt>
              </c:strCache>
            </c:strRef>
          </c:tx>
          <c:invertIfNegative val="0"/>
          <c:cat>
            <c:strLit>
              <c:ptCount val="1"/>
              <c:pt idx="0">
                <c:v>FY 2011</c:v>
              </c:pt>
            </c:strLit>
          </c:cat>
          <c:val>
            <c:numRef>
              <c:f>'[april 2013 with charts added.xlsx]fed&amp;GF'!$B$14</c:f>
              <c:numCache>
                <c:formatCode>General</c:formatCode>
                <c:ptCount val="1"/>
                <c:pt idx="0">
                  <c:v>89.052240015483648</c:v>
                </c:pt>
              </c:numCache>
            </c:numRef>
          </c:val>
        </c:ser>
        <c:ser>
          <c:idx val="1"/>
          <c:order val="1"/>
          <c:tx>
            <c:strRef>
              <c:f>'[april 2013 with charts added.xlsx]fed&amp;GF'!$A$15</c:f>
              <c:strCache>
                <c:ptCount val="1"/>
                <c:pt idx="0">
                  <c:v>Georgia</c:v>
                </c:pt>
              </c:strCache>
            </c:strRef>
          </c:tx>
          <c:invertIfNegative val="0"/>
          <c:cat>
            <c:strLit>
              <c:ptCount val="1"/>
              <c:pt idx="0">
                <c:v>FY 2011</c:v>
              </c:pt>
            </c:strLit>
          </c:cat>
          <c:val>
            <c:numRef>
              <c:f>'[april 2013 with charts added.xlsx]fed&amp;GF'!$B$15</c:f>
              <c:numCache>
                <c:formatCode>General</c:formatCode>
                <c:ptCount val="1"/>
                <c:pt idx="0">
                  <c:v>84.952015355086374</c:v>
                </c:pt>
              </c:numCache>
            </c:numRef>
          </c:val>
        </c:ser>
        <c:ser>
          <c:idx val="2"/>
          <c:order val="2"/>
          <c:tx>
            <c:strRef>
              <c:f>'[april 2013 with charts added.xlsx]fed&amp;GF'!$A$16</c:f>
              <c:strCache>
                <c:ptCount val="1"/>
                <c:pt idx="0">
                  <c:v>Indiana</c:v>
                </c:pt>
              </c:strCache>
            </c:strRef>
          </c:tx>
          <c:invertIfNegative val="0"/>
          <c:cat>
            <c:strLit>
              <c:ptCount val="1"/>
              <c:pt idx="0">
                <c:v>FY 2011</c:v>
              </c:pt>
            </c:strLit>
          </c:cat>
          <c:val>
            <c:numRef>
              <c:f>'[april 2013 with charts added.xlsx]fed&amp;GF'!$B$16</c:f>
              <c:numCache>
                <c:formatCode>General</c:formatCode>
                <c:ptCount val="1"/>
                <c:pt idx="0">
                  <c:v>76.336580501649152</c:v>
                </c:pt>
              </c:numCache>
            </c:numRef>
          </c:val>
        </c:ser>
        <c:ser>
          <c:idx val="3"/>
          <c:order val="3"/>
          <c:tx>
            <c:strRef>
              <c:f>'[april 2013 with charts added.xlsx]fed&amp;GF'!$A$17</c:f>
              <c:strCache>
                <c:ptCount val="1"/>
                <c:pt idx="0">
                  <c:v>Kentucky</c:v>
                </c:pt>
              </c:strCache>
            </c:strRef>
          </c:tx>
          <c:invertIfNegative val="0"/>
          <c:cat>
            <c:strLit>
              <c:ptCount val="1"/>
              <c:pt idx="0">
                <c:v>FY 2011</c:v>
              </c:pt>
            </c:strLit>
          </c:cat>
          <c:val>
            <c:numRef>
              <c:f>'[april 2013 with charts added.xlsx]fed&amp;GF'!$B$17</c:f>
              <c:numCache>
                <c:formatCode>General</c:formatCode>
                <c:ptCount val="1"/>
                <c:pt idx="0">
                  <c:v>112.32167510354348</c:v>
                </c:pt>
              </c:numCache>
            </c:numRef>
          </c:val>
        </c:ser>
        <c:ser>
          <c:idx val="4"/>
          <c:order val="4"/>
          <c:tx>
            <c:strRef>
              <c:f>'[april 2013 with charts added.xlsx]fed&amp;GF'!$A$18</c:f>
              <c:strCache>
                <c:ptCount val="1"/>
                <c:pt idx="0">
                  <c:v>Tennessee</c:v>
                </c:pt>
              </c:strCache>
            </c:strRef>
          </c:tx>
          <c:invertIfNegative val="0"/>
          <c:cat>
            <c:strLit>
              <c:ptCount val="1"/>
              <c:pt idx="0">
                <c:v>FY 2011</c:v>
              </c:pt>
            </c:strLit>
          </c:cat>
          <c:val>
            <c:numRef>
              <c:f>'[april 2013 with charts added.xlsx]fed&amp;GF'!$B$18</c:f>
              <c:numCache>
                <c:formatCode>General</c:formatCode>
                <c:ptCount val="1"/>
                <c:pt idx="0">
                  <c:v>128.87243735763099</c:v>
                </c:pt>
              </c:numCache>
            </c:numRef>
          </c:val>
        </c:ser>
        <c:ser>
          <c:idx val="5"/>
          <c:order val="5"/>
          <c:tx>
            <c:strRef>
              <c:f>'[april 2013 with charts added.xlsx]fed&amp;GF'!$A$19</c:f>
              <c:strCache>
                <c:ptCount val="1"/>
                <c:pt idx="0">
                  <c:v>West Virginia</c:v>
                </c:pt>
              </c:strCache>
            </c:strRef>
          </c:tx>
          <c:invertIfNegative val="0"/>
          <c:cat>
            <c:strLit>
              <c:ptCount val="1"/>
              <c:pt idx="0">
                <c:v>FY 2011</c:v>
              </c:pt>
            </c:strLit>
          </c:cat>
          <c:val>
            <c:numRef>
              <c:f>'[april 2013 with charts added.xlsx]fed&amp;GF'!$B$19</c:f>
              <c:numCache>
                <c:formatCode>General</c:formatCode>
                <c:ptCount val="1"/>
                <c:pt idx="0">
                  <c:v>118.30238726790451</c:v>
                </c:pt>
              </c:numCache>
            </c:numRef>
          </c:val>
        </c:ser>
        <c:dLbls>
          <c:showLegendKey val="0"/>
          <c:showVal val="0"/>
          <c:showCatName val="0"/>
          <c:showSerName val="0"/>
          <c:showPercent val="0"/>
          <c:showBubbleSize val="0"/>
        </c:dLbls>
        <c:gapWidth val="150"/>
        <c:shape val="box"/>
        <c:axId val="41463168"/>
        <c:axId val="84257024"/>
        <c:axId val="0"/>
      </c:bar3DChart>
      <c:catAx>
        <c:axId val="41463168"/>
        <c:scaling>
          <c:orientation val="minMax"/>
        </c:scaling>
        <c:delete val="0"/>
        <c:axPos val="b"/>
        <c:numFmt formatCode="General" sourceLinked="1"/>
        <c:majorTickMark val="none"/>
        <c:minorTickMark val="none"/>
        <c:tickLblPos val="nextTo"/>
        <c:crossAx val="84257024"/>
        <c:crosses val="autoZero"/>
        <c:auto val="1"/>
        <c:lblAlgn val="ctr"/>
        <c:lblOffset val="100"/>
        <c:noMultiLvlLbl val="0"/>
      </c:catAx>
      <c:valAx>
        <c:axId val="84257024"/>
        <c:scaling>
          <c:orientation val="minMax"/>
        </c:scaling>
        <c:delete val="0"/>
        <c:axPos val="l"/>
        <c:majorGridlines/>
        <c:numFmt formatCode="General" sourceLinked="1"/>
        <c:majorTickMark val="none"/>
        <c:minorTickMark val="none"/>
        <c:tickLblPos val="nextTo"/>
        <c:crossAx val="414631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ACT Scores VS $ Per Pupil</a:t>
            </a:r>
            <a:endParaRPr lang="en-US"/>
          </a:p>
        </c:rich>
      </c:tx>
      <c:layout/>
      <c:overlay val="0"/>
    </c:title>
    <c:autoTitleDeleted val="0"/>
    <c:plotArea>
      <c:layout/>
      <c:lineChart>
        <c:grouping val="standard"/>
        <c:varyColors val="0"/>
        <c:ser>
          <c:idx val="0"/>
          <c:order val="0"/>
          <c:tx>
            <c:v>ACT Scores</c:v>
          </c:tx>
          <c:marker>
            <c:symbol val="none"/>
          </c:marker>
          <c:cat>
            <c:numRef>
              <c:f>educ!$A$24:$A$39</c:f>
              <c:numCache>
                <c:formatCode>General</c:formatCode>
                <c:ptCount val="1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numCache>
            </c:numRef>
          </c:cat>
          <c:val>
            <c:numRef>
              <c:f>educ!$B$24:$B$39</c:f>
              <c:numCache>
                <c:formatCode>General</c:formatCode>
                <c:ptCount val="16"/>
                <c:pt idx="0">
                  <c:v>19.899999999999999</c:v>
                </c:pt>
                <c:pt idx="1">
                  <c:v>19.899999999999999</c:v>
                </c:pt>
                <c:pt idx="2">
                  <c:v>19.899999999999999</c:v>
                </c:pt>
                <c:pt idx="3">
                  <c:v>20</c:v>
                </c:pt>
                <c:pt idx="4">
                  <c:v>20</c:v>
                </c:pt>
                <c:pt idx="5">
                  <c:v>20.2</c:v>
                </c:pt>
                <c:pt idx="6">
                  <c:v>20</c:v>
                </c:pt>
                <c:pt idx="7">
                  <c:v>20</c:v>
                </c:pt>
                <c:pt idx="8">
                  <c:v>20</c:v>
                </c:pt>
                <c:pt idx="9">
                  <c:v>19.899999999999999</c:v>
                </c:pt>
                <c:pt idx="10">
                  <c:v>20.100000000000001</c:v>
                </c:pt>
                <c:pt idx="11">
                  <c:v>20.2</c:v>
                </c:pt>
                <c:pt idx="12">
                  <c:v>20.2</c:v>
                </c:pt>
                <c:pt idx="13">
                  <c:v>20.399999999999999</c:v>
                </c:pt>
                <c:pt idx="14">
                  <c:v>20.5</c:v>
                </c:pt>
                <c:pt idx="15">
                  <c:v>20.6</c:v>
                </c:pt>
              </c:numCache>
            </c:numRef>
          </c:val>
          <c:smooth val="0"/>
        </c:ser>
        <c:dLbls>
          <c:showLegendKey val="0"/>
          <c:showVal val="0"/>
          <c:showCatName val="0"/>
          <c:showSerName val="0"/>
          <c:showPercent val="0"/>
          <c:showBubbleSize val="0"/>
        </c:dLbls>
        <c:marker val="1"/>
        <c:smooth val="0"/>
        <c:axId val="94872704"/>
        <c:axId val="94874240"/>
      </c:lineChart>
      <c:lineChart>
        <c:grouping val="standard"/>
        <c:varyColors val="0"/>
        <c:ser>
          <c:idx val="1"/>
          <c:order val="1"/>
          <c:tx>
            <c:v>$ Per Pupil</c:v>
          </c:tx>
          <c:marker>
            <c:symbol val="none"/>
          </c:marker>
          <c:cat>
            <c:numRef>
              <c:f>educ!$A$24:$A$39</c:f>
              <c:numCache>
                <c:formatCode>General</c:formatCode>
                <c:ptCount val="1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numCache>
            </c:numRef>
          </c:cat>
          <c:val>
            <c:numRef>
              <c:f>educ!$C$24:$C$39</c:f>
              <c:numCache>
                <c:formatCode>0</c:formatCode>
                <c:ptCount val="16"/>
                <c:pt idx="0">
                  <c:v>7694.7619047619064</c:v>
                </c:pt>
                <c:pt idx="1">
                  <c:v>7850.2460317460327</c:v>
                </c:pt>
                <c:pt idx="2">
                  <c:v>8233.8492063492085</c:v>
                </c:pt>
                <c:pt idx="3">
                  <c:v>8261.0873015873021</c:v>
                </c:pt>
                <c:pt idx="4">
                  <c:v>8701.4365079365089</c:v>
                </c:pt>
                <c:pt idx="5">
                  <c:v>8591.3492063492085</c:v>
                </c:pt>
                <c:pt idx="6">
                  <c:v>9038.5079365079382</c:v>
                </c:pt>
                <c:pt idx="7">
                  <c:v>9142.9206349206361</c:v>
                </c:pt>
                <c:pt idx="8">
                  <c:v>9350.6111111111131</c:v>
                </c:pt>
                <c:pt idx="9">
                  <c:v>9449.3492063492085</c:v>
                </c:pt>
                <c:pt idx="10">
                  <c:v>9633.2063492063517</c:v>
                </c:pt>
                <c:pt idx="11">
                  <c:v>9852.2460317460336</c:v>
                </c:pt>
                <c:pt idx="12">
                  <c:v>10036.103174603177</c:v>
                </c:pt>
                <c:pt idx="13">
                  <c:v>10604.698412698415</c:v>
                </c:pt>
                <c:pt idx="14">
                  <c:v>11160.760250844187</c:v>
                </c:pt>
                <c:pt idx="15">
                  <c:v>11146.693915466791</c:v>
                </c:pt>
              </c:numCache>
            </c:numRef>
          </c:val>
          <c:smooth val="0"/>
        </c:ser>
        <c:dLbls>
          <c:showLegendKey val="0"/>
          <c:showVal val="0"/>
          <c:showCatName val="0"/>
          <c:showSerName val="0"/>
          <c:showPercent val="0"/>
          <c:showBubbleSize val="0"/>
        </c:dLbls>
        <c:marker val="1"/>
        <c:smooth val="0"/>
        <c:axId val="94878336"/>
        <c:axId val="94876416"/>
      </c:lineChart>
      <c:catAx>
        <c:axId val="94872704"/>
        <c:scaling>
          <c:orientation val="minMax"/>
        </c:scaling>
        <c:delete val="0"/>
        <c:axPos val="b"/>
        <c:numFmt formatCode="General" sourceLinked="1"/>
        <c:majorTickMark val="out"/>
        <c:minorTickMark val="none"/>
        <c:tickLblPos val="nextTo"/>
        <c:crossAx val="94874240"/>
        <c:crosses val="autoZero"/>
        <c:auto val="1"/>
        <c:lblAlgn val="ctr"/>
        <c:lblOffset val="100"/>
        <c:tickLblSkip val="1"/>
        <c:noMultiLvlLbl val="0"/>
      </c:catAx>
      <c:valAx>
        <c:axId val="94874240"/>
        <c:scaling>
          <c:orientation val="minMax"/>
          <c:max val="22"/>
          <c:min val="12"/>
        </c:scaling>
        <c:delete val="0"/>
        <c:axPos val="l"/>
        <c:majorGridlines/>
        <c:title>
          <c:tx>
            <c:rich>
              <a:bodyPr rot="-5400000" vert="horz"/>
              <a:lstStyle/>
              <a:p>
                <a:pPr>
                  <a:defRPr/>
                </a:pPr>
                <a:r>
                  <a:rPr lang="en-US"/>
                  <a:t>ACT Scores</a:t>
                </a:r>
              </a:p>
            </c:rich>
          </c:tx>
          <c:layout/>
          <c:overlay val="0"/>
        </c:title>
        <c:numFmt formatCode="General" sourceLinked="1"/>
        <c:majorTickMark val="out"/>
        <c:minorTickMark val="none"/>
        <c:tickLblPos val="nextTo"/>
        <c:crossAx val="94872704"/>
        <c:crosses val="autoZero"/>
        <c:crossBetween val="between"/>
      </c:valAx>
      <c:valAx>
        <c:axId val="94876416"/>
        <c:scaling>
          <c:orientation val="minMax"/>
          <c:min val="7500"/>
        </c:scaling>
        <c:delete val="0"/>
        <c:axPos val="r"/>
        <c:title>
          <c:tx>
            <c:rich>
              <a:bodyPr rot="-5400000" vert="horz"/>
              <a:lstStyle/>
              <a:p>
                <a:pPr>
                  <a:defRPr/>
                </a:pPr>
                <a:r>
                  <a:rPr lang="en-US"/>
                  <a:t>$ Per Pupil</a:t>
                </a:r>
              </a:p>
            </c:rich>
          </c:tx>
          <c:layout/>
          <c:overlay val="0"/>
        </c:title>
        <c:numFmt formatCode="0" sourceLinked="1"/>
        <c:majorTickMark val="out"/>
        <c:minorTickMark val="none"/>
        <c:tickLblPos val="nextTo"/>
        <c:crossAx val="94878336"/>
        <c:crosses val="max"/>
        <c:crossBetween val="between"/>
      </c:valAx>
      <c:catAx>
        <c:axId val="94878336"/>
        <c:scaling>
          <c:orientation val="minMax"/>
        </c:scaling>
        <c:delete val="1"/>
        <c:axPos val="b"/>
        <c:numFmt formatCode="General" sourceLinked="1"/>
        <c:majorTickMark val="out"/>
        <c:minorTickMark val="none"/>
        <c:tickLblPos val="nextTo"/>
        <c:crossAx val="94876416"/>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00" baseline="0"/>
            </a:pPr>
            <a:r>
              <a:rPr lang="en-US" sz="1700" baseline="0"/>
              <a:t>State </a:t>
            </a:r>
            <a:r>
              <a:rPr lang="en-US" sz="1600" baseline="0"/>
              <a:t>Gov't</a:t>
            </a:r>
            <a:r>
              <a:rPr lang="en-US" sz="1700" baseline="0"/>
              <a:t> Share of Total K-12 Spending</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educ!$A$15</c:f>
              <c:strCache>
                <c:ptCount val="1"/>
                <c:pt idx="0">
                  <c:v>United States</c:v>
                </c:pt>
              </c:strCache>
            </c:strRef>
          </c:tx>
          <c:invertIfNegative val="0"/>
          <c:cat>
            <c:strLit>
              <c:ptCount val="1"/>
              <c:pt idx="0">
                <c:v>2010 through 2011</c:v>
              </c:pt>
            </c:strLit>
          </c:cat>
          <c:val>
            <c:numRef>
              <c:f>educ!$B$15</c:f>
              <c:numCache>
                <c:formatCode>#,##0.0</c:formatCode>
                <c:ptCount val="1"/>
                <c:pt idx="0">
                  <c:v>45.6</c:v>
                </c:pt>
              </c:numCache>
            </c:numRef>
          </c:val>
        </c:ser>
        <c:ser>
          <c:idx val="1"/>
          <c:order val="1"/>
          <c:tx>
            <c:strRef>
              <c:f>educ!$A$16</c:f>
              <c:strCache>
                <c:ptCount val="1"/>
                <c:pt idx="0">
                  <c:v>Georgia</c:v>
                </c:pt>
              </c:strCache>
            </c:strRef>
          </c:tx>
          <c:invertIfNegative val="0"/>
          <c:cat>
            <c:strLit>
              <c:ptCount val="1"/>
              <c:pt idx="0">
                <c:v>2010 through 2011</c:v>
              </c:pt>
            </c:strLit>
          </c:cat>
          <c:val>
            <c:numRef>
              <c:f>educ!$B$16</c:f>
              <c:numCache>
                <c:formatCode>#,##0.0</c:formatCode>
                <c:ptCount val="1"/>
                <c:pt idx="0">
                  <c:v>41.4</c:v>
                </c:pt>
              </c:numCache>
            </c:numRef>
          </c:val>
        </c:ser>
        <c:ser>
          <c:idx val="2"/>
          <c:order val="2"/>
          <c:tx>
            <c:strRef>
              <c:f>educ!$A$17</c:f>
              <c:strCache>
                <c:ptCount val="1"/>
                <c:pt idx="0">
                  <c:v>Indiana</c:v>
                </c:pt>
              </c:strCache>
            </c:strRef>
          </c:tx>
          <c:invertIfNegative val="0"/>
          <c:cat>
            <c:strLit>
              <c:ptCount val="1"/>
              <c:pt idx="0">
                <c:v>2010 through 2011</c:v>
              </c:pt>
            </c:strLit>
          </c:cat>
          <c:val>
            <c:numRef>
              <c:f>educ!$B$17</c:f>
              <c:numCache>
                <c:formatCode>#,##0.0</c:formatCode>
                <c:ptCount val="1"/>
                <c:pt idx="0">
                  <c:v>52.7</c:v>
                </c:pt>
              </c:numCache>
            </c:numRef>
          </c:val>
        </c:ser>
        <c:ser>
          <c:idx val="3"/>
          <c:order val="3"/>
          <c:tx>
            <c:strRef>
              <c:f>educ!$A$18</c:f>
              <c:strCache>
                <c:ptCount val="1"/>
                <c:pt idx="0">
                  <c:v>Kentucky</c:v>
                </c:pt>
              </c:strCache>
            </c:strRef>
          </c:tx>
          <c:invertIfNegative val="0"/>
          <c:cat>
            <c:strLit>
              <c:ptCount val="1"/>
              <c:pt idx="0">
                <c:v>2010 through 2011</c:v>
              </c:pt>
            </c:strLit>
          </c:cat>
          <c:val>
            <c:numRef>
              <c:f>educ!$B$18</c:f>
              <c:numCache>
                <c:formatCode>#,##0.0</c:formatCode>
                <c:ptCount val="1"/>
                <c:pt idx="0">
                  <c:v>53</c:v>
                </c:pt>
              </c:numCache>
            </c:numRef>
          </c:val>
        </c:ser>
        <c:ser>
          <c:idx val="4"/>
          <c:order val="4"/>
          <c:tx>
            <c:strRef>
              <c:f>educ!$A$19</c:f>
              <c:strCache>
                <c:ptCount val="1"/>
                <c:pt idx="0">
                  <c:v>Tennessee</c:v>
                </c:pt>
              </c:strCache>
            </c:strRef>
          </c:tx>
          <c:invertIfNegative val="0"/>
          <c:cat>
            <c:strLit>
              <c:ptCount val="1"/>
              <c:pt idx="0">
                <c:v>2010 through 2011</c:v>
              </c:pt>
            </c:strLit>
          </c:cat>
          <c:val>
            <c:numRef>
              <c:f>educ!$B$19</c:f>
              <c:numCache>
                <c:formatCode>#,##0.0</c:formatCode>
                <c:ptCount val="1"/>
                <c:pt idx="0">
                  <c:v>46.2</c:v>
                </c:pt>
              </c:numCache>
            </c:numRef>
          </c:val>
        </c:ser>
        <c:ser>
          <c:idx val="5"/>
          <c:order val="5"/>
          <c:tx>
            <c:strRef>
              <c:f>educ!$A$20</c:f>
              <c:strCache>
                <c:ptCount val="1"/>
                <c:pt idx="0">
                  <c:v>West Virginia</c:v>
                </c:pt>
              </c:strCache>
            </c:strRef>
          </c:tx>
          <c:invertIfNegative val="0"/>
          <c:cat>
            <c:strLit>
              <c:ptCount val="1"/>
              <c:pt idx="0">
                <c:v>2010 through 2011</c:v>
              </c:pt>
            </c:strLit>
          </c:cat>
          <c:val>
            <c:numRef>
              <c:f>educ!$B$20</c:f>
              <c:numCache>
                <c:formatCode>#,##0.0</c:formatCode>
                <c:ptCount val="1"/>
                <c:pt idx="0">
                  <c:v>59.4</c:v>
                </c:pt>
              </c:numCache>
            </c:numRef>
          </c:val>
        </c:ser>
        <c:dLbls>
          <c:showLegendKey val="0"/>
          <c:showVal val="0"/>
          <c:showCatName val="0"/>
          <c:showSerName val="0"/>
          <c:showPercent val="0"/>
          <c:showBubbleSize val="0"/>
        </c:dLbls>
        <c:gapWidth val="150"/>
        <c:shape val="box"/>
        <c:axId val="94945664"/>
        <c:axId val="94947200"/>
        <c:axId val="0"/>
      </c:bar3DChart>
      <c:catAx>
        <c:axId val="94945664"/>
        <c:scaling>
          <c:orientation val="minMax"/>
        </c:scaling>
        <c:delete val="0"/>
        <c:axPos val="b"/>
        <c:majorTickMark val="none"/>
        <c:minorTickMark val="none"/>
        <c:tickLblPos val="nextTo"/>
        <c:crossAx val="94947200"/>
        <c:crosses val="autoZero"/>
        <c:auto val="1"/>
        <c:lblAlgn val="ctr"/>
        <c:lblOffset val="100"/>
        <c:noMultiLvlLbl val="0"/>
      </c:catAx>
      <c:valAx>
        <c:axId val="94947200"/>
        <c:scaling>
          <c:orientation val="minMax"/>
        </c:scaling>
        <c:delete val="0"/>
        <c:axPos val="l"/>
        <c:majorGridlines/>
        <c:numFmt formatCode="#,##0.0" sourceLinked="1"/>
        <c:majorTickMark val="none"/>
        <c:minorTickMark val="none"/>
        <c:tickLblPos val="nextTo"/>
        <c:crossAx val="94945664"/>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E47276-B6A8-4F1A-B30F-54BAA2F1077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379516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47276-B6A8-4F1A-B30F-54BAA2F1077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111719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47276-B6A8-4F1A-B30F-54BAA2F1077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74519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47276-B6A8-4F1A-B30F-54BAA2F1077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68876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47276-B6A8-4F1A-B30F-54BAA2F1077A}"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221858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47276-B6A8-4F1A-B30F-54BAA2F1077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644330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47276-B6A8-4F1A-B30F-54BAA2F1077A}" type="datetimeFigureOut">
              <a:rPr lang="en-US" smtClean="0"/>
              <a:t>4/20/2014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154408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47276-B6A8-4F1A-B30F-54BAA2F1077A}" type="datetimeFigureOut">
              <a:rPr lang="en-US" smtClean="0"/>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181614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47276-B6A8-4F1A-B30F-54BAA2F1077A}" type="datetimeFigureOut">
              <a:rPr lang="en-US" smtClean="0"/>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162250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47276-B6A8-4F1A-B30F-54BAA2F1077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34003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47276-B6A8-4F1A-B30F-54BAA2F1077A}"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A0D92-7617-485D-8180-F684CA958D37}" type="slidenum">
              <a:rPr lang="en-US" smtClean="0"/>
              <a:t>‹#›</a:t>
            </a:fld>
            <a:endParaRPr lang="en-US"/>
          </a:p>
        </p:txBody>
      </p:sp>
    </p:spTree>
    <p:extLst>
      <p:ext uri="{BB962C8B-B14F-4D97-AF65-F5344CB8AC3E}">
        <p14:creationId xmlns:p14="http://schemas.microsoft.com/office/powerpoint/2010/main" val="116972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47276-B6A8-4F1A-B30F-54BAA2F1077A}" type="datetimeFigureOut">
              <a:rPr lang="en-US" smtClean="0"/>
              <a:t>4/20/2014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A0D92-7617-485D-8180-F684CA958D37}" type="slidenum">
              <a:rPr lang="en-US" smtClean="0"/>
              <a:t>‹#›</a:t>
            </a:fld>
            <a:endParaRPr lang="en-US"/>
          </a:p>
        </p:txBody>
      </p:sp>
    </p:spTree>
    <p:extLst>
      <p:ext uri="{BB962C8B-B14F-4D97-AF65-F5344CB8AC3E}">
        <p14:creationId xmlns:p14="http://schemas.microsoft.com/office/powerpoint/2010/main" val="2007825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ltgovernor.ky.gov/taxreform/Documents/20120919/20120920_ConsultantRepor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ltgovernor.ky.gov/taxreform/Documents/20120919/20120920_ConsultantRepor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ltgovernor.ky.gov/taxreform/Documents/20120919/20120920_ConsultantRepor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ltgovernor.ky.gov/taxreform/Documents/20120919/20120920_ConsultantRepor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osbd.ky.gov/NR/rdonlyres/F3A4AF4D-BD42-4890-B28F-243F12EF0AB8/0/1214BOCVolumeI.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bea.gov/iTable/iTable.cfm?reqid=70&amp;step=1&amp;isuri=1&amp;acrdn=4#reqid=70&amp;step=1&amp;isuri=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bls.gov/sa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bea.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www.nasbo.org/sites/default/files/State%20Expenditure%20Report_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Competitiveness:  Through  Productivity or Dependency?</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John Garen</a:t>
            </a:r>
          </a:p>
          <a:p>
            <a:r>
              <a:rPr lang="en-US" dirty="0" smtClean="0"/>
              <a:t>Professor, Department of Economics, </a:t>
            </a:r>
            <a:r>
              <a:rPr lang="en-US" dirty="0" err="1" smtClean="0"/>
              <a:t>Gatton</a:t>
            </a:r>
            <a:r>
              <a:rPr lang="en-US" dirty="0" smtClean="0"/>
              <a:t> College of Business and Economics, University of Kentucky</a:t>
            </a:r>
          </a:p>
          <a:p>
            <a:r>
              <a:rPr lang="en-US" dirty="0" smtClean="0"/>
              <a:t>Faculty Network Member, </a:t>
            </a:r>
            <a:r>
              <a:rPr lang="en-US" dirty="0" err="1" smtClean="0"/>
              <a:t>Mercatus</a:t>
            </a:r>
            <a:r>
              <a:rPr lang="en-US" dirty="0" smtClean="0"/>
              <a:t> Center</a:t>
            </a:r>
          </a:p>
          <a:p>
            <a:r>
              <a:rPr lang="en-US" dirty="0" smtClean="0"/>
              <a:t>Board of Scholars, Bluegrass Institute</a:t>
            </a:r>
          </a:p>
          <a:p>
            <a:endParaRPr lang="en-US" dirty="0"/>
          </a:p>
          <a:p>
            <a:endParaRPr lang="en-US" dirty="0" smtClean="0"/>
          </a:p>
          <a:p>
            <a:endParaRPr lang="en-US" dirty="0" smtClean="0"/>
          </a:p>
        </p:txBody>
      </p:sp>
    </p:spTree>
    <p:extLst>
      <p:ext uri="{BB962C8B-B14F-4D97-AF65-F5344CB8AC3E}">
        <p14:creationId xmlns:p14="http://schemas.microsoft.com/office/powerpoint/2010/main" val="3812822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How To Move Ahead</a:t>
            </a:r>
            <a:endParaRPr lang="en-US" sz="4800" dirty="0"/>
          </a:p>
        </p:txBody>
      </p:sp>
      <p:sp>
        <p:nvSpPr>
          <p:cNvPr id="3" name="Content Placeholder 2"/>
          <p:cNvSpPr>
            <a:spLocks noGrp="1"/>
          </p:cNvSpPr>
          <p:nvPr>
            <p:ph idx="1"/>
          </p:nvPr>
        </p:nvSpPr>
        <p:spPr/>
        <p:txBody>
          <a:bodyPr/>
          <a:lstStyle/>
          <a:p>
            <a:pPr marL="0" indent="0" algn="ctr">
              <a:buNone/>
            </a:pPr>
            <a:r>
              <a:rPr lang="en-US" sz="4800" dirty="0"/>
              <a:t>More Dependency or </a:t>
            </a:r>
            <a:r>
              <a:rPr lang="en-US" sz="4800" dirty="0" smtClean="0"/>
              <a:t>More Productivity?</a:t>
            </a:r>
            <a:endParaRPr lang="en-US" sz="4800" dirty="0"/>
          </a:p>
          <a:p>
            <a:endParaRPr lang="en-US" dirty="0"/>
          </a:p>
        </p:txBody>
      </p:sp>
    </p:spTree>
    <p:extLst>
      <p:ext uri="{BB962C8B-B14F-4D97-AF65-F5344CB8AC3E}">
        <p14:creationId xmlns:p14="http://schemas.microsoft.com/office/powerpoint/2010/main" val="141339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Dependency Trap</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inducements: </a:t>
            </a:r>
          </a:p>
          <a:p>
            <a:pPr marL="0" indent="0">
              <a:buNone/>
            </a:pPr>
            <a:r>
              <a:rPr lang="en-US" dirty="0" smtClean="0"/>
              <a:t>	 - Explicit federal matching like Medicaid:  	    Ky. pays $.25, feds pay $.75.  </a:t>
            </a:r>
          </a:p>
          <a:p>
            <a:pPr marL="0" indent="0">
              <a:buNone/>
            </a:pPr>
            <a:r>
              <a:rPr lang="en-US" dirty="0" smtClean="0"/>
              <a:t>	- Projects w/o an explicit match rate:  Ky. 	   receives federal dollars, but pays 1/50</a:t>
            </a:r>
            <a:r>
              <a:rPr lang="en-US" baseline="30000" dirty="0" smtClean="0"/>
              <a:t>th</a:t>
            </a:r>
            <a:r>
              <a:rPr lang="en-US" dirty="0" smtClean="0"/>
              <a:t> 	   (or less) of the federal taxes to pay for it. </a:t>
            </a:r>
          </a:p>
          <a:p>
            <a:r>
              <a:rPr lang="en-US" dirty="0" smtClean="0"/>
              <a:t>The cost of a federal dollar is less than a dollar.</a:t>
            </a:r>
          </a:p>
          <a:p>
            <a:r>
              <a:rPr lang="en-US" dirty="0" smtClean="0"/>
              <a:t>Incentive to expand programs, lobby for projects. </a:t>
            </a:r>
            <a:endParaRPr lang="en-US" dirty="0"/>
          </a:p>
        </p:txBody>
      </p:sp>
    </p:spTree>
    <p:extLst>
      <p:ext uri="{BB962C8B-B14F-4D97-AF65-F5344CB8AC3E}">
        <p14:creationId xmlns:p14="http://schemas.microsoft.com/office/powerpoint/2010/main" val="691100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Illustrative Example</a:t>
            </a:r>
            <a:endParaRPr lang="en-US" dirty="0"/>
          </a:p>
        </p:txBody>
      </p:sp>
      <p:sp>
        <p:nvSpPr>
          <p:cNvPr id="3" name="Content Placeholder 2"/>
          <p:cNvSpPr>
            <a:spLocks noGrp="1"/>
          </p:cNvSpPr>
          <p:nvPr>
            <p:ph idx="1"/>
          </p:nvPr>
        </p:nvSpPr>
        <p:spPr/>
        <p:txBody>
          <a:bodyPr>
            <a:noAutofit/>
          </a:bodyPr>
          <a:lstStyle/>
          <a:p>
            <a:r>
              <a:rPr lang="en-US" sz="2200" dirty="0" smtClean="0"/>
              <a:t>Lobby or not for a $100 million project.  Value </a:t>
            </a:r>
            <a:r>
              <a:rPr lang="en-US" sz="2200" dirty="0"/>
              <a:t>to each state is </a:t>
            </a:r>
            <a:r>
              <a:rPr lang="en-US" sz="2200" dirty="0" smtClean="0"/>
              <a:t>$30 </a:t>
            </a:r>
            <a:r>
              <a:rPr lang="en-US" sz="2200" dirty="0"/>
              <a:t>million. </a:t>
            </a:r>
            <a:r>
              <a:rPr lang="en-US" sz="2200" dirty="0" smtClean="0"/>
              <a:t> Each state pays 1/50th of the taxes to support.  </a:t>
            </a:r>
          </a:p>
          <a:p>
            <a:r>
              <a:rPr lang="en-US" sz="2200" dirty="0" smtClean="0"/>
              <a:t>My state lobbies and gets a project:  </a:t>
            </a:r>
          </a:p>
          <a:p>
            <a:pPr marL="0" indent="0">
              <a:buNone/>
            </a:pPr>
            <a:r>
              <a:rPr lang="en-US" sz="2200" dirty="0"/>
              <a:t> </a:t>
            </a:r>
            <a:r>
              <a:rPr lang="en-US" sz="2200" dirty="0" smtClean="0"/>
              <a:t>      </a:t>
            </a:r>
            <a:r>
              <a:rPr lang="en-US" sz="2200" dirty="0" smtClean="0">
                <a:solidFill>
                  <a:srgbClr val="FF0000"/>
                </a:solidFill>
              </a:rPr>
              <a:t>State Benefit:  $30 million   </a:t>
            </a:r>
          </a:p>
          <a:p>
            <a:pPr marL="0" indent="0">
              <a:buNone/>
            </a:pPr>
            <a:r>
              <a:rPr lang="en-US" sz="2200" dirty="0">
                <a:solidFill>
                  <a:srgbClr val="FF0000"/>
                </a:solidFill>
              </a:rPr>
              <a:t> </a:t>
            </a:r>
            <a:r>
              <a:rPr lang="en-US" sz="2200" dirty="0" smtClean="0">
                <a:solidFill>
                  <a:srgbClr val="FF0000"/>
                </a:solidFill>
              </a:rPr>
              <a:t>       State Cost:      $ 2 million</a:t>
            </a:r>
          </a:p>
          <a:p>
            <a:pPr marL="0" indent="0">
              <a:buNone/>
            </a:pPr>
            <a:r>
              <a:rPr lang="en-US" sz="2200" dirty="0">
                <a:solidFill>
                  <a:srgbClr val="FF0000"/>
                </a:solidFill>
              </a:rPr>
              <a:t> </a:t>
            </a:r>
            <a:r>
              <a:rPr lang="en-US" sz="2200" dirty="0" smtClean="0">
                <a:solidFill>
                  <a:srgbClr val="FF0000"/>
                </a:solidFill>
              </a:rPr>
              <a:t>       Cost to Other States:  $98 million</a:t>
            </a:r>
          </a:p>
          <a:p>
            <a:r>
              <a:rPr lang="en-US" sz="2200" dirty="0" smtClean="0"/>
              <a:t>Every state lobbies and gets a project.  Total cost is 50 x $100 million.  </a:t>
            </a:r>
          </a:p>
          <a:p>
            <a:pPr marL="0" indent="0">
              <a:buNone/>
            </a:pPr>
            <a:r>
              <a:rPr lang="en-US" sz="2200" dirty="0" smtClean="0">
                <a:solidFill>
                  <a:srgbClr val="FF0000"/>
                </a:solidFill>
              </a:rPr>
              <a:t>        Each State Benefits:  </a:t>
            </a:r>
            <a:r>
              <a:rPr lang="en-US" sz="2200" dirty="0">
                <a:solidFill>
                  <a:srgbClr val="FF0000"/>
                </a:solidFill>
              </a:rPr>
              <a:t>$30 million   </a:t>
            </a:r>
          </a:p>
          <a:p>
            <a:pPr marL="0" indent="0">
              <a:buNone/>
            </a:pPr>
            <a:r>
              <a:rPr lang="en-US" sz="2200" dirty="0">
                <a:solidFill>
                  <a:srgbClr val="FF0000"/>
                </a:solidFill>
              </a:rPr>
              <a:t>        </a:t>
            </a:r>
            <a:r>
              <a:rPr lang="en-US" sz="2200" dirty="0" smtClean="0">
                <a:solidFill>
                  <a:srgbClr val="FF0000"/>
                </a:solidFill>
              </a:rPr>
              <a:t>Cost Per State:          $100 million</a:t>
            </a:r>
          </a:p>
          <a:p>
            <a:r>
              <a:rPr lang="en-US" sz="2200" dirty="0" smtClean="0"/>
              <a:t>These ideas apply to the Medicaid expansion; state health insurance exchanges.</a:t>
            </a:r>
          </a:p>
          <a:p>
            <a:pPr marL="0" indent="0">
              <a:buNone/>
            </a:pPr>
            <a:endParaRPr lang="en-US" sz="2200" dirty="0">
              <a:solidFill>
                <a:srgbClr val="FF0000"/>
              </a:solidFill>
            </a:endParaRPr>
          </a:p>
          <a:p>
            <a:pPr marL="0" indent="0">
              <a:buNone/>
            </a:pPr>
            <a:endParaRPr lang="en-US" sz="2200" dirty="0"/>
          </a:p>
        </p:txBody>
      </p:sp>
    </p:spTree>
    <p:extLst>
      <p:ext uri="{BB962C8B-B14F-4D97-AF65-F5344CB8AC3E}">
        <p14:creationId xmlns:p14="http://schemas.microsoft.com/office/powerpoint/2010/main" val="2196763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Competing Via Productivity</a:t>
            </a:r>
            <a:endParaRPr lang="en-US" dirty="0"/>
          </a:p>
        </p:txBody>
      </p:sp>
      <p:sp>
        <p:nvSpPr>
          <p:cNvPr id="3" name="Content Placeholder 2"/>
          <p:cNvSpPr>
            <a:spLocks noGrp="1"/>
          </p:cNvSpPr>
          <p:nvPr>
            <p:ph idx="1"/>
          </p:nvPr>
        </p:nvSpPr>
        <p:spPr/>
        <p:txBody>
          <a:bodyPr>
            <a:normAutofit/>
          </a:bodyPr>
          <a:lstStyle/>
          <a:p>
            <a:r>
              <a:rPr lang="en-US" dirty="0" smtClean="0"/>
              <a:t>More productivity:  a positive sum “game.”</a:t>
            </a:r>
          </a:p>
          <a:p>
            <a:r>
              <a:rPr lang="en-US" dirty="0" smtClean="0"/>
              <a:t>What goods and services do people want?  How to produce – and trade – those goods</a:t>
            </a:r>
            <a:r>
              <a:rPr lang="en-US" dirty="0"/>
              <a:t>? </a:t>
            </a:r>
            <a:endParaRPr lang="en-US" dirty="0" smtClean="0"/>
          </a:p>
          <a:p>
            <a:r>
              <a:rPr lang="en-US" dirty="0" smtClean="0"/>
              <a:t>How </a:t>
            </a:r>
            <a:r>
              <a:rPr lang="en-US" dirty="0"/>
              <a:t>to encourage </a:t>
            </a:r>
            <a:r>
              <a:rPr lang="en-US" dirty="0" smtClean="0"/>
              <a:t>individuals and businesses to invest in these productive activities . . . rather than adopting unhelpful investments, lower work effort, unhealthy lifestyles?  </a:t>
            </a:r>
          </a:p>
        </p:txBody>
      </p:sp>
    </p:spTree>
    <p:extLst>
      <p:ext uri="{BB962C8B-B14F-4D97-AF65-F5344CB8AC3E}">
        <p14:creationId xmlns:p14="http://schemas.microsoft.com/office/powerpoint/2010/main" val="21545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Fundamentals of Social Organization</a:t>
            </a:r>
            <a:endParaRPr lang="en-US" dirty="0"/>
          </a:p>
        </p:txBody>
      </p:sp>
      <p:sp>
        <p:nvSpPr>
          <p:cNvPr id="3" name="Content Placeholder 2"/>
          <p:cNvSpPr>
            <a:spLocks noGrp="1"/>
          </p:cNvSpPr>
          <p:nvPr>
            <p:ph idx="1"/>
          </p:nvPr>
        </p:nvSpPr>
        <p:spPr/>
        <p:txBody>
          <a:bodyPr>
            <a:normAutofit fontScale="47500" lnSpcReduction="20000"/>
          </a:bodyPr>
          <a:lstStyle/>
          <a:p>
            <a:r>
              <a:rPr lang="en-US" sz="5100" dirty="0"/>
              <a:t>Friedrich Hayek</a:t>
            </a:r>
            <a:r>
              <a:rPr lang="en-US" sz="3100" dirty="0"/>
              <a:t>:  </a:t>
            </a:r>
            <a:endParaRPr lang="en-US" sz="3100" dirty="0" smtClean="0"/>
          </a:p>
          <a:p>
            <a:pPr marL="0" indent="0">
              <a:buNone/>
            </a:pPr>
            <a:r>
              <a:rPr lang="en-US" sz="4400" dirty="0" smtClean="0">
                <a:solidFill>
                  <a:srgbClr val="FF0000"/>
                </a:solidFill>
              </a:rPr>
              <a:t>The </a:t>
            </a:r>
            <a:r>
              <a:rPr lang="en-US" sz="4400" dirty="0">
                <a:solidFill>
                  <a:srgbClr val="FF0000"/>
                </a:solidFill>
              </a:rPr>
              <a:t>economic problem “ . . .  is rather a problem of how to secure the best use of resources known to any of the members of society, for ends whose relative importance only those individuals know.”</a:t>
            </a:r>
          </a:p>
          <a:p>
            <a:pPr marL="0" indent="0">
              <a:buNone/>
            </a:pPr>
            <a:r>
              <a:rPr lang="en-US" sz="3100" dirty="0"/>
              <a:t>     </a:t>
            </a:r>
            <a:r>
              <a:rPr lang="en-US" sz="2900" dirty="0"/>
              <a:t>“The Use of Knowledge in Society,” </a:t>
            </a:r>
            <a:r>
              <a:rPr lang="en-US" sz="2900" i="1" dirty="0"/>
              <a:t>American Economic Review</a:t>
            </a:r>
            <a:r>
              <a:rPr lang="en-US" sz="2900" dirty="0"/>
              <a:t>, 1945</a:t>
            </a:r>
            <a:r>
              <a:rPr lang="en-US" sz="2900" dirty="0" smtClean="0"/>
              <a:t>.</a:t>
            </a:r>
          </a:p>
          <a:p>
            <a:r>
              <a:rPr lang="en-US" sz="4400" dirty="0" smtClean="0"/>
              <a:t>Decision making  and rewards must be decentralized.  Individuals decide; no central planner. </a:t>
            </a:r>
          </a:p>
          <a:p>
            <a:pPr marL="0" indent="0">
              <a:buNone/>
            </a:pPr>
            <a:endParaRPr lang="en-US" sz="3100" dirty="0" smtClean="0"/>
          </a:p>
          <a:p>
            <a:r>
              <a:rPr lang="en-US" sz="5100" dirty="0"/>
              <a:t>Milton Friedman</a:t>
            </a:r>
            <a:r>
              <a:rPr lang="en-US" sz="3100" dirty="0"/>
              <a:t>:</a:t>
            </a:r>
          </a:p>
          <a:p>
            <a:pPr marL="0" indent="0">
              <a:buNone/>
            </a:pPr>
            <a:r>
              <a:rPr lang="en-US" sz="4200" dirty="0">
                <a:solidFill>
                  <a:srgbClr val="FF0000"/>
                </a:solidFill>
              </a:rPr>
              <a:t>“’What can I and my compatriots do through government’ . . . to achieve our </a:t>
            </a:r>
            <a:r>
              <a:rPr lang="en-US" sz="4200" i="1" u="sng" dirty="0">
                <a:solidFill>
                  <a:srgbClr val="FF0000"/>
                </a:solidFill>
              </a:rPr>
              <a:t>several goals and purposes </a:t>
            </a:r>
            <a:r>
              <a:rPr lang="en-US" sz="4200" dirty="0">
                <a:solidFill>
                  <a:srgbClr val="FF0000"/>
                </a:solidFill>
              </a:rPr>
              <a:t>. . ?”</a:t>
            </a:r>
          </a:p>
          <a:p>
            <a:pPr marL="0" indent="0">
              <a:buNone/>
            </a:pPr>
            <a:r>
              <a:rPr lang="en-US" sz="3100" dirty="0"/>
              <a:t>  </a:t>
            </a:r>
            <a:r>
              <a:rPr lang="en-US" sz="2900" i="1" dirty="0"/>
              <a:t>Capitalism and Freedom</a:t>
            </a:r>
            <a:r>
              <a:rPr lang="en-US" sz="2900" dirty="0"/>
              <a:t>, 1962</a:t>
            </a:r>
            <a:r>
              <a:rPr lang="en-US" sz="3100" dirty="0"/>
              <a:t>.</a:t>
            </a:r>
          </a:p>
          <a:p>
            <a:endParaRPr lang="en-US" sz="3100" dirty="0" smtClean="0"/>
          </a:p>
          <a:p>
            <a:r>
              <a:rPr lang="en-US" sz="4200" dirty="0" smtClean="0"/>
              <a:t>Limit government to functions that enable individuals to peacefully pursue their interests.   </a:t>
            </a:r>
            <a:endParaRPr lang="en-US" sz="4200" dirty="0"/>
          </a:p>
          <a:p>
            <a:pPr marL="0" indent="0">
              <a:buNone/>
            </a:pPr>
            <a:endParaRPr lang="en-US" dirty="0"/>
          </a:p>
        </p:txBody>
      </p:sp>
    </p:spTree>
    <p:extLst>
      <p:ext uri="{BB962C8B-B14F-4D97-AF65-F5344CB8AC3E}">
        <p14:creationId xmlns:p14="http://schemas.microsoft.com/office/powerpoint/2010/main" val="106287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Functions of Government . . . and the “Secret” to Success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Providing a legal infrastructure:  protection of lives and property; establishing effective criminal, contract, property, tort law.</a:t>
            </a:r>
          </a:p>
          <a:p>
            <a:r>
              <a:rPr lang="en-US" dirty="0" smtClean="0"/>
              <a:t>Providing certain physical infrastructure:  roads, sewer systems.</a:t>
            </a:r>
          </a:p>
          <a:p>
            <a:r>
              <a:rPr lang="en-US" dirty="0" smtClean="0"/>
              <a:t>Dealing with externalities, e.g., pollution.</a:t>
            </a:r>
          </a:p>
          <a:p>
            <a:r>
              <a:rPr lang="en-US" dirty="0" smtClean="0"/>
              <a:t>Promoting competition; preventing monopoly. </a:t>
            </a:r>
          </a:p>
          <a:p>
            <a:r>
              <a:rPr lang="en-US" dirty="0" smtClean="0"/>
              <a:t>A social safety net. </a:t>
            </a:r>
          </a:p>
          <a:p>
            <a:r>
              <a:rPr lang="en-US" dirty="0" smtClean="0"/>
              <a:t>Pay for it via the least distorting (disruptive) way. </a:t>
            </a:r>
          </a:p>
        </p:txBody>
      </p:sp>
    </p:spTree>
    <p:extLst>
      <p:ext uri="{BB962C8B-B14F-4D97-AF65-F5344CB8AC3E}">
        <p14:creationId xmlns:p14="http://schemas.microsoft.com/office/powerpoint/2010/main" val="4268740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Kentucky Doing on These Criteria?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Taxation:  </a:t>
            </a:r>
          </a:p>
          <a:p>
            <a:pPr marL="0" indent="0">
              <a:buNone/>
            </a:pPr>
            <a:r>
              <a:rPr lang="en-US" dirty="0"/>
              <a:t> </a:t>
            </a:r>
            <a:r>
              <a:rPr lang="en-US" dirty="0" smtClean="0"/>
              <a:t>  - state and local tax payments are not  </a:t>
            </a:r>
          </a:p>
          <a:p>
            <a:pPr marL="0" indent="0">
              <a:buNone/>
            </a:pPr>
            <a:r>
              <a:rPr lang="en-US" dirty="0"/>
              <a:t> </a:t>
            </a:r>
            <a:r>
              <a:rPr lang="en-US" dirty="0" smtClean="0"/>
              <a:t>    especially low</a:t>
            </a:r>
          </a:p>
          <a:p>
            <a:pPr marL="0" indent="0">
              <a:buNone/>
            </a:pPr>
            <a:r>
              <a:rPr lang="en-US" dirty="0"/>
              <a:t> </a:t>
            </a:r>
            <a:r>
              <a:rPr lang="en-US" dirty="0" smtClean="0"/>
              <a:t>  - state government dominates local regarding </a:t>
            </a:r>
          </a:p>
          <a:p>
            <a:pPr marL="0" indent="0">
              <a:buNone/>
            </a:pPr>
            <a:r>
              <a:rPr lang="en-US" dirty="0"/>
              <a:t> </a:t>
            </a:r>
            <a:r>
              <a:rPr lang="en-US" dirty="0" smtClean="0"/>
              <a:t>     tax and spending  </a:t>
            </a:r>
          </a:p>
          <a:p>
            <a:pPr marL="0" indent="0">
              <a:buNone/>
            </a:pPr>
            <a:r>
              <a:rPr lang="en-US" dirty="0"/>
              <a:t> </a:t>
            </a:r>
            <a:r>
              <a:rPr lang="en-US" dirty="0" smtClean="0"/>
              <a:t>  - taxation is skewed toward income taxes, </a:t>
            </a:r>
          </a:p>
          <a:p>
            <a:pPr marL="0" indent="0">
              <a:buNone/>
            </a:pPr>
            <a:r>
              <a:rPr lang="en-US" dirty="0"/>
              <a:t> </a:t>
            </a:r>
            <a:r>
              <a:rPr lang="en-US" dirty="0" smtClean="0"/>
              <a:t>    away from property taxes, and has numerous</a:t>
            </a:r>
          </a:p>
          <a:p>
            <a:pPr marL="0" indent="0">
              <a:buNone/>
            </a:pPr>
            <a:r>
              <a:rPr lang="en-US" dirty="0"/>
              <a:t> </a:t>
            </a:r>
            <a:r>
              <a:rPr lang="en-US" dirty="0" smtClean="0"/>
              <a:t>    loopholes</a:t>
            </a:r>
          </a:p>
          <a:p>
            <a:r>
              <a:rPr lang="en-US" dirty="0" smtClean="0"/>
              <a:t>Each of these is problematic</a:t>
            </a:r>
          </a:p>
          <a:p>
            <a:pPr marL="0" indent="0">
              <a:buNone/>
            </a:pPr>
            <a:endParaRPr lang="en-US" dirty="0" smtClean="0"/>
          </a:p>
          <a:p>
            <a:endParaRPr lang="en-US" dirty="0"/>
          </a:p>
        </p:txBody>
      </p:sp>
    </p:spTree>
    <p:extLst>
      <p:ext uri="{BB962C8B-B14F-4D97-AF65-F5344CB8AC3E}">
        <p14:creationId xmlns:p14="http://schemas.microsoft.com/office/powerpoint/2010/main" val="1880552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Taxes Per Capita</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1000" dirty="0" smtClean="0"/>
              <a:t>W. Hoyt, W. Fox, M. Childress, J. Saunoris, Report to Governor’s Blue Ribbon Commission on Tax Reform by Economic Consultants, Univ. of Kentucky, </a:t>
            </a:r>
            <a:r>
              <a:rPr lang="en-US" sz="1000" dirty="0" err="1" smtClean="0"/>
              <a:t>Gatton</a:t>
            </a:r>
            <a:r>
              <a:rPr lang="en-US" sz="1000" dirty="0" smtClean="0"/>
              <a:t> College CBER, Sept. </a:t>
            </a:r>
            <a:r>
              <a:rPr lang="en-US" sz="1000" dirty="0"/>
              <a:t>2012 </a:t>
            </a:r>
            <a:r>
              <a:rPr lang="en-US" sz="1000" dirty="0">
                <a:hlinkClick r:id="rId2"/>
              </a:rPr>
              <a:t>http://</a:t>
            </a:r>
            <a:r>
              <a:rPr lang="en-US" sz="1000" dirty="0" smtClean="0">
                <a:hlinkClick r:id="rId2"/>
              </a:rPr>
              <a:t>ltgovernor.ky.gov/taxreform/Documents/20120919/20120920_ConsultantReport.pdf</a:t>
            </a:r>
            <a:r>
              <a:rPr lang="en-US" sz="1000" dirty="0" smtClean="0"/>
              <a:t>.</a:t>
            </a:r>
          </a:p>
          <a:p>
            <a:pPr marL="0" indent="0">
              <a:buNone/>
            </a:pPr>
            <a:endParaRPr lang="en-US" sz="1000"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585913"/>
            <a:ext cx="7467600" cy="397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6890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Plus Local Taxes Per Capita</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1000" dirty="0" smtClean="0"/>
              <a:t>W. Hoyt, W. Fox, M. Childress, J. Saunoris, Report to Governor’s Blue Ribbon Commission on Tax Reform by Economic Consultants, Univ. of Kentucky, </a:t>
            </a:r>
            <a:r>
              <a:rPr lang="en-US" sz="1000" dirty="0" err="1" smtClean="0"/>
              <a:t>Gatton</a:t>
            </a:r>
            <a:r>
              <a:rPr lang="en-US" sz="1000" dirty="0" smtClean="0"/>
              <a:t> College CBER, Sept. </a:t>
            </a:r>
            <a:r>
              <a:rPr lang="en-US" sz="1000" dirty="0"/>
              <a:t>2012 </a:t>
            </a:r>
            <a:r>
              <a:rPr lang="en-US" sz="1000" dirty="0">
                <a:hlinkClick r:id="rId2"/>
              </a:rPr>
              <a:t>http://</a:t>
            </a:r>
            <a:r>
              <a:rPr lang="en-US" sz="1000" dirty="0" smtClean="0">
                <a:hlinkClick r:id="rId2"/>
              </a:rPr>
              <a:t>ltgovernor.ky.gov/taxreform/Documents/20120919/20120920_ConsultantReport.pdf</a:t>
            </a:r>
            <a:r>
              <a:rPr lang="en-US" sz="1000" dirty="0" smtClean="0"/>
              <a:t>.</a:t>
            </a:r>
          </a:p>
          <a:p>
            <a:pPr marL="0" indent="0">
              <a:buNone/>
            </a:pPr>
            <a:endParaRPr lang="en-US" sz="10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295401"/>
            <a:ext cx="716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213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Share of State and Local Tax Revenue </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1000" dirty="0" smtClean="0"/>
              <a:t>W. Hoyt, W. Fox, M. Childress, J. Saunoris, Report to Governor’s Blue Ribbon Commission on Tax Reform by Economic Consultants, Univ. of Kentucky, </a:t>
            </a:r>
            <a:r>
              <a:rPr lang="en-US" sz="1000" dirty="0" err="1" smtClean="0"/>
              <a:t>Gatton</a:t>
            </a:r>
            <a:r>
              <a:rPr lang="en-US" sz="1000" dirty="0" smtClean="0"/>
              <a:t> College CBER, Sept. </a:t>
            </a:r>
            <a:r>
              <a:rPr lang="en-US" sz="1000" dirty="0"/>
              <a:t>2012 </a:t>
            </a:r>
            <a:r>
              <a:rPr lang="en-US" sz="1000" dirty="0">
                <a:hlinkClick r:id="rId2"/>
              </a:rPr>
              <a:t>http://</a:t>
            </a:r>
            <a:r>
              <a:rPr lang="en-US" sz="1000" dirty="0" smtClean="0">
                <a:hlinkClick r:id="rId2"/>
              </a:rPr>
              <a:t>ltgovernor.ky.gov/taxreform/Documents/20120919/20120920_ConsultantReport.pdf</a:t>
            </a:r>
            <a:r>
              <a:rPr lang="en-US" sz="1000" dirty="0" smtClean="0"/>
              <a:t>.</a:t>
            </a:r>
          </a:p>
          <a:p>
            <a:pPr marL="0" indent="0">
              <a:buNone/>
            </a:pPr>
            <a:endParaRPr lang="en-US" sz="1000"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52588"/>
            <a:ext cx="7315200" cy="375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213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Talk</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Some information on Kentucky’s situation:  low income, low productivity, high dependency.</a:t>
            </a:r>
          </a:p>
          <a:p>
            <a:pPr marL="514350" indent="-514350">
              <a:buAutoNum type="arabicPeriod"/>
            </a:pPr>
            <a:r>
              <a:rPr lang="en-US" dirty="0" smtClean="0"/>
              <a:t>The dependency trap.</a:t>
            </a:r>
          </a:p>
          <a:p>
            <a:pPr marL="514350" indent="-514350">
              <a:buAutoNum type="arabicPeriod"/>
            </a:pPr>
            <a:r>
              <a:rPr lang="en-US" dirty="0" smtClean="0"/>
              <a:t>How to compete via productivity?  What is government’s role?</a:t>
            </a:r>
          </a:p>
          <a:p>
            <a:pPr marL="514350" indent="-514350">
              <a:buAutoNum type="arabicPeriod"/>
            </a:pPr>
            <a:r>
              <a:rPr lang="en-US" dirty="0" smtClean="0"/>
              <a:t>How is Kentucky doing in this regard:  taxes and spending. </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3498751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Revenue Sources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1000" dirty="0" smtClean="0"/>
              <a:t>W. Hoyt, W. Fox, M. Childress, J. Saunoris, Report to Governor’s Blue Ribbon Commission on Tax Reform by Economic Consultants, Univ. of Kentucky, </a:t>
            </a:r>
            <a:r>
              <a:rPr lang="en-US" sz="1000" dirty="0" err="1" smtClean="0"/>
              <a:t>Gatton</a:t>
            </a:r>
            <a:r>
              <a:rPr lang="en-US" sz="1000" dirty="0" smtClean="0"/>
              <a:t> College CBER, Sept. </a:t>
            </a:r>
            <a:r>
              <a:rPr lang="en-US" sz="1000" dirty="0"/>
              <a:t>2012 </a:t>
            </a:r>
            <a:r>
              <a:rPr lang="en-US" sz="1000" dirty="0">
                <a:hlinkClick r:id="rId2"/>
              </a:rPr>
              <a:t>http://</a:t>
            </a:r>
            <a:r>
              <a:rPr lang="en-US" sz="1000" dirty="0" smtClean="0">
                <a:hlinkClick r:id="rId2"/>
              </a:rPr>
              <a:t>ltgovernor.ky.gov/taxreform/Documents/20120919/20120920_ConsultantReport.pdf</a:t>
            </a:r>
            <a:r>
              <a:rPr lang="en-US" sz="1000" dirty="0" smtClean="0"/>
              <a:t>.</a:t>
            </a:r>
          </a:p>
          <a:p>
            <a:pPr marL="0" indent="0">
              <a:buNone/>
            </a:pPr>
            <a:endParaRPr lang="en-US" sz="10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1676400"/>
            <a:ext cx="7620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213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Government Budget</a:t>
            </a:r>
            <a:endParaRPr lang="en-US" dirty="0"/>
          </a:p>
        </p:txBody>
      </p:sp>
      <p:sp>
        <p:nvSpPr>
          <p:cNvPr id="3" name="Content Placeholder 2"/>
          <p:cNvSpPr>
            <a:spLocks noGrp="1"/>
          </p:cNvSpPr>
          <p:nvPr>
            <p:ph idx="1"/>
          </p:nvPr>
        </p:nvSpPr>
        <p:spPr/>
        <p:txBody>
          <a:bodyPr>
            <a:normAutofit/>
          </a:bodyPr>
          <a:lstStyle/>
          <a:p>
            <a:pPr>
              <a:buNone/>
            </a:pPr>
            <a:r>
              <a:rPr lang="en-US" dirty="0" smtClean="0"/>
              <a:t>Source of funds (2013 budget)</a:t>
            </a:r>
          </a:p>
          <a:p>
            <a:pPr>
              <a:buNone/>
            </a:pPr>
            <a:r>
              <a:rPr lang="en-US" dirty="0" smtClean="0"/>
              <a:t>Total </a:t>
            </a:r>
            <a:r>
              <a:rPr lang="en-US" dirty="0"/>
              <a:t>General Fund        </a:t>
            </a:r>
            <a:r>
              <a:rPr lang="en-US" dirty="0" smtClean="0"/>
              <a:t>          9,624 million</a:t>
            </a:r>
            <a:endParaRPr lang="en-US" dirty="0"/>
          </a:p>
          <a:p>
            <a:pPr>
              <a:buNone/>
            </a:pPr>
            <a:r>
              <a:rPr lang="en-US" dirty="0"/>
              <a:t>Total Tobacco Fund                    </a:t>
            </a:r>
            <a:r>
              <a:rPr lang="en-US" dirty="0" smtClean="0"/>
              <a:t> 111 million</a:t>
            </a:r>
            <a:endParaRPr lang="en-US" dirty="0"/>
          </a:p>
          <a:p>
            <a:pPr>
              <a:buNone/>
            </a:pPr>
            <a:r>
              <a:rPr lang="en-US" dirty="0"/>
              <a:t>Total Restricted Funds            </a:t>
            </a:r>
            <a:r>
              <a:rPr lang="en-US" dirty="0" smtClean="0"/>
              <a:t> 7,398 million </a:t>
            </a:r>
            <a:endParaRPr lang="en-US" dirty="0"/>
          </a:p>
          <a:p>
            <a:pPr>
              <a:buNone/>
            </a:pPr>
            <a:r>
              <a:rPr lang="en-US" dirty="0"/>
              <a:t>Total Road Fund                       </a:t>
            </a:r>
            <a:r>
              <a:rPr lang="en-US" dirty="0" smtClean="0"/>
              <a:t> 1,535 million</a:t>
            </a:r>
            <a:endParaRPr lang="en-US" dirty="0"/>
          </a:p>
          <a:p>
            <a:pPr>
              <a:buNone/>
            </a:pPr>
            <a:r>
              <a:rPr lang="en-US" dirty="0"/>
              <a:t>Total Federal Funds                 </a:t>
            </a:r>
            <a:r>
              <a:rPr lang="en-US" dirty="0" smtClean="0"/>
              <a:t>10,078 million</a:t>
            </a:r>
            <a:endParaRPr lang="en-US" dirty="0"/>
          </a:p>
          <a:p>
            <a:pPr>
              <a:buNone/>
            </a:pPr>
            <a:r>
              <a:rPr lang="en-US" dirty="0"/>
              <a:t>TOTAL SOURCE OF FUNDS   </a:t>
            </a:r>
            <a:r>
              <a:rPr lang="en-US" dirty="0" smtClean="0"/>
              <a:t>  28,747 million</a:t>
            </a:r>
          </a:p>
          <a:p>
            <a:pPr>
              <a:buNone/>
            </a:pPr>
            <a:r>
              <a:rPr lang="en-US" sz="1300" dirty="0">
                <a:hlinkClick r:id="rId2"/>
              </a:rPr>
              <a:t>http://www.osbd.ky.gov/NR/rdonlyres/F3A4AF4D-BD42-4890-B28F-243F12EF0AB8/0/1214BOCVolumeI.pdf</a:t>
            </a:r>
            <a:endParaRPr lang="en-US" sz="1300" dirty="0"/>
          </a:p>
          <a:p>
            <a:pPr>
              <a:buNone/>
            </a:pPr>
            <a:endParaRPr lang="en-US" dirty="0" smtClean="0"/>
          </a:p>
          <a:p>
            <a:pPr>
              <a:buNone/>
            </a:pPr>
            <a:endParaRPr lang="en-US" dirty="0"/>
          </a:p>
          <a:p>
            <a:endParaRPr lang="en-US" dirty="0"/>
          </a:p>
        </p:txBody>
      </p:sp>
    </p:spTree>
    <p:extLst>
      <p:ext uri="{BB962C8B-B14F-4D97-AF65-F5344CB8AC3E}">
        <p14:creationId xmlns:p14="http://schemas.microsoft.com/office/powerpoint/2010/main" val="12553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Categories of Spending</a:t>
            </a:r>
            <a:br>
              <a:rPr lang="en-US" dirty="0" smtClean="0"/>
            </a:br>
            <a:r>
              <a:rPr lang="en-US" dirty="0" smtClean="0"/>
              <a:t>(million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a:t>General Government                               </a:t>
            </a:r>
            <a:r>
              <a:rPr lang="en-US" dirty="0" smtClean="0"/>
              <a:t>     1,042 </a:t>
            </a:r>
            <a:endParaRPr lang="en-US" dirty="0"/>
          </a:p>
          <a:p>
            <a:pPr>
              <a:buNone/>
            </a:pPr>
            <a:r>
              <a:rPr lang="en-US" dirty="0"/>
              <a:t>Economic Development                                 </a:t>
            </a:r>
            <a:r>
              <a:rPr lang="en-US" dirty="0" smtClean="0"/>
              <a:t>   29 </a:t>
            </a:r>
            <a:endParaRPr lang="en-US" dirty="0"/>
          </a:p>
          <a:p>
            <a:pPr>
              <a:buNone/>
            </a:pPr>
            <a:r>
              <a:rPr lang="en-US" dirty="0"/>
              <a:t>Department of Education                           </a:t>
            </a:r>
            <a:r>
              <a:rPr lang="en-US" dirty="0" smtClean="0"/>
              <a:t>  4,620 </a:t>
            </a:r>
            <a:endParaRPr lang="en-US" dirty="0"/>
          </a:p>
          <a:p>
            <a:pPr>
              <a:buNone/>
            </a:pPr>
            <a:r>
              <a:rPr lang="en-US" dirty="0"/>
              <a:t>Education and Workforce Development    </a:t>
            </a:r>
            <a:r>
              <a:rPr lang="en-US" dirty="0" smtClean="0"/>
              <a:t>2,594 </a:t>
            </a:r>
            <a:endParaRPr lang="en-US" dirty="0"/>
          </a:p>
          <a:p>
            <a:pPr>
              <a:buNone/>
            </a:pPr>
            <a:r>
              <a:rPr lang="en-US" dirty="0"/>
              <a:t>Energy and Environment                             </a:t>
            </a:r>
            <a:r>
              <a:rPr lang="en-US" dirty="0" smtClean="0"/>
              <a:t>    252 </a:t>
            </a:r>
            <a:endParaRPr lang="en-US" dirty="0"/>
          </a:p>
          <a:p>
            <a:pPr>
              <a:buNone/>
            </a:pPr>
            <a:r>
              <a:rPr lang="en-US" dirty="0"/>
              <a:t>Finance and Administration                         </a:t>
            </a:r>
            <a:r>
              <a:rPr lang="en-US" dirty="0" smtClean="0"/>
              <a:t>   759 </a:t>
            </a:r>
            <a:endParaRPr lang="en-US" dirty="0"/>
          </a:p>
          <a:p>
            <a:pPr>
              <a:buNone/>
            </a:pPr>
            <a:r>
              <a:rPr lang="en-US" dirty="0"/>
              <a:t>Health and Family Services                      </a:t>
            </a:r>
            <a:r>
              <a:rPr lang="en-US" dirty="0" smtClean="0"/>
              <a:t>    7,950 </a:t>
            </a:r>
            <a:endParaRPr lang="en-US" dirty="0"/>
          </a:p>
          <a:p>
            <a:pPr>
              <a:buNone/>
            </a:pPr>
            <a:r>
              <a:rPr lang="en-US" dirty="0" smtClean="0"/>
              <a:t>Justice </a:t>
            </a:r>
            <a:r>
              <a:rPr lang="en-US" dirty="0"/>
              <a:t>and Public Safety                             </a:t>
            </a:r>
            <a:r>
              <a:rPr lang="en-US" dirty="0" smtClean="0"/>
              <a:t>     893 </a:t>
            </a:r>
            <a:endParaRPr lang="en-US" dirty="0"/>
          </a:p>
          <a:p>
            <a:pPr>
              <a:buNone/>
            </a:pPr>
            <a:r>
              <a:rPr lang="en-US" dirty="0"/>
              <a:t>Labor                                                            </a:t>
            </a:r>
            <a:r>
              <a:rPr lang="en-US" dirty="0" smtClean="0"/>
              <a:t>       217 </a:t>
            </a:r>
            <a:endParaRPr lang="en-US" dirty="0"/>
          </a:p>
          <a:p>
            <a:pPr>
              <a:buNone/>
            </a:pPr>
            <a:r>
              <a:rPr lang="en-US" dirty="0"/>
              <a:t>Personnel                                                      </a:t>
            </a:r>
            <a:r>
              <a:rPr lang="en-US" dirty="0" smtClean="0"/>
              <a:t>        67 </a:t>
            </a:r>
            <a:endParaRPr lang="en-US" dirty="0"/>
          </a:p>
          <a:p>
            <a:pPr>
              <a:buNone/>
            </a:pPr>
            <a:r>
              <a:rPr lang="en-US" dirty="0"/>
              <a:t>Postsecondary Education                         </a:t>
            </a:r>
            <a:r>
              <a:rPr lang="en-US" dirty="0" smtClean="0"/>
              <a:t>     6,650 </a:t>
            </a:r>
            <a:endParaRPr lang="en-US" dirty="0"/>
          </a:p>
          <a:p>
            <a:pPr>
              <a:buNone/>
            </a:pPr>
            <a:r>
              <a:rPr lang="en-US" dirty="0"/>
              <a:t>Public Protection                                         </a:t>
            </a:r>
            <a:r>
              <a:rPr lang="en-US" dirty="0" smtClean="0"/>
              <a:t>       112 </a:t>
            </a:r>
            <a:endParaRPr lang="en-US" dirty="0"/>
          </a:p>
          <a:p>
            <a:pPr>
              <a:buNone/>
            </a:pPr>
            <a:r>
              <a:rPr lang="en-US" dirty="0"/>
              <a:t>Tourism, Arts and Heritage                          </a:t>
            </a:r>
            <a:r>
              <a:rPr lang="en-US" dirty="0" smtClean="0"/>
              <a:t>     211 </a:t>
            </a:r>
            <a:endParaRPr lang="en-US" dirty="0"/>
          </a:p>
          <a:p>
            <a:pPr>
              <a:buNone/>
            </a:pPr>
            <a:r>
              <a:rPr lang="en-US" dirty="0"/>
              <a:t>Transportation                                          </a:t>
            </a:r>
            <a:r>
              <a:rPr lang="en-US" dirty="0" smtClean="0"/>
              <a:t>        2,375 </a:t>
            </a:r>
          </a:p>
          <a:p>
            <a:pPr>
              <a:buNone/>
            </a:pPr>
            <a:r>
              <a:rPr lang="en-US" b="1" dirty="0"/>
              <a:t>TOTAL EXPENDITURES                      </a:t>
            </a:r>
            <a:r>
              <a:rPr lang="en-US" b="1" dirty="0" smtClean="0"/>
              <a:t>            </a:t>
            </a:r>
            <a:r>
              <a:rPr lang="en-US" dirty="0" smtClean="0"/>
              <a:t>28,747</a:t>
            </a:r>
            <a:endParaRPr lang="en-US" dirty="0"/>
          </a:p>
        </p:txBody>
      </p:sp>
    </p:spTree>
    <p:extLst>
      <p:ext uri="{BB962C8B-B14F-4D97-AF65-F5344CB8AC3E}">
        <p14:creationId xmlns:p14="http://schemas.microsoft.com/office/powerpoint/2010/main" val="1480976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Functions of Government Are Funded?</a:t>
            </a:r>
            <a:endParaRPr lang="en-US" dirty="0"/>
          </a:p>
        </p:txBody>
      </p:sp>
      <p:sp>
        <p:nvSpPr>
          <p:cNvPr id="3" name="Content Placeholder 2"/>
          <p:cNvSpPr>
            <a:spLocks noGrp="1"/>
          </p:cNvSpPr>
          <p:nvPr>
            <p:ph idx="1"/>
          </p:nvPr>
        </p:nvSpPr>
        <p:spPr/>
        <p:txBody>
          <a:bodyPr>
            <a:noAutofit/>
          </a:bodyPr>
          <a:lstStyle/>
          <a:p>
            <a:r>
              <a:rPr lang="en-US" sz="2200" dirty="0" smtClean="0"/>
              <a:t>Protection </a:t>
            </a:r>
            <a:r>
              <a:rPr lang="en-US" sz="2200" dirty="0"/>
              <a:t>of lives and property; </a:t>
            </a:r>
            <a:r>
              <a:rPr lang="en-US" sz="2200" dirty="0" smtClean="0"/>
              <a:t>infrastructure; externalities.</a:t>
            </a:r>
          </a:p>
          <a:p>
            <a:pPr>
              <a:buNone/>
            </a:pPr>
            <a:r>
              <a:rPr lang="en-US" sz="2200" dirty="0" smtClean="0"/>
              <a:t>     $893 million:  justice </a:t>
            </a:r>
            <a:r>
              <a:rPr lang="en-US" sz="2200" dirty="0"/>
              <a:t>and public safety </a:t>
            </a:r>
            <a:r>
              <a:rPr lang="en-US" sz="2200" dirty="0" smtClean="0"/>
              <a:t>(local </a:t>
            </a:r>
            <a:r>
              <a:rPr lang="en-US" sz="2200" dirty="0"/>
              <a:t>govt. </a:t>
            </a:r>
            <a:r>
              <a:rPr lang="en-US" sz="2200" dirty="0" smtClean="0"/>
              <a:t>adds to this)</a:t>
            </a:r>
            <a:endParaRPr lang="en-US" sz="2200" dirty="0"/>
          </a:p>
          <a:p>
            <a:pPr>
              <a:buNone/>
            </a:pPr>
            <a:r>
              <a:rPr lang="en-US" sz="2200" dirty="0" smtClean="0"/>
              <a:t>      $252 million:  </a:t>
            </a:r>
            <a:r>
              <a:rPr lang="en-US" sz="2200" dirty="0"/>
              <a:t>environment-related </a:t>
            </a:r>
            <a:r>
              <a:rPr lang="en-US" sz="2200" dirty="0" smtClean="0"/>
              <a:t>spending</a:t>
            </a:r>
            <a:endParaRPr lang="en-US" sz="2200" dirty="0"/>
          </a:p>
          <a:p>
            <a:pPr>
              <a:buNone/>
            </a:pPr>
            <a:r>
              <a:rPr lang="en-US" sz="2200" dirty="0"/>
              <a:t>	</a:t>
            </a:r>
            <a:r>
              <a:rPr lang="en-US" sz="2200" dirty="0" smtClean="0"/>
              <a:t>$2,375 million: roads </a:t>
            </a:r>
            <a:r>
              <a:rPr lang="en-US" sz="2200" dirty="0"/>
              <a:t>and </a:t>
            </a:r>
            <a:r>
              <a:rPr lang="en-US" sz="2200" dirty="0" smtClean="0"/>
              <a:t>transportation</a:t>
            </a:r>
          </a:p>
          <a:p>
            <a:pPr marL="0" indent="0">
              <a:buNone/>
            </a:pPr>
            <a:r>
              <a:rPr lang="en-US" sz="2200" dirty="0" smtClean="0"/>
              <a:t>This is 12.2% of the $28,747 million total.  </a:t>
            </a:r>
          </a:p>
          <a:p>
            <a:pPr marL="0" indent="0">
              <a:buNone/>
            </a:pPr>
            <a:endParaRPr lang="en-US" sz="2200" dirty="0"/>
          </a:p>
          <a:p>
            <a:r>
              <a:rPr lang="en-US" sz="2200" dirty="0" smtClean="0"/>
              <a:t>Spending </a:t>
            </a:r>
            <a:r>
              <a:rPr lang="en-US" sz="2200" dirty="0"/>
              <a:t>on income redistribution and education dominates:  </a:t>
            </a:r>
          </a:p>
          <a:p>
            <a:pPr>
              <a:buNone/>
            </a:pPr>
            <a:r>
              <a:rPr lang="en-US" sz="2200" dirty="0"/>
              <a:t>Department of Education                             </a:t>
            </a:r>
            <a:r>
              <a:rPr lang="en-US" sz="2200" dirty="0" smtClean="0"/>
              <a:t>$4,620 </a:t>
            </a:r>
            <a:r>
              <a:rPr lang="en-US" sz="2200" dirty="0"/>
              <a:t>million </a:t>
            </a:r>
          </a:p>
          <a:p>
            <a:pPr>
              <a:buNone/>
            </a:pPr>
            <a:r>
              <a:rPr lang="en-US" sz="2200" dirty="0"/>
              <a:t>Postsecondary Education                              </a:t>
            </a:r>
            <a:r>
              <a:rPr lang="en-US" sz="2200" dirty="0" smtClean="0"/>
              <a:t>$6,650 </a:t>
            </a:r>
            <a:r>
              <a:rPr lang="en-US" sz="2200" dirty="0"/>
              <a:t>million </a:t>
            </a:r>
          </a:p>
          <a:p>
            <a:pPr>
              <a:buNone/>
            </a:pPr>
            <a:r>
              <a:rPr lang="en-US" sz="2200" dirty="0"/>
              <a:t>Education and Workforce Development    $</a:t>
            </a:r>
            <a:r>
              <a:rPr lang="en-US" sz="2200" dirty="0" smtClean="0"/>
              <a:t>2,594 </a:t>
            </a:r>
            <a:r>
              <a:rPr lang="en-US" sz="2200" dirty="0"/>
              <a:t>million </a:t>
            </a:r>
          </a:p>
          <a:p>
            <a:pPr>
              <a:buNone/>
            </a:pPr>
            <a:r>
              <a:rPr lang="en-US" sz="2200" dirty="0"/>
              <a:t>Health and Family Services                          $</a:t>
            </a:r>
            <a:r>
              <a:rPr lang="en-US" sz="2200" dirty="0" smtClean="0"/>
              <a:t>7,950 </a:t>
            </a:r>
            <a:r>
              <a:rPr lang="en-US" sz="2200" dirty="0"/>
              <a:t>million </a:t>
            </a:r>
            <a:endParaRPr lang="en-US" sz="2200" dirty="0" smtClean="0"/>
          </a:p>
          <a:p>
            <a:pPr>
              <a:buNone/>
            </a:pPr>
            <a:r>
              <a:rPr lang="en-US" sz="2200" dirty="0" smtClean="0"/>
              <a:t>These account for 75.9% of the total. </a:t>
            </a:r>
            <a:endParaRPr lang="en-US" sz="2200" dirty="0"/>
          </a:p>
        </p:txBody>
      </p:sp>
    </p:spTree>
    <p:extLst>
      <p:ext uri="{BB962C8B-B14F-4D97-AF65-F5344CB8AC3E}">
        <p14:creationId xmlns:p14="http://schemas.microsoft.com/office/powerpoint/2010/main" val="5592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Selected Items</a:t>
            </a:r>
            <a:endParaRPr lang="en-US" dirty="0"/>
          </a:p>
        </p:txBody>
      </p:sp>
      <p:sp>
        <p:nvSpPr>
          <p:cNvPr id="3" name="Content Placeholder 2"/>
          <p:cNvSpPr>
            <a:spLocks noGrp="1"/>
          </p:cNvSpPr>
          <p:nvPr>
            <p:ph idx="1"/>
          </p:nvPr>
        </p:nvSpPr>
        <p:spPr/>
        <p:txBody>
          <a:bodyPr/>
          <a:lstStyle/>
          <a:p>
            <a:r>
              <a:rPr lang="en-US" dirty="0" smtClean="0"/>
              <a:t>Post Secondary Education:  67.9% is funded by current receipts of the institutions (e.g., tuition).</a:t>
            </a:r>
          </a:p>
          <a:p>
            <a:r>
              <a:rPr lang="en-US" dirty="0" smtClean="0"/>
              <a:t>Education and Workforce Development: This is predominantly unemployment insurance. </a:t>
            </a:r>
          </a:p>
          <a:p>
            <a:pPr marL="0" indent="0">
              <a:buNone/>
            </a:pPr>
            <a:endParaRPr lang="en-US" dirty="0" smtClean="0"/>
          </a:p>
          <a:p>
            <a:endParaRPr lang="en-US" dirty="0"/>
          </a:p>
        </p:txBody>
      </p:sp>
    </p:spTree>
    <p:extLst>
      <p:ext uri="{BB962C8B-B14F-4D97-AF65-F5344CB8AC3E}">
        <p14:creationId xmlns:p14="http://schemas.microsoft.com/office/powerpoint/2010/main" val="410313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and Family Services: Mostly Medicaid</a:t>
            </a:r>
          </a:p>
        </p:txBody>
      </p:sp>
      <p:sp>
        <p:nvSpPr>
          <p:cNvPr id="3" name="Content Placeholder 2"/>
          <p:cNvSpPr>
            <a:spLocks noGrp="1"/>
          </p:cNvSpPr>
          <p:nvPr>
            <p:ph idx="1"/>
          </p:nvPr>
        </p:nvSpPr>
        <p:spPr/>
        <p:txBody>
          <a:bodyPr>
            <a:normAutofit lnSpcReduction="10000"/>
          </a:bodyPr>
          <a:lstStyle/>
          <a:p>
            <a:pPr marL="0" indent="0">
              <a:buNone/>
            </a:pPr>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r>
              <a:rPr lang="en-US" sz="2800" dirty="0" smtClean="0"/>
              <a:t>Medicaid matching:  inducements to spend more on an inefficient program. </a:t>
            </a:r>
            <a:r>
              <a:rPr lang="en-US" dirty="0" smtClean="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229600" cy="272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478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Education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Total Expenditure     $4,620 million</a:t>
            </a:r>
          </a:p>
          <a:p>
            <a:pPr>
              <a:buNone/>
            </a:pPr>
            <a:r>
              <a:rPr lang="en-US" dirty="0" smtClean="0"/>
              <a:t>General Fund            $3,826 million</a:t>
            </a:r>
          </a:p>
          <a:p>
            <a:pPr>
              <a:buNone/>
            </a:pPr>
            <a:r>
              <a:rPr lang="en-US" dirty="0" smtClean="0"/>
              <a:t>Federal                       $   781 million</a:t>
            </a:r>
          </a:p>
          <a:p>
            <a:pPr>
              <a:buNone/>
            </a:pPr>
            <a:r>
              <a:rPr lang="en-US" dirty="0" smtClean="0"/>
              <a:t> - Basic Funding to local schools (SEEK):  $2,899 million (local government supplements).</a:t>
            </a:r>
          </a:p>
          <a:p>
            <a:pPr>
              <a:buNone/>
            </a:pPr>
            <a:r>
              <a:rPr lang="en-US" dirty="0" smtClean="0"/>
              <a:t> - The remaining ~ $1,700 million is mostly spent on disabled children programs and remedial programs for disadvantaged children, funds for local district health insurance, development of curriculum and special programs and support services for local districts.</a:t>
            </a:r>
          </a:p>
          <a:p>
            <a:pPr>
              <a:buNone/>
            </a:pPr>
            <a:r>
              <a:rPr lang="en-US" dirty="0"/>
              <a:t> </a:t>
            </a:r>
            <a:r>
              <a:rPr lang="en-US" dirty="0" smtClean="0"/>
              <a:t>- 17% of total is from the federal government</a:t>
            </a:r>
          </a:p>
          <a:p>
            <a:pPr>
              <a:buNone/>
            </a:pPr>
            <a:endParaRPr lang="en-US" dirty="0" smtClean="0"/>
          </a:p>
        </p:txBody>
      </p:sp>
    </p:spTree>
    <p:extLst>
      <p:ext uri="{BB962C8B-B14F-4D97-AF65-F5344CB8AC3E}">
        <p14:creationId xmlns:p14="http://schemas.microsoft.com/office/powerpoint/2010/main" val="183101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 K-12:  Spending and Results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500" dirty="0"/>
              <a:t>Sources: http://www.nea.org/home/46614.htm </a:t>
            </a:r>
            <a:r>
              <a:rPr lang="en-US" sz="1500" dirty="0" smtClean="0"/>
              <a:t> and </a:t>
            </a:r>
            <a:r>
              <a:rPr lang="en-US" sz="1500" dirty="0"/>
              <a:t>: http://www.freedomkentucky.org/index.php?title=ACT_Scores_in_Kentucky_by_Year</a:t>
            </a:r>
            <a:endParaRPr lang="en-US" sz="1500" dirty="0" smtClean="0"/>
          </a:p>
          <a:p>
            <a:pPr marL="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45257027"/>
              </p:ext>
            </p:extLst>
          </p:nvPr>
        </p:nvGraphicFramePr>
        <p:xfrm>
          <a:off x="1066800" y="1447800"/>
          <a:ext cx="69342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90261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Centrally Directed Spending:  State </a:t>
            </a:r>
            <a:br>
              <a:rPr lang="en-US" dirty="0" smtClean="0"/>
            </a:br>
            <a:r>
              <a:rPr lang="en-US" dirty="0" smtClean="0"/>
              <a:t>K-12 Funding as a Percent of the Total</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000" dirty="0" smtClean="0"/>
              <a:t>                                                           http</a:t>
            </a:r>
            <a:r>
              <a:rPr lang="en-US" sz="1000" dirty="0"/>
              <a:t>://www.nea.org/home/46614.htm </a:t>
            </a:r>
          </a:p>
          <a:p>
            <a:pPr marL="0" indent="0">
              <a:buNone/>
            </a:pPr>
            <a:endParaRPr lang="en-US" dirty="0" smtClean="0"/>
          </a:p>
          <a:p>
            <a:r>
              <a:rPr lang="en-US" dirty="0" smtClean="0"/>
              <a:t>And we have no charter schools.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971777803"/>
              </p:ext>
            </p:extLst>
          </p:nvPr>
        </p:nvGraphicFramePr>
        <p:xfrm>
          <a:off x="1981200" y="1524000"/>
          <a:ext cx="4800600"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8538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“Competing” effectively requires improved productivity.  </a:t>
            </a:r>
          </a:p>
          <a:p>
            <a:r>
              <a:rPr lang="en-US" dirty="0" smtClean="0"/>
              <a:t>This entails embracing a decentralized, market-based economy where individuals and business have incentives for sound investment and productive behavior.</a:t>
            </a:r>
          </a:p>
          <a:p>
            <a:r>
              <a:rPr lang="en-US" dirty="0" smtClean="0"/>
              <a:t>Kentucky state government’s role in supporting this has much need for improvement. </a:t>
            </a:r>
          </a:p>
          <a:p>
            <a:r>
              <a:rPr lang="en-US" dirty="0" smtClean="0"/>
              <a:t>The tax system has many loopholes, generates many distortions, and the level of taxation is not especially low. </a:t>
            </a:r>
            <a:endParaRPr lang="en-US" dirty="0"/>
          </a:p>
          <a:p>
            <a:r>
              <a:rPr lang="en-US" dirty="0" smtClean="0"/>
              <a:t>Educational expenditures are very centralized with a lack of choice.  Little is geared toward enabling parents to find what’s best for their children. </a:t>
            </a:r>
          </a:p>
          <a:p>
            <a:r>
              <a:rPr lang="en-US" dirty="0" smtClean="0"/>
              <a:t>Safety net expenditures are, unfortunately, tied heavily to ineffectual federal programs, e.g., Medicaid.  </a:t>
            </a:r>
          </a:p>
          <a:p>
            <a:endParaRPr lang="en-US" dirty="0"/>
          </a:p>
        </p:txBody>
      </p:sp>
    </p:spTree>
    <p:extLst>
      <p:ext uri="{BB962C8B-B14F-4D97-AF65-F5344CB8AC3E}">
        <p14:creationId xmlns:p14="http://schemas.microsoft.com/office/powerpoint/2010/main" val="294087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 Per Capita</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descr="C:\Users\jgaren\Desktop\E Drive\john\Mercatus other\ch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38" y="1295400"/>
            <a:ext cx="9144000" cy="5357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8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400" dirty="0" smtClean="0"/>
              <a:t>Source:  Bureau of Economic Analysis, </a:t>
            </a:r>
            <a:r>
              <a:rPr lang="en-US" sz="1400" dirty="0">
                <a:hlinkClick r:id="rId2"/>
              </a:rPr>
              <a:t>http://</a:t>
            </a:r>
            <a:r>
              <a:rPr lang="en-US" sz="1400" dirty="0" smtClean="0">
                <a:hlinkClick r:id="rId2"/>
              </a:rPr>
              <a:t>www.bea.gov/iTable/iTable.cfm?reqid=70&amp;step=1&amp;isuri=1&amp;acrdn=4#reqid=70&amp;step=1&amp;isuri=1</a:t>
            </a:r>
            <a:r>
              <a:rPr lang="en-US" sz="1400" dirty="0" smtClean="0"/>
              <a:t>.</a:t>
            </a:r>
          </a:p>
          <a:p>
            <a:pPr marL="0" indent="0">
              <a:buNone/>
            </a:pPr>
            <a:endParaRPr lang="en-US" sz="1400" dirty="0"/>
          </a:p>
        </p:txBody>
      </p:sp>
      <p:graphicFrame>
        <p:nvGraphicFramePr>
          <p:cNvPr id="4" name="Chart 3"/>
          <p:cNvGraphicFramePr>
            <a:graphicFrameLocks/>
          </p:cNvGraphicFramePr>
          <p:nvPr>
            <p:extLst>
              <p:ext uri="{D42A27DB-BD31-4B8C-83A1-F6EECF244321}">
                <p14:modId xmlns:p14="http://schemas.microsoft.com/office/powerpoint/2010/main" val="3393562618"/>
              </p:ext>
            </p:extLst>
          </p:nvPr>
        </p:nvGraphicFramePr>
        <p:xfrm>
          <a:off x="2057400" y="1447800"/>
          <a:ext cx="49530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6916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Effort:  Labor Force Participation, 2007</a:t>
            </a:r>
            <a:endParaRPr lang="en-US" dirty="0"/>
          </a:p>
        </p:txBody>
      </p:sp>
      <p:sp>
        <p:nvSpPr>
          <p:cNvPr id="3" name="Content Placeholder 2"/>
          <p:cNvSpPr>
            <a:spLocks noGrp="1"/>
          </p:cNvSpPr>
          <p:nvPr>
            <p:ph idx="1"/>
          </p:nvPr>
        </p:nvSpPr>
        <p:spPr>
          <a:xfrm>
            <a:off x="533400" y="1676400"/>
            <a:ext cx="8229600" cy="45259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Source: Bureau of Labor Statistics,  </a:t>
            </a:r>
            <a:r>
              <a:rPr lang="en-US" sz="1200" dirty="0"/>
              <a:t>http://www.bls.gov/lau/#ex14 </a:t>
            </a:r>
            <a:r>
              <a:rPr lang="en-US" sz="1200" dirty="0" smtClean="0"/>
              <a:t>.</a:t>
            </a:r>
          </a:p>
          <a:p>
            <a:pPr marL="0" indent="0">
              <a:buNone/>
            </a:pPr>
            <a:endParaRPr lang="en-US" sz="1200" dirty="0" smtClean="0"/>
          </a:p>
          <a:p>
            <a:pPr marL="0" indent="0">
              <a:buNone/>
            </a:pPr>
            <a:endParaRPr lang="en-US" sz="1200" dirty="0"/>
          </a:p>
        </p:txBody>
      </p:sp>
      <p:graphicFrame>
        <p:nvGraphicFramePr>
          <p:cNvPr id="4" name="Chart 3"/>
          <p:cNvGraphicFramePr>
            <a:graphicFrameLocks/>
          </p:cNvGraphicFramePr>
          <p:nvPr>
            <p:extLst>
              <p:ext uri="{D42A27DB-BD31-4B8C-83A1-F6EECF244321}">
                <p14:modId xmlns:p14="http://schemas.microsoft.com/office/powerpoint/2010/main" val="3673693639"/>
              </p:ext>
            </p:extLst>
          </p:nvPr>
        </p:nvGraphicFramePr>
        <p:xfrm>
          <a:off x="2057400" y="1371600"/>
          <a:ext cx="50292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484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Skills:  Education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300" dirty="0" smtClean="0"/>
              <a:t>Source:  Bureau of </a:t>
            </a:r>
            <a:r>
              <a:rPr lang="en-US" sz="1300" dirty="0"/>
              <a:t>Labor Statistics, </a:t>
            </a:r>
            <a:r>
              <a:rPr lang="en-US" sz="1300" dirty="0">
                <a:hlinkClick r:id="rId2"/>
              </a:rPr>
              <a:t>http://www.bls.gov/sae</a:t>
            </a:r>
            <a:r>
              <a:rPr lang="en-US" sz="1300" dirty="0" smtClean="0">
                <a:hlinkClick r:id="rId2"/>
              </a:rPr>
              <a:t>/</a:t>
            </a:r>
            <a:r>
              <a:rPr lang="en-US" sz="1300" dirty="0" smtClean="0"/>
              <a:t>. </a:t>
            </a:r>
            <a:endParaRPr lang="en-US" sz="1300" dirty="0"/>
          </a:p>
        </p:txBody>
      </p:sp>
      <p:graphicFrame>
        <p:nvGraphicFramePr>
          <p:cNvPr id="4" name="Chart 3"/>
          <p:cNvGraphicFramePr>
            <a:graphicFrameLocks/>
          </p:cNvGraphicFramePr>
          <p:nvPr>
            <p:extLst>
              <p:ext uri="{D42A27DB-BD31-4B8C-83A1-F6EECF244321}">
                <p14:modId xmlns:p14="http://schemas.microsoft.com/office/powerpoint/2010/main" val="2973211301"/>
              </p:ext>
            </p:extLst>
          </p:nvPr>
        </p:nvGraphicFramePr>
        <p:xfrm>
          <a:off x="1828800" y="1676400"/>
          <a:ext cx="54864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3822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Kentucky’s Rank on Health Indicators</a:t>
            </a: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Source:  U.S. Department of Health and </a:t>
            </a:r>
            <a:r>
              <a:rPr lang="en-US" sz="1200" dirty="0"/>
              <a:t>Human Services, http://www.healthstatus2020.com/disparities/ChartBookData_list.asp </a:t>
            </a:r>
            <a:r>
              <a:rPr lang="en-US" sz="1200" dirty="0" smtClean="0"/>
              <a:t>.</a:t>
            </a:r>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3988828234"/>
              </p:ext>
            </p:extLst>
          </p:nvPr>
        </p:nvGraphicFramePr>
        <p:xfrm>
          <a:off x="2209800" y="1600200"/>
          <a:ext cx="4724400" cy="3581400"/>
        </p:xfrm>
        <a:graphic>
          <a:graphicData uri="http://schemas.openxmlformats.org/drawingml/2006/table">
            <a:tbl>
              <a:tblPr/>
              <a:tblGrid>
                <a:gridCol w="3475421"/>
                <a:gridCol w="1248979"/>
              </a:tblGrid>
              <a:tr h="596900">
                <a:tc>
                  <a:txBody>
                    <a:bodyPr/>
                    <a:lstStyle/>
                    <a:p>
                      <a:pPr algn="l" fontAlgn="b"/>
                      <a:r>
                        <a:rPr lang="en-US" sz="16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State Rank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dirty="0">
                          <a:solidFill>
                            <a:srgbClr val="000000"/>
                          </a:solidFill>
                          <a:effectLst/>
                          <a:latin typeface="Calibri"/>
                        </a:rPr>
                        <a:t>Heart disease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a:solidFill>
                            <a:srgbClr val="000000"/>
                          </a:solidFill>
                          <a:effectLst/>
                          <a:latin typeface="Calibri"/>
                        </a:rPr>
                        <a:t>Coronary heart disease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a:solidFill>
                            <a:srgbClr val="000000"/>
                          </a:solidFill>
                          <a:effectLst/>
                          <a:latin typeface="Calibri"/>
                        </a:rPr>
                        <a:t>Total cancer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a:solidFill>
                            <a:srgbClr val="000000"/>
                          </a:solidFill>
                          <a:effectLst/>
                          <a:latin typeface="Calibri"/>
                        </a:rPr>
                        <a:t>Stroke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6900">
                <a:tc>
                  <a:txBody>
                    <a:bodyPr/>
                    <a:lstStyle/>
                    <a:p>
                      <a:pPr algn="l" fontAlgn="b"/>
                      <a:r>
                        <a:rPr lang="en-US" sz="1600" b="0" i="0" u="none" strike="noStrike">
                          <a:solidFill>
                            <a:srgbClr val="000000"/>
                          </a:solidFill>
                          <a:effectLst/>
                          <a:latin typeface="Calibri"/>
                        </a:rPr>
                        <a:t>Chronic obstructive pulmonary diseases (age 45 &amp; over)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6900">
                <a:tc>
                  <a:txBody>
                    <a:bodyPr/>
                    <a:lstStyle/>
                    <a:p>
                      <a:pPr algn="l" fontAlgn="b"/>
                      <a:r>
                        <a:rPr lang="en-US" sz="1600" b="0" i="0" u="none" strike="noStrike" dirty="0">
                          <a:solidFill>
                            <a:srgbClr val="000000"/>
                          </a:solidFill>
                          <a:effectLst/>
                          <a:latin typeface="Calibri"/>
                        </a:rPr>
                        <a:t>Diagnosed high blood pressure (2007-2009)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dirty="0">
                          <a:solidFill>
                            <a:srgbClr val="000000"/>
                          </a:solidFill>
                          <a:effectLst/>
                          <a:latin typeface="Calibri"/>
                        </a:rPr>
                        <a:t>Obesity (2008-2010) (age 20 &amp; over)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450">
                <a:tc>
                  <a:txBody>
                    <a:bodyPr/>
                    <a:lstStyle/>
                    <a:p>
                      <a:pPr algn="l" fontAlgn="b"/>
                      <a:r>
                        <a:rPr lang="en-US" sz="1600" b="0" i="0" u="none" strike="noStrike" dirty="0">
                          <a:solidFill>
                            <a:srgbClr val="000000"/>
                          </a:solidFill>
                          <a:effectLst/>
                          <a:latin typeface="Calibri"/>
                        </a:rPr>
                        <a:t>Smoking currently (2008-2010)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3871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Dependency:  Transfer Income Relative to Total Income</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300" dirty="0" smtClean="0"/>
              <a:t>Source:  Bureau of Economic Analysis, </a:t>
            </a:r>
            <a:r>
              <a:rPr lang="en-US" sz="1300" dirty="0" smtClean="0">
                <a:hlinkClick r:id="rId2"/>
              </a:rPr>
              <a:t>http://www.bea.gov</a:t>
            </a:r>
            <a:r>
              <a:rPr lang="en-US" sz="1300" dirty="0" smtClean="0"/>
              <a:t>.  </a:t>
            </a:r>
            <a:endParaRPr lang="en-US" sz="1300" dirty="0"/>
          </a:p>
        </p:txBody>
      </p:sp>
      <p:graphicFrame>
        <p:nvGraphicFramePr>
          <p:cNvPr id="4" name="Chart 3"/>
          <p:cNvGraphicFramePr>
            <a:graphicFrameLocks/>
          </p:cNvGraphicFramePr>
          <p:nvPr>
            <p:extLst>
              <p:ext uri="{D42A27DB-BD31-4B8C-83A1-F6EECF244321}">
                <p14:modId xmlns:p14="http://schemas.microsoft.com/office/powerpoint/2010/main" val="650102686"/>
              </p:ext>
            </p:extLst>
          </p:nvPr>
        </p:nvGraphicFramePr>
        <p:xfrm>
          <a:off x="2057400" y="1524000"/>
          <a:ext cx="47244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7302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State-Level Dependency</a:t>
            </a:r>
            <a:endParaRPr lang="en-US" sz="36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300" dirty="0" smtClean="0"/>
              <a:t>Source:  </a:t>
            </a:r>
            <a:r>
              <a:rPr lang="en-US" sz="1300" dirty="0"/>
              <a:t>NASBO, </a:t>
            </a:r>
            <a:r>
              <a:rPr lang="en-US" sz="1300" dirty="0">
                <a:hlinkClick r:id="rId2"/>
              </a:rPr>
              <a:t>http://</a:t>
            </a:r>
            <a:r>
              <a:rPr lang="en-US" sz="1300" dirty="0" smtClean="0">
                <a:hlinkClick r:id="rId2"/>
              </a:rPr>
              <a:t>www.nasbo.org/sites/default/files/State%20Expenditure%20Report_1.pdf</a:t>
            </a:r>
            <a:r>
              <a:rPr lang="en-US" sz="1300" dirty="0" smtClean="0"/>
              <a:t>. </a:t>
            </a:r>
            <a:endParaRPr lang="en-US" sz="1300" dirty="0"/>
          </a:p>
        </p:txBody>
      </p:sp>
      <p:graphicFrame>
        <p:nvGraphicFramePr>
          <p:cNvPr id="4" name="Chart 3"/>
          <p:cNvGraphicFramePr>
            <a:graphicFrameLocks/>
          </p:cNvGraphicFramePr>
          <p:nvPr>
            <p:extLst>
              <p:ext uri="{D42A27DB-BD31-4B8C-83A1-F6EECF244321}">
                <p14:modId xmlns:p14="http://schemas.microsoft.com/office/powerpoint/2010/main" val="1531340618"/>
              </p:ext>
            </p:extLst>
          </p:nvPr>
        </p:nvGraphicFramePr>
        <p:xfrm>
          <a:off x="1981200" y="1447800"/>
          <a:ext cx="5029200"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8121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1958</TotalTime>
  <Words>1326</Words>
  <Application>Microsoft Office PowerPoint</Application>
  <PresentationFormat>On-screen Show (4:3)</PresentationFormat>
  <Paragraphs>273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Competitiveness:  Through  Productivity or Dependency?</vt:lpstr>
      <vt:lpstr>Outline of the Talk</vt:lpstr>
      <vt:lpstr>GDP Per Capita</vt:lpstr>
      <vt:lpstr>PowerPoint Presentation</vt:lpstr>
      <vt:lpstr>Work Effort:  Labor Force Participation, 2007</vt:lpstr>
      <vt:lpstr>Job Skills:  Education</vt:lpstr>
      <vt:lpstr>Kentucky’s Rank on Health Indicators</vt:lpstr>
      <vt:lpstr>Personal Dependency:  Transfer Income Relative to Total Income</vt:lpstr>
      <vt:lpstr>State-Level Dependency</vt:lpstr>
      <vt:lpstr>How To Move Ahead</vt:lpstr>
      <vt:lpstr>The Dependency Trap</vt:lpstr>
      <vt:lpstr>An Illustrative Example</vt:lpstr>
      <vt:lpstr>Competing Via Productivity</vt:lpstr>
      <vt:lpstr>Fundamentals of Social Organization</vt:lpstr>
      <vt:lpstr>The Functions of Government . . . and the “Secret” to Success</vt:lpstr>
      <vt:lpstr>How is Kentucky Doing on These Criteria?</vt:lpstr>
      <vt:lpstr>State Taxes Per Capita</vt:lpstr>
      <vt:lpstr>State Plus Local Taxes Per Capita</vt:lpstr>
      <vt:lpstr>State Share of State and Local Tax Revenue </vt:lpstr>
      <vt:lpstr>Tax Revenue Sources</vt:lpstr>
      <vt:lpstr>State Government Budget</vt:lpstr>
      <vt:lpstr>General Categories of Spending (million $)</vt:lpstr>
      <vt:lpstr>What Functions of Government Are Funded?</vt:lpstr>
      <vt:lpstr>A Closer Look at Selected Items</vt:lpstr>
      <vt:lpstr>Health and Family Services: Mostly Medicaid</vt:lpstr>
      <vt:lpstr>Department of Education</vt:lpstr>
      <vt:lpstr>More On K-12:  Spending and Results</vt:lpstr>
      <vt:lpstr>Centrally Directed Spending:  State  K-12 Funding as a Percent of the Total</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Competitiveness:  Productivity or Dependency?</dc:title>
  <dc:creator>garen</dc:creator>
  <cp:lastModifiedBy>garen</cp:lastModifiedBy>
  <cp:revision>77</cp:revision>
  <dcterms:created xsi:type="dcterms:W3CDTF">2013-03-24T16:13:46Z</dcterms:created>
  <dcterms:modified xsi:type="dcterms:W3CDTF">2014-04-20T15:37:02Z</dcterms:modified>
</cp:coreProperties>
</file>