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9" r:id="rId2"/>
    <p:sldId id="280" r:id="rId3"/>
    <p:sldId id="281" r:id="rId4"/>
    <p:sldId id="259" r:id="rId5"/>
    <p:sldId id="258" r:id="rId6"/>
    <p:sldId id="260" r:id="rId7"/>
    <p:sldId id="261" r:id="rId8"/>
    <p:sldId id="262" r:id="rId9"/>
    <p:sldId id="277" r:id="rId10"/>
    <p:sldId id="265" r:id="rId11"/>
    <p:sldId id="278" r:id="rId12"/>
    <p:sldId id="268" r:id="rId13"/>
    <p:sldId id="263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50" autoAdjust="0"/>
    <p:restoredTop sz="94660"/>
  </p:normalViewPr>
  <p:slideViewPr>
    <p:cSldViewPr snapToGrid="0">
      <p:cViewPr varScale="1">
        <p:scale>
          <a:sx n="38" d="100"/>
          <a:sy n="38" d="100"/>
        </p:scale>
        <p:origin x="78" y="12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709DD-1D9E-43DA-AC72-D0AF5B2F7BDA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9E30E-0FE1-45FE-86AF-C0B950802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48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A1EF6D-D88B-41DC-BA2A-64B243530FDB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880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45FE4C-A678-4F54-8FA5-8D2A7308CFDC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613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325D-6580-4C0C-9D36-7C59861D64F7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39D9-BC21-417D-B258-CF5E34B8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9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325D-6580-4C0C-9D36-7C59861D64F7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39D9-BC21-417D-B258-CF5E34B8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4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325D-6580-4C0C-9D36-7C59861D64F7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39D9-BC21-417D-B258-CF5E34B8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8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325D-6580-4C0C-9D36-7C59861D64F7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39D9-BC21-417D-B258-CF5E34B8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4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325D-6580-4C0C-9D36-7C59861D64F7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39D9-BC21-417D-B258-CF5E34B8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3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325D-6580-4C0C-9D36-7C59861D64F7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39D9-BC21-417D-B258-CF5E34B8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2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325D-6580-4C0C-9D36-7C59861D64F7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39D9-BC21-417D-B258-CF5E34B8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3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325D-6580-4C0C-9D36-7C59861D64F7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39D9-BC21-417D-B258-CF5E34B8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8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325D-6580-4C0C-9D36-7C59861D64F7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39D9-BC21-417D-B258-CF5E34B8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8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325D-6580-4C0C-9D36-7C59861D64F7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39D9-BC21-417D-B258-CF5E34B8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5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325D-6580-4C0C-9D36-7C59861D64F7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39D9-BC21-417D-B258-CF5E34B8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60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4325D-6580-4C0C-9D36-7C59861D64F7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D39D9-BC21-417D-B258-CF5E34B8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4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darpoint.com/play/rides-coasters" TargetMode="External"/><Relationship Id="rId2" Type="http://schemas.openxmlformats.org/officeDocument/2006/relationships/hyperlink" Target="http://bit.ly/odthL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odthLq" TargetMode="External"/><Relationship Id="rId2" Type="http://schemas.openxmlformats.org/officeDocument/2006/relationships/hyperlink" Target="http://ezproxy.uky.edu/login?url=http://search.proquest.com/docview/732571063?accountid=11836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earch-proquest-com.ezproxy.uky.edu/docview/2236060595/4368C0827FFF4982PQ/81?accountid=11836" TargetMode="External"/><Relationship Id="rId4" Type="http://schemas.openxmlformats.org/officeDocument/2006/relationships/hyperlink" Target="http://ezproxy.uky.edu/login?url=http://search.proquest.com/docview/1399253185/13FBAC776B7259CDD87/82?accountid=1183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hO1uOC91Yo" TargetMode="External"/><Relationship Id="rId2" Type="http://schemas.openxmlformats.org/officeDocument/2006/relationships/hyperlink" Target="http://ezproxy.uky.edu/login?url=http://search.proquest.com/docview/732571063?accountid=1183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-Tw3AR9ubgw" TargetMode="External"/><Relationship Id="rId4" Type="http://schemas.openxmlformats.org/officeDocument/2006/relationships/hyperlink" Target="https://www.youtube.com/watch?v=31ujStZvEl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 610:  Lecture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sz="5400" dirty="0"/>
              <a:t>Theory of </a:t>
            </a:r>
            <a:r>
              <a:rPr lang="en-US" sz="5400" dirty="0" smtClean="0"/>
              <a:t>Demand; Elasticity; and Marketing and Consumer </a:t>
            </a:r>
            <a:r>
              <a:rPr lang="en-US" sz="5400" dirty="0"/>
              <a:t>Behavior</a:t>
            </a:r>
          </a:p>
        </p:txBody>
      </p:sp>
    </p:spTree>
    <p:extLst>
      <p:ext uri="{BB962C8B-B14F-4D97-AF65-F5344CB8AC3E}">
        <p14:creationId xmlns:p14="http://schemas.microsoft.com/office/powerpoint/2010/main" val="189933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>
                <a:ea typeface="SimSun" panose="02010600030101010101" pitchFamily="2" charset="-122"/>
              </a:rPr>
              <a:t>Calculating Price Elasticity of </a:t>
            </a:r>
            <a:r>
              <a:rPr lang="en-US" altLang="zh-CN" sz="2800" dirty="0" smtClean="0">
                <a:ea typeface="SimSun" panose="02010600030101010101" pitchFamily="2" charset="-122"/>
              </a:rPr>
              <a:t>Demand</a:t>
            </a:r>
            <a:r>
              <a:rPr lang="en-US" altLang="zh-CN" sz="2800" dirty="0">
                <a:ea typeface="SimSun" panose="02010600030101010101" pitchFamily="2" charset="-122"/>
              </a:rPr>
              <a:t> </a:t>
            </a:r>
            <a:r>
              <a:rPr lang="en-US" altLang="zh-CN" sz="2800" dirty="0" smtClean="0">
                <a:ea typeface="SimSun" panose="02010600030101010101" pitchFamily="2" charset="-122"/>
              </a:rPr>
              <a:t>for Tennis Lessons</a:t>
            </a:r>
            <a:r>
              <a:rPr lang="en-US" altLang="zh-CN" sz="2800" dirty="0">
                <a:ea typeface="SimSun" panose="02010600030101010101" pitchFamily="2" charset="-122"/>
              </a:rPr>
              <a:t/>
            </a:r>
            <a:br>
              <a:rPr lang="en-US" altLang="zh-CN" sz="2800" dirty="0">
                <a:ea typeface="SimSun" panose="02010600030101010101" pitchFamily="2" charset="-122"/>
              </a:rPr>
            </a:br>
            <a:endParaRPr lang="en-US" altLang="zh-CN" sz="2800" dirty="0">
              <a:ea typeface="SimSun" panose="02010600030101010101" pitchFamily="2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52601" y="1362975"/>
            <a:ext cx="8602663" cy="5099740"/>
            <a:chOff x="108" y="1042"/>
            <a:chExt cx="5419" cy="2967"/>
          </a:xfrm>
        </p:grpSpPr>
        <p:sp>
          <p:nvSpPr>
            <p:cNvPr id="15364" name="Rectangle 4"/>
            <p:cNvSpPr>
              <a:spLocks noChangeArrowheads="1"/>
            </p:cNvSpPr>
            <p:nvPr/>
          </p:nvSpPr>
          <p:spPr bwMode="auto">
            <a:xfrm>
              <a:off x="4704" y="3590"/>
              <a:ext cx="823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 smtClean="0">
                  <a:solidFill>
                    <a:srgbClr val="000000"/>
                  </a:solidFill>
                  <a:ea typeface="SimSun" panose="02010600030101010101" pitchFamily="2" charset="-122"/>
                </a:rPr>
                <a:t>Q (# </a:t>
              </a:r>
              <a:r>
                <a:rPr lang="en-US" altLang="zh-CN" sz="1800" b="1" dirty="0">
                  <a:solidFill>
                    <a:srgbClr val="000000"/>
                  </a:solidFill>
                  <a:ea typeface="SimSun" panose="02010600030101010101" pitchFamily="2" charset="-122"/>
                </a:rPr>
                <a:t>of </a:t>
              </a:r>
              <a:r>
                <a:rPr lang="en-US" altLang="zh-CN" sz="1800" b="1" dirty="0" smtClean="0">
                  <a:solidFill>
                    <a:srgbClr val="000000"/>
                  </a:solidFill>
                  <a:ea typeface="SimSun" panose="02010600030101010101" pitchFamily="2" charset="-122"/>
                </a:rPr>
                <a:t>Students per week)</a:t>
              </a:r>
              <a:endParaRPr lang="en-US" altLang="zh-CN" sz="1800" dirty="0">
                <a:ea typeface="SimSun" panose="02010600030101010101" pitchFamily="2" charset="-122"/>
              </a:endParaRPr>
            </a:p>
          </p:txBody>
        </p:sp>
        <p:sp>
          <p:nvSpPr>
            <p:cNvPr id="15365" name="Line 5"/>
            <p:cNvSpPr>
              <a:spLocks noChangeShapeType="1"/>
            </p:cNvSpPr>
            <p:nvPr/>
          </p:nvSpPr>
          <p:spPr bwMode="auto">
            <a:xfrm>
              <a:off x="1064" y="1414"/>
              <a:ext cx="3836" cy="1797"/>
            </a:xfrm>
            <a:prstGeom prst="line">
              <a:avLst/>
            </a:prstGeom>
            <a:noFill/>
            <a:ln w="57150">
              <a:solidFill>
                <a:srgbClr val="17515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6" name="Freeform 6"/>
            <p:cNvSpPr>
              <a:spLocks/>
            </p:cNvSpPr>
            <p:nvPr/>
          </p:nvSpPr>
          <p:spPr bwMode="auto">
            <a:xfrm>
              <a:off x="866" y="1042"/>
              <a:ext cx="4606" cy="2462"/>
            </a:xfrm>
            <a:custGeom>
              <a:avLst/>
              <a:gdLst>
                <a:gd name="T0" fmla="*/ 0 w 4543"/>
                <a:gd name="T1" fmla="*/ 0 h 2462"/>
                <a:gd name="T2" fmla="*/ 0 w 4543"/>
                <a:gd name="T3" fmla="*/ 2462 h 2462"/>
                <a:gd name="T4" fmla="*/ 11428 w 4543"/>
                <a:gd name="T5" fmla="*/ 2462 h 2462"/>
                <a:gd name="T6" fmla="*/ 0 60000 65536"/>
                <a:gd name="T7" fmla="*/ 0 60000 65536"/>
                <a:gd name="T8" fmla="*/ 0 60000 65536"/>
                <a:gd name="T9" fmla="*/ 0 w 4543"/>
                <a:gd name="T10" fmla="*/ 0 h 2462"/>
                <a:gd name="T11" fmla="*/ 4543 w 4543"/>
                <a:gd name="T12" fmla="*/ 2462 h 24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43" h="2462">
                  <a:moveTo>
                    <a:pt x="0" y="0"/>
                  </a:moveTo>
                  <a:lnTo>
                    <a:pt x="0" y="2462"/>
                  </a:lnTo>
                  <a:lnTo>
                    <a:pt x="4543" y="2462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7" name="Rectangle 7"/>
            <p:cNvSpPr>
              <a:spLocks noChangeArrowheads="1"/>
            </p:cNvSpPr>
            <p:nvPr/>
          </p:nvSpPr>
          <p:spPr bwMode="auto">
            <a:xfrm>
              <a:off x="2074" y="1680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i="1">
                  <a:solidFill>
                    <a:srgbClr val="000000"/>
                  </a:solidFill>
                  <a:ea typeface="SimSun" panose="02010600030101010101" pitchFamily="2" charset="-122"/>
                </a:rPr>
                <a:t>B</a:t>
              </a:r>
              <a:endParaRPr lang="en-US" altLang="zh-CN" sz="1800">
                <a:ea typeface="SimSun" panose="02010600030101010101" pitchFamily="2" charset="-122"/>
              </a:endParaRPr>
            </a:p>
          </p:txBody>
        </p:sp>
        <p:sp>
          <p:nvSpPr>
            <p:cNvPr id="15368" name="Rectangle 8"/>
            <p:cNvSpPr>
              <a:spLocks noChangeArrowheads="1"/>
            </p:cNvSpPr>
            <p:nvPr/>
          </p:nvSpPr>
          <p:spPr bwMode="auto">
            <a:xfrm>
              <a:off x="108" y="1068"/>
              <a:ext cx="672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solidFill>
                    <a:srgbClr val="000000"/>
                  </a:solidFill>
                  <a:ea typeface="SimSun" panose="02010600030101010101" pitchFamily="2" charset="-122"/>
                </a:rPr>
                <a:t>Price per </a:t>
              </a:r>
              <a:r>
                <a:rPr lang="en-US" altLang="zh-CN" sz="1800" b="1" dirty="0" smtClean="0">
                  <a:solidFill>
                    <a:srgbClr val="000000"/>
                  </a:solidFill>
                  <a:ea typeface="SimSun" panose="02010600030101010101" pitchFamily="2" charset="-122"/>
                </a:rPr>
                <a:t>Lesson</a:t>
              </a:r>
            </a:p>
            <a:p>
              <a:pPr algn="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 smtClean="0">
                  <a:solidFill>
                    <a:srgbClr val="000000"/>
                  </a:solidFill>
                  <a:ea typeface="SimSun" panose="02010600030101010101" pitchFamily="2" charset="-122"/>
                </a:rPr>
                <a:t>($/</a:t>
              </a:r>
              <a:r>
                <a:rPr lang="en-US" altLang="zh-CN" sz="1800" b="1" dirty="0" err="1" smtClean="0">
                  <a:solidFill>
                    <a:srgbClr val="000000"/>
                  </a:solidFill>
                  <a:ea typeface="SimSun" panose="02010600030101010101" pitchFamily="2" charset="-122"/>
                </a:rPr>
                <a:t>hr</a:t>
              </a:r>
              <a:r>
                <a:rPr lang="en-US" altLang="zh-CN" sz="1800" b="1" dirty="0" smtClean="0">
                  <a:solidFill>
                    <a:srgbClr val="000000"/>
                  </a:solidFill>
                  <a:ea typeface="SimSun" panose="02010600030101010101" pitchFamily="2" charset="-122"/>
                </a:rPr>
                <a:t>)    </a:t>
              </a:r>
              <a:endParaRPr lang="en-US" altLang="zh-CN" sz="1800" b="1" dirty="0">
                <a:solidFill>
                  <a:srgbClr val="000000"/>
                </a:solidFill>
                <a:ea typeface="SimSun" panose="02010600030101010101" pitchFamily="2" charset="-122"/>
              </a:endParaRPr>
            </a:p>
          </p:txBody>
        </p:sp>
        <p:sp>
          <p:nvSpPr>
            <p:cNvPr id="15369" name="Rectangle 9"/>
            <p:cNvSpPr>
              <a:spLocks noChangeArrowheads="1"/>
            </p:cNvSpPr>
            <p:nvPr/>
          </p:nvSpPr>
          <p:spPr bwMode="auto">
            <a:xfrm>
              <a:off x="1194" y="3558"/>
              <a:ext cx="3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rgbClr val="000000"/>
                  </a:solidFill>
                  <a:ea typeface="SimSun" panose="02010600030101010101" pitchFamily="2" charset="-122"/>
                </a:rPr>
                <a:t>      5</a:t>
              </a:r>
              <a:endParaRPr lang="zh-CN" altLang="en-US" sz="1800">
                <a:ea typeface="SimSun" panose="02010600030101010101" pitchFamily="2" charset="-122"/>
              </a:endParaRPr>
            </a:p>
          </p:txBody>
        </p:sp>
        <p:sp>
          <p:nvSpPr>
            <p:cNvPr id="15370" name="Rectangle 10"/>
            <p:cNvSpPr>
              <a:spLocks noChangeArrowheads="1"/>
            </p:cNvSpPr>
            <p:nvPr/>
          </p:nvSpPr>
          <p:spPr bwMode="auto">
            <a:xfrm>
              <a:off x="1775" y="3558"/>
              <a:ext cx="3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rgbClr val="000000"/>
                  </a:solidFill>
                  <a:ea typeface="SimSun" panose="02010600030101010101" pitchFamily="2" charset="-122"/>
                </a:rPr>
                <a:t>     10</a:t>
              </a:r>
              <a:endParaRPr lang="zh-CN" altLang="en-US" sz="1800">
                <a:ea typeface="SimSun" panose="02010600030101010101" pitchFamily="2" charset="-122"/>
              </a:endParaRPr>
            </a:p>
          </p:txBody>
        </p:sp>
        <p:sp>
          <p:nvSpPr>
            <p:cNvPr id="15371" name="Rectangle 11"/>
            <p:cNvSpPr>
              <a:spLocks noChangeArrowheads="1"/>
            </p:cNvSpPr>
            <p:nvPr/>
          </p:nvSpPr>
          <p:spPr bwMode="auto">
            <a:xfrm>
              <a:off x="2356" y="3558"/>
              <a:ext cx="4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rgbClr val="000000"/>
                  </a:solidFill>
                  <a:ea typeface="SimSun" panose="02010600030101010101" pitchFamily="2" charset="-122"/>
                </a:rPr>
                <a:t>      15</a:t>
              </a:r>
              <a:endParaRPr lang="zh-CN" altLang="en-US" sz="1800">
                <a:ea typeface="SimSun" panose="02010600030101010101" pitchFamily="2" charset="-122"/>
              </a:endParaRPr>
            </a:p>
          </p:txBody>
        </p:sp>
        <p:sp>
          <p:nvSpPr>
            <p:cNvPr id="15372" name="Rectangle 12"/>
            <p:cNvSpPr>
              <a:spLocks noChangeArrowheads="1"/>
            </p:cNvSpPr>
            <p:nvPr/>
          </p:nvSpPr>
          <p:spPr bwMode="auto">
            <a:xfrm>
              <a:off x="2938" y="3558"/>
              <a:ext cx="4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rgbClr val="000000"/>
                  </a:solidFill>
                  <a:ea typeface="SimSun" panose="02010600030101010101" pitchFamily="2" charset="-122"/>
                </a:rPr>
                <a:t>      20</a:t>
              </a:r>
              <a:endParaRPr lang="zh-CN" altLang="en-US" sz="1800">
                <a:ea typeface="SimSun" panose="02010600030101010101" pitchFamily="2" charset="-122"/>
              </a:endParaRPr>
            </a:p>
          </p:txBody>
        </p:sp>
        <p:sp>
          <p:nvSpPr>
            <p:cNvPr id="15373" name="Rectangle 13"/>
            <p:cNvSpPr>
              <a:spLocks noChangeArrowheads="1"/>
            </p:cNvSpPr>
            <p:nvPr/>
          </p:nvSpPr>
          <p:spPr bwMode="auto">
            <a:xfrm>
              <a:off x="3519" y="3558"/>
              <a:ext cx="3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rgbClr val="000000"/>
                  </a:solidFill>
                  <a:ea typeface="SimSun" panose="02010600030101010101" pitchFamily="2" charset="-122"/>
                </a:rPr>
                <a:t>    25</a:t>
              </a:r>
              <a:endParaRPr lang="zh-CN" altLang="en-US" sz="1800">
                <a:ea typeface="SimSun" panose="02010600030101010101" pitchFamily="2" charset="-122"/>
              </a:endParaRPr>
            </a:p>
          </p:txBody>
        </p:sp>
        <p:sp>
          <p:nvSpPr>
            <p:cNvPr id="15374" name="Rectangle 14"/>
            <p:cNvSpPr>
              <a:spLocks noChangeArrowheads="1"/>
            </p:cNvSpPr>
            <p:nvPr/>
          </p:nvSpPr>
          <p:spPr bwMode="auto">
            <a:xfrm>
              <a:off x="4101" y="3558"/>
              <a:ext cx="3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rgbClr val="000000"/>
                  </a:solidFill>
                  <a:ea typeface="SimSun" panose="02010600030101010101" pitchFamily="2" charset="-122"/>
                </a:rPr>
                <a:t>    30</a:t>
              </a:r>
              <a:endParaRPr lang="zh-CN" altLang="en-US" sz="1800">
                <a:ea typeface="SimSun" panose="02010600030101010101" pitchFamily="2" charset="-122"/>
              </a:endParaRPr>
            </a:p>
          </p:txBody>
        </p:sp>
        <p:sp>
          <p:nvSpPr>
            <p:cNvPr id="15375" name="Rectangle 15"/>
            <p:cNvSpPr>
              <a:spLocks noChangeArrowheads="1"/>
            </p:cNvSpPr>
            <p:nvPr/>
          </p:nvSpPr>
          <p:spPr bwMode="auto">
            <a:xfrm>
              <a:off x="376" y="1513"/>
              <a:ext cx="24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dirty="0">
                  <a:solidFill>
                    <a:srgbClr val="000000"/>
                  </a:solidFill>
                  <a:ea typeface="SimSun" panose="02010600030101010101" pitchFamily="2" charset="-122"/>
                </a:rPr>
                <a:t>1</a:t>
              </a:r>
              <a:r>
                <a:rPr lang="zh-CN" altLang="en-US" sz="1800" dirty="0" smtClean="0">
                  <a:solidFill>
                    <a:srgbClr val="000000"/>
                  </a:solidFill>
                  <a:ea typeface="SimSun" panose="02010600030101010101" pitchFamily="2" charset="-122"/>
                </a:rPr>
                <a:t>0</a:t>
              </a:r>
              <a:r>
                <a:rPr lang="en-US" altLang="zh-CN" sz="1800" dirty="0" smtClean="0">
                  <a:solidFill>
                    <a:srgbClr val="000000"/>
                  </a:solidFill>
                  <a:ea typeface="SimSun" panose="02010600030101010101" pitchFamily="2" charset="-122"/>
                </a:rPr>
                <a:t>0</a:t>
              </a:r>
              <a:endParaRPr lang="zh-CN" altLang="en-US" sz="1800" dirty="0">
                <a:ea typeface="SimSun" panose="02010600030101010101" pitchFamily="2" charset="-122"/>
              </a:endParaRPr>
            </a:p>
          </p:txBody>
        </p:sp>
        <p:sp>
          <p:nvSpPr>
            <p:cNvPr id="15376" name="Rectangle 16"/>
            <p:cNvSpPr>
              <a:spLocks noChangeArrowheads="1"/>
            </p:cNvSpPr>
            <p:nvPr/>
          </p:nvSpPr>
          <p:spPr bwMode="auto">
            <a:xfrm>
              <a:off x="456" y="1786"/>
              <a:ext cx="16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dirty="0" smtClean="0">
                  <a:solidFill>
                    <a:srgbClr val="000000"/>
                  </a:solidFill>
                  <a:ea typeface="SimSun" panose="02010600030101010101" pitchFamily="2" charset="-122"/>
                </a:rPr>
                <a:t>8</a:t>
              </a:r>
              <a:r>
                <a:rPr lang="en-US" altLang="zh-CN" sz="1800" dirty="0" smtClean="0">
                  <a:solidFill>
                    <a:srgbClr val="000000"/>
                  </a:solidFill>
                  <a:ea typeface="SimSun" panose="02010600030101010101" pitchFamily="2" charset="-122"/>
                </a:rPr>
                <a:t>0</a:t>
              </a:r>
              <a:endParaRPr lang="zh-CN" altLang="en-US" sz="1800" dirty="0">
                <a:ea typeface="SimSun" panose="02010600030101010101" pitchFamily="2" charset="-122"/>
              </a:endParaRPr>
            </a:p>
          </p:txBody>
        </p:sp>
        <p:sp>
          <p:nvSpPr>
            <p:cNvPr id="15377" name="Rectangle 17"/>
            <p:cNvSpPr>
              <a:spLocks noChangeArrowheads="1"/>
            </p:cNvSpPr>
            <p:nvPr/>
          </p:nvSpPr>
          <p:spPr bwMode="auto">
            <a:xfrm>
              <a:off x="456" y="206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ea typeface="SimSun" panose="02010600030101010101" pitchFamily="2" charset="-122"/>
              </a:endParaRPr>
            </a:p>
          </p:txBody>
        </p:sp>
        <p:sp>
          <p:nvSpPr>
            <p:cNvPr id="15378" name="Rectangle 18"/>
            <p:cNvSpPr>
              <a:spLocks noChangeArrowheads="1"/>
            </p:cNvSpPr>
            <p:nvPr/>
          </p:nvSpPr>
          <p:spPr bwMode="auto">
            <a:xfrm>
              <a:off x="456" y="233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ea typeface="SimSun" panose="02010600030101010101" pitchFamily="2" charset="-122"/>
              </a:endParaRPr>
            </a:p>
          </p:txBody>
        </p:sp>
        <p:sp>
          <p:nvSpPr>
            <p:cNvPr id="15379" name="Rectangle 19"/>
            <p:cNvSpPr>
              <a:spLocks noChangeArrowheads="1"/>
            </p:cNvSpPr>
            <p:nvPr/>
          </p:nvSpPr>
          <p:spPr bwMode="auto">
            <a:xfrm>
              <a:off x="456" y="2607"/>
              <a:ext cx="16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dirty="0" smtClean="0">
                  <a:solidFill>
                    <a:srgbClr val="000000"/>
                  </a:solidFill>
                  <a:ea typeface="SimSun" panose="02010600030101010101" pitchFamily="2" charset="-122"/>
                </a:rPr>
                <a:t>4</a:t>
              </a:r>
              <a:r>
                <a:rPr lang="en-US" altLang="zh-CN" sz="1800" dirty="0" smtClean="0">
                  <a:solidFill>
                    <a:srgbClr val="000000"/>
                  </a:solidFill>
                  <a:ea typeface="SimSun" panose="02010600030101010101" pitchFamily="2" charset="-122"/>
                </a:rPr>
                <a:t>0</a:t>
              </a:r>
              <a:endParaRPr lang="zh-CN" altLang="en-US" sz="1800" dirty="0">
                <a:ea typeface="SimSun" panose="02010600030101010101" pitchFamily="2" charset="-122"/>
              </a:endParaRPr>
            </a:p>
          </p:txBody>
        </p:sp>
        <p:sp>
          <p:nvSpPr>
            <p:cNvPr id="15380" name="Rectangle 20"/>
            <p:cNvSpPr>
              <a:spLocks noChangeArrowheads="1"/>
            </p:cNvSpPr>
            <p:nvPr/>
          </p:nvSpPr>
          <p:spPr bwMode="auto">
            <a:xfrm>
              <a:off x="456" y="2881"/>
              <a:ext cx="16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dirty="0" smtClean="0">
                  <a:solidFill>
                    <a:srgbClr val="000000"/>
                  </a:solidFill>
                  <a:ea typeface="SimSun" panose="02010600030101010101" pitchFamily="2" charset="-122"/>
                </a:rPr>
                <a:t>2</a:t>
              </a:r>
              <a:r>
                <a:rPr lang="en-US" altLang="zh-CN" sz="1800" dirty="0" smtClean="0">
                  <a:solidFill>
                    <a:srgbClr val="000000"/>
                  </a:solidFill>
                  <a:ea typeface="SimSun" panose="02010600030101010101" pitchFamily="2" charset="-122"/>
                </a:rPr>
                <a:t>0</a:t>
              </a:r>
              <a:endParaRPr lang="zh-CN" altLang="en-US" sz="1800" dirty="0">
                <a:ea typeface="SimSun" panose="02010600030101010101" pitchFamily="2" charset="-122"/>
              </a:endParaRPr>
            </a:p>
          </p:txBody>
        </p:sp>
        <p:sp>
          <p:nvSpPr>
            <p:cNvPr id="15381" name="Rectangle 21"/>
            <p:cNvSpPr>
              <a:spLocks noChangeArrowheads="1"/>
            </p:cNvSpPr>
            <p:nvPr/>
          </p:nvSpPr>
          <p:spPr bwMode="auto">
            <a:xfrm>
              <a:off x="3792" y="2496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i="1">
                  <a:solidFill>
                    <a:srgbClr val="000000"/>
                  </a:solidFill>
                  <a:ea typeface="SimSun" panose="02010600030101010101" pitchFamily="2" charset="-122"/>
                </a:rPr>
                <a:t>C</a:t>
              </a:r>
              <a:endParaRPr lang="en-US" altLang="zh-CN" sz="1800">
                <a:ea typeface="SimSun" panose="02010600030101010101" pitchFamily="2" charset="-122"/>
              </a:endParaRPr>
            </a:p>
          </p:txBody>
        </p:sp>
        <p:sp>
          <p:nvSpPr>
            <p:cNvPr id="15382" name="Freeform 22"/>
            <p:cNvSpPr>
              <a:spLocks/>
            </p:cNvSpPr>
            <p:nvPr/>
          </p:nvSpPr>
          <p:spPr bwMode="auto">
            <a:xfrm>
              <a:off x="1412" y="1557"/>
              <a:ext cx="86" cy="86"/>
            </a:xfrm>
            <a:custGeom>
              <a:avLst/>
              <a:gdLst>
                <a:gd name="T0" fmla="*/ 64088 w 77"/>
                <a:gd name="T1" fmla="*/ 2147483646 h 64"/>
                <a:gd name="T2" fmla="*/ 64088 w 77"/>
                <a:gd name="T3" fmla="*/ 2147483646 h 64"/>
                <a:gd name="T4" fmla="*/ 89032 w 77"/>
                <a:gd name="T5" fmla="*/ 2147483646 h 64"/>
                <a:gd name="T6" fmla="*/ 108275 w 77"/>
                <a:gd name="T7" fmla="*/ 2147483646 h 64"/>
                <a:gd name="T8" fmla="*/ 120931 w 77"/>
                <a:gd name="T9" fmla="*/ 2147483646 h 64"/>
                <a:gd name="T10" fmla="*/ 127747 w 77"/>
                <a:gd name="T11" fmla="*/ 2147483646 h 64"/>
                <a:gd name="T12" fmla="*/ 127747 w 77"/>
                <a:gd name="T13" fmla="*/ 2147483646 h 64"/>
                <a:gd name="T14" fmla="*/ 120931 w 77"/>
                <a:gd name="T15" fmla="*/ 2147483646 h 64"/>
                <a:gd name="T16" fmla="*/ 108275 w 77"/>
                <a:gd name="T17" fmla="*/ 2147483646 h 64"/>
                <a:gd name="T18" fmla="*/ 89032 w 77"/>
                <a:gd name="T19" fmla="*/ 1506504305 h 64"/>
                <a:gd name="T20" fmla="*/ 64088 w 77"/>
                <a:gd name="T21" fmla="*/ 0 h 64"/>
                <a:gd name="T22" fmla="*/ 64088 w 77"/>
                <a:gd name="T23" fmla="*/ 0 h 64"/>
                <a:gd name="T24" fmla="*/ 38167 w 77"/>
                <a:gd name="T25" fmla="*/ 1506504305 h 64"/>
                <a:gd name="T26" fmla="*/ 19663 w 77"/>
                <a:gd name="T27" fmla="*/ 2147483646 h 64"/>
                <a:gd name="T28" fmla="*/ 4 w 77"/>
                <a:gd name="T29" fmla="*/ 2147483646 h 64"/>
                <a:gd name="T30" fmla="*/ 0 w 77"/>
                <a:gd name="T31" fmla="*/ 2147483646 h 64"/>
                <a:gd name="T32" fmla="*/ 0 w 77"/>
                <a:gd name="T33" fmla="*/ 2147483646 h 64"/>
                <a:gd name="T34" fmla="*/ 4 w 77"/>
                <a:gd name="T35" fmla="*/ 2147483646 h 64"/>
                <a:gd name="T36" fmla="*/ 19663 w 77"/>
                <a:gd name="T37" fmla="*/ 2147483646 h 64"/>
                <a:gd name="T38" fmla="*/ 38167 w 77"/>
                <a:gd name="T39" fmla="*/ 2147483646 h 64"/>
                <a:gd name="T40" fmla="*/ 64088 w 77"/>
                <a:gd name="T41" fmla="*/ 2147483646 h 64"/>
                <a:gd name="T42" fmla="*/ 64088 w 77"/>
                <a:gd name="T43" fmla="*/ 2147483646 h 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7"/>
                <a:gd name="T67" fmla="*/ 0 h 64"/>
                <a:gd name="T68" fmla="*/ 77 w 77"/>
                <a:gd name="T69" fmla="*/ 64 h 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7" h="64">
                  <a:moveTo>
                    <a:pt x="39" y="64"/>
                  </a:moveTo>
                  <a:lnTo>
                    <a:pt x="39" y="64"/>
                  </a:lnTo>
                  <a:lnTo>
                    <a:pt x="54" y="61"/>
                  </a:lnTo>
                  <a:lnTo>
                    <a:pt x="65" y="54"/>
                  </a:lnTo>
                  <a:lnTo>
                    <a:pt x="73" y="45"/>
                  </a:lnTo>
                  <a:lnTo>
                    <a:pt x="77" y="32"/>
                  </a:lnTo>
                  <a:lnTo>
                    <a:pt x="73" y="19"/>
                  </a:lnTo>
                  <a:lnTo>
                    <a:pt x="65" y="10"/>
                  </a:lnTo>
                  <a:lnTo>
                    <a:pt x="54" y="4"/>
                  </a:lnTo>
                  <a:lnTo>
                    <a:pt x="39" y="0"/>
                  </a:lnTo>
                  <a:lnTo>
                    <a:pt x="23" y="4"/>
                  </a:lnTo>
                  <a:lnTo>
                    <a:pt x="12" y="10"/>
                  </a:lnTo>
                  <a:lnTo>
                    <a:pt x="4" y="19"/>
                  </a:lnTo>
                  <a:lnTo>
                    <a:pt x="0" y="32"/>
                  </a:lnTo>
                  <a:lnTo>
                    <a:pt x="4" y="45"/>
                  </a:lnTo>
                  <a:lnTo>
                    <a:pt x="12" y="54"/>
                  </a:lnTo>
                  <a:lnTo>
                    <a:pt x="23" y="61"/>
                  </a:lnTo>
                  <a:lnTo>
                    <a:pt x="39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Rectangle 23"/>
            <p:cNvSpPr>
              <a:spLocks noChangeArrowheads="1"/>
            </p:cNvSpPr>
            <p:nvPr/>
          </p:nvSpPr>
          <p:spPr bwMode="auto">
            <a:xfrm>
              <a:off x="4368" y="2784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ea typeface="SimSun" panose="02010600030101010101" pitchFamily="2" charset="-122"/>
                </a:rPr>
                <a:t>D</a:t>
              </a:r>
            </a:p>
          </p:txBody>
        </p:sp>
        <p:sp>
          <p:nvSpPr>
            <p:cNvPr id="15384" name="Freeform 24"/>
            <p:cNvSpPr>
              <a:spLocks/>
            </p:cNvSpPr>
            <p:nvPr/>
          </p:nvSpPr>
          <p:spPr bwMode="auto">
            <a:xfrm>
              <a:off x="1994" y="1837"/>
              <a:ext cx="86" cy="86"/>
            </a:xfrm>
            <a:custGeom>
              <a:avLst/>
              <a:gdLst>
                <a:gd name="T0" fmla="*/ 149026 w 76"/>
                <a:gd name="T1" fmla="*/ 2147483646 h 64"/>
                <a:gd name="T2" fmla="*/ 149026 w 76"/>
                <a:gd name="T3" fmla="*/ 2147483646 h 64"/>
                <a:gd name="T4" fmla="*/ 190824 w 76"/>
                <a:gd name="T5" fmla="*/ 2147483646 h 64"/>
                <a:gd name="T6" fmla="*/ 257195 w 76"/>
                <a:gd name="T7" fmla="*/ 2147483646 h 64"/>
                <a:gd name="T8" fmla="*/ 287042 w 76"/>
                <a:gd name="T9" fmla="*/ 2147483646 h 64"/>
                <a:gd name="T10" fmla="*/ 298859 w 76"/>
                <a:gd name="T11" fmla="*/ 2147483646 h 64"/>
                <a:gd name="T12" fmla="*/ 298859 w 76"/>
                <a:gd name="T13" fmla="*/ 2147483646 h 64"/>
                <a:gd name="T14" fmla="*/ 287042 w 76"/>
                <a:gd name="T15" fmla="*/ 2147483646 h 64"/>
                <a:gd name="T16" fmla="*/ 257195 w 76"/>
                <a:gd name="T17" fmla="*/ 2147483646 h 64"/>
                <a:gd name="T18" fmla="*/ 190824 w 76"/>
                <a:gd name="T19" fmla="*/ 0 h 64"/>
                <a:gd name="T20" fmla="*/ 149026 w 76"/>
                <a:gd name="T21" fmla="*/ 0 h 64"/>
                <a:gd name="T22" fmla="*/ 149026 w 76"/>
                <a:gd name="T23" fmla="*/ 0 h 64"/>
                <a:gd name="T24" fmla="*/ 89606 w 76"/>
                <a:gd name="T25" fmla="*/ 0 h 64"/>
                <a:gd name="T26" fmla="*/ 42680 w 76"/>
                <a:gd name="T27" fmla="*/ 2147483646 h 64"/>
                <a:gd name="T28" fmla="*/ 0 w 76"/>
                <a:gd name="T29" fmla="*/ 2147483646 h 64"/>
                <a:gd name="T30" fmla="*/ 0 w 76"/>
                <a:gd name="T31" fmla="*/ 2147483646 h 64"/>
                <a:gd name="T32" fmla="*/ 0 w 76"/>
                <a:gd name="T33" fmla="*/ 2147483646 h 64"/>
                <a:gd name="T34" fmla="*/ 0 w 76"/>
                <a:gd name="T35" fmla="*/ 2147483646 h 64"/>
                <a:gd name="T36" fmla="*/ 42680 w 76"/>
                <a:gd name="T37" fmla="*/ 2147483646 h 64"/>
                <a:gd name="T38" fmla="*/ 89606 w 76"/>
                <a:gd name="T39" fmla="*/ 2147483646 h 64"/>
                <a:gd name="T40" fmla="*/ 149026 w 76"/>
                <a:gd name="T41" fmla="*/ 2147483646 h 64"/>
                <a:gd name="T42" fmla="*/ 149026 w 76"/>
                <a:gd name="T43" fmla="*/ 2147483646 h 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6"/>
                <a:gd name="T67" fmla="*/ 0 h 64"/>
                <a:gd name="T68" fmla="*/ 76 w 76"/>
                <a:gd name="T69" fmla="*/ 64 h 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6" h="64">
                  <a:moveTo>
                    <a:pt x="38" y="64"/>
                  </a:moveTo>
                  <a:lnTo>
                    <a:pt x="38" y="64"/>
                  </a:lnTo>
                  <a:lnTo>
                    <a:pt x="49" y="60"/>
                  </a:lnTo>
                  <a:lnTo>
                    <a:pt x="65" y="54"/>
                  </a:lnTo>
                  <a:lnTo>
                    <a:pt x="72" y="41"/>
                  </a:lnTo>
                  <a:lnTo>
                    <a:pt x="76" y="32"/>
                  </a:lnTo>
                  <a:lnTo>
                    <a:pt x="72" y="19"/>
                  </a:lnTo>
                  <a:lnTo>
                    <a:pt x="65" y="6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23" y="0"/>
                  </a:lnTo>
                  <a:lnTo>
                    <a:pt x="11" y="6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11" y="54"/>
                  </a:lnTo>
                  <a:lnTo>
                    <a:pt x="23" y="60"/>
                  </a:lnTo>
                  <a:lnTo>
                    <a:pt x="38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Rectangle 25"/>
            <p:cNvSpPr>
              <a:spLocks noChangeArrowheads="1"/>
            </p:cNvSpPr>
            <p:nvPr/>
          </p:nvSpPr>
          <p:spPr bwMode="auto">
            <a:xfrm>
              <a:off x="1500" y="1392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i="1">
                  <a:solidFill>
                    <a:srgbClr val="000000"/>
                  </a:solidFill>
                  <a:ea typeface="SimSun" panose="02010600030101010101" pitchFamily="2" charset="-122"/>
                </a:rPr>
                <a:t>A</a:t>
              </a:r>
              <a:endParaRPr lang="en-US" altLang="zh-CN" sz="1800">
                <a:ea typeface="SimSun" panose="02010600030101010101" pitchFamily="2" charset="-122"/>
              </a:endParaRPr>
            </a:p>
          </p:txBody>
        </p:sp>
        <p:sp>
          <p:nvSpPr>
            <p:cNvPr id="15386" name="Rectangle 26"/>
            <p:cNvSpPr>
              <a:spLocks noChangeArrowheads="1"/>
            </p:cNvSpPr>
            <p:nvPr/>
          </p:nvSpPr>
          <p:spPr bwMode="auto">
            <a:xfrm>
              <a:off x="4936" y="3120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i="1">
                  <a:solidFill>
                    <a:srgbClr val="000000"/>
                  </a:solidFill>
                  <a:ea typeface="SimSun" panose="02010600030101010101" pitchFamily="2" charset="-122"/>
                </a:rPr>
                <a:t>D</a:t>
              </a:r>
              <a:endParaRPr lang="en-US" altLang="zh-CN" sz="1800">
                <a:ea typeface="SimSun" panose="02010600030101010101" pitchFamily="2" charset="-122"/>
              </a:endParaRPr>
            </a:p>
          </p:txBody>
        </p:sp>
        <p:sp>
          <p:nvSpPr>
            <p:cNvPr id="15387" name="Freeform 27"/>
            <p:cNvSpPr>
              <a:spLocks/>
            </p:cNvSpPr>
            <p:nvPr/>
          </p:nvSpPr>
          <p:spPr bwMode="auto">
            <a:xfrm>
              <a:off x="3738" y="2654"/>
              <a:ext cx="86" cy="86"/>
            </a:xfrm>
            <a:custGeom>
              <a:avLst/>
              <a:gdLst>
                <a:gd name="T0" fmla="*/ 149026 w 76"/>
                <a:gd name="T1" fmla="*/ 2147483646 h 64"/>
                <a:gd name="T2" fmla="*/ 149026 w 76"/>
                <a:gd name="T3" fmla="*/ 2147483646 h 64"/>
                <a:gd name="T4" fmla="*/ 210127 w 76"/>
                <a:gd name="T5" fmla="*/ 2147483646 h 64"/>
                <a:gd name="T6" fmla="*/ 257195 w 76"/>
                <a:gd name="T7" fmla="*/ 2147483646 h 64"/>
                <a:gd name="T8" fmla="*/ 287042 w 76"/>
                <a:gd name="T9" fmla="*/ 2147483646 h 64"/>
                <a:gd name="T10" fmla="*/ 298859 w 76"/>
                <a:gd name="T11" fmla="*/ 2147483646 h 64"/>
                <a:gd name="T12" fmla="*/ 298859 w 76"/>
                <a:gd name="T13" fmla="*/ 2147483646 h 64"/>
                <a:gd name="T14" fmla="*/ 287042 w 76"/>
                <a:gd name="T15" fmla="*/ 2147483646 h 64"/>
                <a:gd name="T16" fmla="*/ 257195 w 76"/>
                <a:gd name="T17" fmla="*/ 2147483646 h 64"/>
                <a:gd name="T18" fmla="*/ 210127 w 76"/>
                <a:gd name="T19" fmla="*/ 0 h 64"/>
                <a:gd name="T20" fmla="*/ 149026 w 76"/>
                <a:gd name="T21" fmla="*/ 0 h 64"/>
                <a:gd name="T22" fmla="*/ 149026 w 76"/>
                <a:gd name="T23" fmla="*/ 0 h 64"/>
                <a:gd name="T24" fmla="*/ 86819 w 76"/>
                <a:gd name="T25" fmla="*/ 0 h 64"/>
                <a:gd name="T26" fmla="*/ 42680 w 76"/>
                <a:gd name="T27" fmla="*/ 2147483646 h 64"/>
                <a:gd name="T28" fmla="*/ 3 w 76"/>
                <a:gd name="T29" fmla="*/ 2147483646 h 64"/>
                <a:gd name="T30" fmla="*/ 0 w 76"/>
                <a:gd name="T31" fmla="*/ 2147483646 h 64"/>
                <a:gd name="T32" fmla="*/ 0 w 76"/>
                <a:gd name="T33" fmla="*/ 2147483646 h 64"/>
                <a:gd name="T34" fmla="*/ 3 w 76"/>
                <a:gd name="T35" fmla="*/ 2147483646 h 64"/>
                <a:gd name="T36" fmla="*/ 42680 w 76"/>
                <a:gd name="T37" fmla="*/ 2147483646 h 64"/>
                <a:gd name="T38" fmla="*/ 86819 w 76"/>
                <a:gd name="T39" fmla="*/ 2147483646 h 64"/>
                <a:gd name="T40" fmla="*/ 149026 w 76"/>
                <a:gd name="T41" fmla="*/ 2147483646 h 64"/>
                <a:gd name="T42" fmla="*/ 149026 w 76"/>
                <a:gd name="T43" fmla="*/ 2147483646 h 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6"/>
                <a:gd name="T67" fmla="*/ 0 h 64"/>
                <a:gd name="T68" fmla="*/ 76 w 76"/>
                <a:gd name="T69" fmla="*/ 64 h 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6" h="64">
                  <a:moveTo>
                    <a:pt x="38" y="64"/>
                  </a:moveTo>
                  <a:lnTo>
                    <a:pt x="38" y="64"/>
                  </a:lnTo>
                  <a:lnTo>
                    <a:pt x="53" y="61"/>
                  </a:lnTo>
                  <a:lnTo>
                    <a:pt x="65" y="54"/>
                  </a:lnTo>
                  <a:lnTo>
                    <a:pt x="72" y="42"/>
                  </a:lnTo>
                  <a:lnTo>
                    <a:pt x="76" y="32"/>
                  </a:lnTo>
                  <a:lnTo>
                    <a:pt x="72" y="19"/>
                  </a:lnTo>
                  <a:lnTo>
                    <a:pt x="65" y="10"/>
                  </a:lnTo>
                  <a:lnTo>
                    <a:pt x="53" y="0"/>
                  </a:lnTo>
                  <a:lnTo>
                    <a:pt x="38" y="0"/>
                  </a:lnTo>
                  <a:lnTo>
                    <a:pt x="22" y="0"/>
                  </a:lnTo>
                  <a:lnTo>
                    <a:pt x="11" y="10"/>
                  </a:lnTo>
                  <a:lnTo>
                    <a:pt x="3" y="19"/>
                  </a:lnTo>
                  <a:lnTo>
                    <a:pt x="0" y="32"/>
                  </a:lnTo>
                  <a:lnTo>
                    <a:pt x="3" y="42"/>
                  </a:lnTo>
                  <a:lnTo>
                    <a:pt x="11" y="54"/>
                  </a:lnTo>
                  <a:lnTo>
                    <a:pt x="22" y="61"/>
                  </a:lnTo>
                  <a:lnTo>
                    <a:pt x="38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Freeform 28"/>
            <p:cNvSpPr>
              <a:spLocks/>
            </p:cNvSpPr>
            <p:nvPr/>
          </p:nvSpPr>
          <p:spPr bwMode="auto">
            <a:xfrm>
              <a:off x="4319" y="2928"/>
              <a:ext cx="86" cy="86"/>
            </a:xfrm>
            <a:custGeom>
              <a:avLst/>
              <a:gdLst>
                <a:gd name="T0" fmla="*/ 149026 w 76"/>
                <a:gd name="T1" fmla="*/ 2147483646 h 63"/>
                <a:gd name="T2" fmla="*/ 149026 w 76"/>
                <a:gd name="T3" fmla="*/ 2147483646 h 63"/>
                <a:gd name="T4" fmla="*/ 210127 w 76"/>
                <a:gd name="T5" fmla="*/ 2147483646 h 63"/>
                <a:gd name="T6" fmla="*/ 257195 w 76"/>
                <a:gd name="T7" fmla="*/ 2147483646 h 63"/>
                <a:gd name="T8" fmla="*/ 298859 w 76"/>
                <a:gd name="T9" fmla="*/ 2147483646 h 63"/>
                <a:gd name="T10" fmla="*/ 298859 w 76"/>
                <a:gd name="T11" fmla="*/ 2147483646 h 63"/>
                <a:gd name="T12" fmla="*/ 298859 w 76"/>
                <a:gd name="T13" fmla="*/ 2147483646 h 63"/>
                <a:gd name="T14" fmla="*/ 298859 w 76"/>
                <a:gd name="T15" fmla="*/ 2147483646 h 63"/>
                <a:gd name="T16" fmla="*/ 257195 w 76"/>
                <a:gd name="T17" fmla="*/ 2147483646 h 63"/>
                <a:gd name="T18" fmla="*/ 210127 w 76"/>
                <a:gd name="T19" fmla="*/ 0 h 63"/>
                <a:gd name="T20" fmla="*/ 149026 w 76"/>
                <a:gd name="T21" fmla="*/ 0 h 63"/>
                <a:gd name="T22" fmla="*/ 149026 w 76"/>
                <a:gd name="T23" fmla="*/ 0 h 63"/>
                <a:gd name="T24" fmla="*/ 109743 w 76"/>
                <a:gd name="T25" fmla="*/ 0 h 63"/>
                <a:gd name="T26" fmla="*/ 42680 w 76"/>
                <a:gd name="T27" fmla="*/ 2147483646 h 63"/>
                <a:gd name="T28" fmla="*/ 17964 w 76"/>
                <a:gd name="T29" fmla="*/ 2147483646 h 63"/>
                <a:gd name="T30" fmla="*/ 0 w 76"/>
                <a:gd name="T31" fmla="*/ 2147483646 h 63"/>
                <a:gd name="T32" fmla="*/ 0 w 76"/>
                <a:gd name="T33" fmla="*/ 2147483646 h 63"/>
                <a:gd name="T34" fmla="*/ 17964 w 76"/>
                <a:gd name="T35" fmla="*/ 2147483646 h 63"/>
                <a:gd name="T36" fmla="*/ 42680 w 76"/>
                <a:gd name="T37" fmla="*/ 2147483646 h 63"/>
                <a:gd name="T38" fmla="*/ 109743 w 76"/>
                <a:gd name="T39" fmla="*/ 2147483646 h 63"/>
                <a:gd name="T40" fmla="*/ 149026 w 76"/>
                <a:gd name="T41" fmla="*/ 2147483646 h 63"/>
                <a:gd name="T42" fmla="*/ 149026 w 76"/>
                <a:gd name="T43" fmla="*/ 2147483646 h 6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6"/>
                <a:gd name="T67" fmla="*/ 0 h 63"/>
                <a:gd name="T68" fmla="*/ 76 w 76"/>
                <a:gd name="T69" fmla="*/ 63 h 6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6" h="63">
                  <a:moveTo>
                    <a:pt x="38" y="63"/>
                  </a:moveTo>
                  <a:lnTo>
                    <a:pt x="38" y="63"/>
                  </a:lnTo>
                  <a:lnTo>
                    <a:pt x="53" y="60"/>
                  </a:lnTo>
                  <a:lnTo>
                    <a:pt x="65" y="54"/>
                  </a:lnTo>
                  <a:lnTo>
                    <a:pt x="76" y="41"/>
                  </a:lnTo>
                  <a:lnTo>
                    <a:pt x="76" y="32"/>
                  </a:lnTo>
                  <a:lnTo>
                    <a:pt x="76" y="19"/>
                  </a:lnTo>
                  <a:lnTo>
                    <a:pt x="65" y="6"/>
                  </a:lnTo>
                  <a:lnTo>
                    <a:pt x="53" y="0"/>
                  </a:lnTo>
                  <a:lnTo>
                    <a:pt x="38" y="0"/>
                  </a:lnTo>
                  <a:lnTo>
                    <a:pt x="27" y="0"/>
                  </a:lnTo>
                  <a:lnTo>
                    <a:pt x="11" y="6"/>
                  </a:lnTo>
                  <a:lnTo>
                    <a:pt x="4" y="19"/>
                  </a:lnTo>
                  <a:lnTo>
                    <a:pt x="0" y="32"/>
                  </a:lnTo>
                  <a:lnTo>
                    <a:pt x="4" y="41"/>
                  </a:lnTo>
                  <a:lnTo>
                    <a:pt x="11" y="54"/>
                  </a:lnTo>
                  <a:lnTo>
                    <a:pt x="27" y="60"/>
                  </a:lnTo>
                  <a:lnTo>
                    <a:pt x="38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Line 29"/>
            <p:cNvSpPr>
              <a:spLocks noChangeShapeType="1"/>
            </p:cNvSpPr>
            <p:nvPr/>
          </p:nvSpPr>
          <p:spPr bwMode="auto">
            <a:xfrm>
              <a:off x="1452" y="1626"/>
              <a:ext cx="0" cy="18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Line 30"/>
            <p:cNvSpPr>
              <a:spLocks noChangeShapeType="1"/>
            </p:cNvSpPr>
            <p:nvPr/>
          </p:nvSpPr>
          <p:spPr bwMode="auto">
            <a:xfrm>
              <a:off x="2034" y="1872"/>
              <a:ext cx="0" cy="16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Line 31"/>
            <p:cNvSpPr>
              <a:spLocks noChangeShapeType="1"/>
            </p:cNvSpPr>
            <p:nvPr/>
          </p:nvSpPr>
          <p:spPr bwMode="auto">
            <a:xfrm>
              <a:off x="3780" y="2730"/>
              <a:ext cx="0" cy="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Line 32"/>
            <p:cNvSpPr>
              <a:spLocks noChangeShapeType="1"/>
            </p:cNvSpPr>
            <p:nvPr/>
          </p:nvSpPr>
          <p:spPr bwMode="auto">
            <a:xfrm>
              <a:off x="4362" y="3006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Line 33"/>
            <p:cNvSpPr>
              <a:spLocks noChangeShapeType="1"/>
            </p:cNvSpPr>
            <p:nvPr/>
          </p:nvSpPr>
          <p:spPr bwMode="auto">
            <a:xfrm flipH="1">
              <a:off x="858" y="2970"/>
              <a:ext cx="35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Line 34"/>
            <p:cNvSpPr>
              <a:spLocks noChangeShapeType="1"/>
            </p:cNvSpPr>
            <p:nvPr/>
          </p:nvSpPr>
          <p:spPr bwMode="auto">
            <a:xfrm flipH="1">
              <a:off x="900" y="2694"/>
              <a:ext cx="28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Line 35"/>
            <p:cNvSpPr>
              <a:spLocks noChangeShapeType="1"/>
            </p:cNvSpPr>
            <p:nvPr/>
          </p:nvSpPr>
          <p:spPr bwMode="auto">
            <a:xfrm flipH="1">
              <a:off x="864" y="1872"/>
              <a:ext cx="11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Line 36"/>
            <p:cNvSpPr>
              <a:spLocks noChangeShapeType="1"/>
            </p:cNvSpPr>
            <p:nvPr/>
          </p:nvSpPr>
          <p:spPr bwMode="auto">
            <a:xfrm flipH="1">
              <a:off x="870" y="1602"/>
              <a:ext cx="5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1359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calculating arc elasticity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74433" cy="4351338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 smtClean="0"/>
                  <a:t>Calculating </a:t>
                </a:r>
                <a:r>
                  <a:rPr lang="el-GR" dirty="0"/>
                  <a:t>ε</a:t>
                </a:r>
                <a:r>
                  <a:rPr lang="en-US" baseline="-25000" dirty="0"/>
                  <a:t>x, </a:t>
                </a:r>
                <a:r>
                  <a:rPr lang="en-US" baseline="-25000" dirty="0" err="1"/>
                  <a:t>Px</a:t>
                </a:r>
                <a:r>
                  <a:rPr lang="en-US" dirty="0"/>
                  <a:t> </a:t>
                </a:r>
                <a:r>
                  <a:rPr lang="en-US" dirty="0" smtClean="0"/>
                  <a:t>from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 smtClean="0"/>
                  <a:t>   point A to point B: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altLang="zh-CN" sz="2400" dirty="0" smtClean="0">
                    <a:ea typeface="SimSun" panose="02010600030101010101" pitchFamily="2" charset="-122"/>
                  </a:rPr>
                  <a:t>P</a:t>
                </a:r>
                <a:r>
                  <a:rPr lang="en-US" altLang="zh-CN" sz="2400" baseline="-25000" dirty="0" smtClean="0">
                    <a:ea typeface="SimSun" panose="02010600030101010101" pitchFamily="2" charset="-122"/>
                  </a:rPr>
                  <a:t>0</a:t>
                </a:r>
                <a:r>
                  <a:rPr lang="en-US" altLang="zh-CN" sz="2400" dirty="0" smtClean="0">
                    <a:ea typeface="SimSun" panose="02010600030101010101" pitchFamily="2" charset="-122"/>
                  </a:rPr>
                  <a:t>=100, P</a:t>
                </a:r>
                <a:r>
                  <a:rPr lang="en-US" altLang="zh-CN" sz="2400" baseline="-25000" dirty="0" smtClean="0">
                    <a:ea typeface="SimSun" panose="02010600030101010101" pitchFamily="2" charset="-122"/>
                  </a:rPr>
                  <a:t>1</a:t>
                </a:r>
                <a:r>
                  <a:rPr lang="en-US" altLang="zh-CN" sz="2400" dirty="0" smtClean="0">
                    <a:ea typeface="SimSun" panose="02010600030101010101" pitchFamily="2" charset="-122"/>
                  </a:rPr>
                  <a:t>=80, Q</a:t>
                </a:r>
                <a:r>
                  <a:rPr lang="en-US" altLang="zh-CN" sz="2400" baseline="-25000" dirty="0" smtClean="0">
                    <a:ea typeface="SimSun" panose="02010600030101010101" pitchFamily="2" charset="-122"/>
                  </a:rPr>
                  <a:t>0</a:t>
                </a:r>
                <a:r>
                  <a:rPr lang="en-US" altLang="zh-CN" sz="2400" dirty="0" smtClean="0">
                    <a:ea typeface="SimSun" panose="02010600030101010101" pitchFamily="2" charset="-122"/>
                  </a:rPr>
                  <a:t>=5, Q</a:t>
                </a:r>
                <a:r>
                  <a:rPr lang="en-US" altLang="zh-CN" sz="2400" baseline="-25000" dirty="0" smtClean="0">
                    <a:ea typeface="SimSun" panose="02010600030101010101" pitchFamily="2" charset="-122"/>
                  </a:rPr>
                  <a:t>1</a:t>
                </a:r>
                <a:r>
                  <a:rPr lang="en-US" altLang="zh-CN" sz="2400" dirty="0" smtClean="0">
                    <a:ea typeface="SimSun" panose="02010600030101010101" pitchFamily="2" charset="-122"/>
                  </a:rPr>
                  <a:t>=10</a:t>
                </a:r>
                <a:endParaRPr lang="en-US" sz="2400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Calculating </a:t>
                </a:r>
                <a:r>
                  <a:rPr lang="el-GR" dirty="0"/>
                  <a:t>ε</a:t>
                </a:r>
                <a:r>
                  <a:rPr lang="en-US" baseline="-25000" dirty="0"/>
                  <a:t>x, </a:t>
                </a:r>
                <a:r>
                  <a:rPr lang="en-US" baseline="-25000" dirty="0" err="1"/>
                  <a:t>Px</a:t>
                </a:r>
                <a:r>
                  <a:rPr lang="en-US" dirty="0"/>
                  <a:t> from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   point </a:t>
                </a:r>
                <a:r>
                  <a:rPr lang="en-US" dirty="0" smtClean="0"/>
                  <a:t>C </a:t>
                </a:r>
                <a:r>
                  <a:rPr lang="en-US" dirty="0"/>
                  <a:t>to point </a:t>
                </a:r>
                <a:r>
                  <a:rPr lang="en-US" dirty="0" smtClean="0"/>
                  <a:t>D:             </a:t>
                </a:r>
                <a:r>
                  <a:rPr lang="el-GR" dirty="0" smtClean="0"/>
                  <a:t>ε</a:t>
                </a:r>
                <a:r>
                  <a:rPr lang="en-US" baseline="-25000" dirty="0"/>
                  <a:t>x, </a:t>
                </a:r>
                <a:r>
                  <a:rPr lang="en-US" baseline="-25000" dirty="0" err="1"/>
                  <a:t>Px</a:t>
                </a:r>
                <a:r>
                  <a:rPr lang="en-US" dirty="0"/>
                  <a:t> =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3</m:t>
                        </m:r>
                        <m:r>
                          <m:rPr>
                            <m:nor/>
                          </m:rPr>
                          <a:rPr lang="en-US" sz="2400" dirty="0"/>
                          <m:t>0 –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2</m:t>
                        </m:r>
                        <m:r>
                          <m:rPr>
                            <m:nor/>
                          </m:rPr>
                          <a:rPr lang="en-US" sz="2400" dirty="0"/>
                          <m:t>5)/[½(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3</m:t>
                        </m:r>
                        <m:r>
                          <m:rPr>
                            <m:nor/>
                          </m:rPr>
                          <a:rPr lang="en-US" sz="2400" dirty="0"/>
                          <m:t>0 +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2</m:t>
                        </m:r>
                        <m:r>
                          <m:rPr>
                            <m:nor/>
                          </m:rPr>
                          <a:rPr lang="en-US" sz="2400" dirty="0"/>
                          <m:t>5)]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2</m:t>
                        </m:r>
                        <m:r>
                          <m:rPr>
                            <m:nor/>
                          </m:rPr>
                          <a:rPr lang="en-US" sz="2400" dirty="0"/>
                          <m:t>0 –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4</m:t>
                        </m:r>
                        <m:r>
                          <m:rPr>
                            <m:nor/>
                          </m:rPr>
                          <a:rPr lang="en-US" sz="2400" dirty="0"/>
                          <m:t>0)/[½(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2</m:t>
                        </m:r>
                        <m:r>
                          <m:rPr>
                            <m:nor/>
                          </m:rPr>
                          <a:rPr lang="en-US" sz="2400" dirty="0"/>
                          <m:t>0 +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4</m:t>
                        </m:r>
                        <m:r>
                          <m:rPr>
                            <m:nor/>
                          </m:rPr>
                          <a:rPr lang="en-US" sz="2400" dirty="0"/>
                          <m:t>0)]</m:t>
                        </m:r>
                      </m:den>
                    </m:f>
                    <m:r>
                      <a:rPr lang="en-US" sz="240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/>
                          <m:t>5</m:t>
                        </m:r>
                        <m:r>
                          <m:rPr>
                            <m:nor/>
                          </m:rPr>
                          <a:rPr lang="en-US" sz="2400" dirty="0"/>
                          <m:t>/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5</m:t>
                        </m:r>
                        <m:r>
                          <m:rPr>
                            <m:nor/>
                          </m:rPr>
                          <a:rPr lang="en-US" sz="2400" dirty="0"/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/>
                          <m:t>20/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6</m:t>
                        </m:r>
                        <m:r>
                          <m:rPr>
                            <m:nor/>
                          </m:rPr>
                          <a:rPr lang="en-US" sz="2400" dirty="0"/>
                          <m:t>0</m:t>
                        </m:r>
                      </m:den>
                    </m:f>
                    <m:r>
                      <a:rPr lang="en-US" sz="240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/11</m:t>
                    </m:r>
                  </m:oMath>
                </a14:m>
                <a:endParaRPr 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 smtClean="0"/>
                  <a:t> </a:t>
                </a:r>
                <a:r>
                  <a:rPr lang="en-US" altLang="zh-CN" sz="2400" dirty="0" smtClean="0">
                    <a:ea typeface="SimSun" panose="02010600030101010101" pitchFamily="2" charset="-122"/>
                  </a:rPr>
                  <a:t>P</a:t>
                </a:r>
                <a:r>
                  <a:rPr lang="en-US" altLang="zh-CN" sz="2400" baseline="-25000" dirty="0" smtClean="0">
                    <a:ea typeface="SimSun" panose="02010600030101010101" pitchFamily="2" charset="-122"/>
                  </a:rPr>
                  <a:t>0</a:t>
                </a:r>
                <a:r>
                  <a:rPr lang="en-US" altLang="zh-CN" sz="2400" dirty="0" smtClean="0">
                    <a:ea typeface="SimSun" panose="02010600030101010101" pitchFamily="2" charset="-122"/>
                  </a:rPr>
                  <a:t>=40, P</a:t>
                </a:r>
                <a:r>
                  <a:rPr lang="en-US" altLang="zh-CN" sz="2400" baseline="-25000" dirty="0" smtClean="0">
                    <a:ea typeface="SimSun" panose="02010600030101010101" pitchFamily="2" charset="-122"/>
                  </a:rPr>
                  <a:t>1</a:t>
                </a:r>
                <a:r>
                  <a:rPr lang="en-US" altLang="zh-CN" sz="2400" dirty="0" smtClean="0">
                    <a:ea typeface="SimSun" panose="02010600030101010101" pitchFamily="2" charset="-122"/>
                  </a:rPr>
                  <a:t>=20, </a:t>
                </a:r>
                <a:r>
                  <a:rPr lang="en-US" altLang="zh-CN" sz="2400" dirty="0">
                    <a:ea typeface="SimSun" panose="02010600030101010101" pitchFamily="2" charset="-122"/>
                  </a:rPr>
                  <a:t>Q</a:t>
                </a:r>
                <a:r>
                  <a:rPr lang="en-US" altLang="zh-CN" sz="2400" baseline="-25000" dirty="0">
                    <a:ea typeface="SimSun" panose="02010600030101010101" pitchFamily="2" charset="-122"/>
                  </a:rPr>
                  <a:t>0</a:t>
                </a:r>
                <a:r>
                  <a:rPr lang="en-US" altLang="zh-CN" sz="2400" dirty="0">
                    <a:ea typeface="SimSun" panose="02010600030101010101" pitchFamily="2" charset="-122"/>
                  </a:rPr>
                  <a:t>=25, Q</a:t>
                </a:r>
                <a:r>
                  <a:rPr lang="en-US" altLang="zh-CN" sz="2400" baseline="-25000" dirty="0">
                    <a:ea typeface="SimSun" panose="02010600030101010101" pitchFamily="2" charset="-122"/>
                  </a:rPr>
                  <a:t>1</a:t>
                </a:r>
                <a:r>
                  <a:rPr lang="en-US" altLang="zh-CN" sz="2400" dirty="0">
                    <a:ea typeface="SimSun" panose="02010600030101010101" pitchFamily="2" charset="-122"/>
                  </a:rPr>
                  <a:t>=30</a:t>
                </a:r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74433" cy="4351338"/>
              </a:xfrm>
              <a:blipFill>
                <a:blip r:embed="rId2"/>
                <a:stretch>
                  <a:fillRect l="-953" t="-126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84206" y="1953491"/>
                <a:ext cx="7435997" cy="753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2400" dirty="0" smtClean="0"/>
                  <a:t>ε</a:t>
                </a:r>
                <a:r>
                  <a:rPr lang="en-US" sz="2400" baseline="-25000" dirty="0"/>
                  <a:t>x, </a:t>
                </a:r>
                <a:r>
                  <a:rPr lang="en-US" sz="2400" baseline="-25000" dirty="0" err="1"/>
                  <a:t>Px</a:t>
                </a:r>
                <a:r>
                  <a:rPr lang="en-US" sz="2400" dirty="0"/>
                  <a:t> =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en-US" sz="2400" b="0" dirty="0" smtClean="0"/>
                          <m:t>10</m:t>
                        </m:r>
                        <m:r>
                          <m:rPr>
                            <m:nor/>
                          </m:rPr>
                          <a:rPr lang="en-US" sz="2400" dirty="0"/>
                          <m:t> – </m:t>
                        </m:r>
                        <m:r>
                          <m:rPr>
                            <m:nor/>
                          </m:rPr>
                          <a:rPr lang="en-US" sz="2400" b="0" dirty="0" smtClean="0"/>
                          <m:t>5</m:t>
                        </m:r>
                        <m:r>
                          <m:rPr>
                            <m:nor/>
                          </m:rPr>
                          <a:rPr lang="en-US" sz="2400" dirty="0"/>
                          <m:t>)/[½(</m:t>
                        </m:r>
                        <m:r>
                          <m:rPr>
                            <m:nor/>
                          </m:rPr>
                          <a:rPr lang="en-US" sz="2400" b="0" dirty="0" smtClean="0"/>
                          <m:t>10</m:t>
                        </m:r>
                        <m:r>
                          <m:rPr>
                            <m:nor/>
                          </m:rPr>
                          <a:rPr lang="en-US" sz="2400" dirty="0"/>
                          <m:t> + </m:t>
                        </m:r>
                        <m:r>
                          <m:rPr>
                            <m:nor/>
                          </m:rPr>
                          <a:rPr lang="en-US" sz="2400" b="0" dirty="0" smtClean="0"/>
                          <m:t>5</m:t>
                        </m:r>
                        <m:r>
                          <m:rPr>
                            <m:nor/>
                          </m:rPr>
                          <a:rPr lang="en-US" sz="2400" dirty="0"/>
                          <m:t>)]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en-US" sz="2400" b="0" dirty="0" smtClean="0"/>
                          <m:t>80</m:t>
                        </m:r>
                        <m:r>
                          <m:rPr>
                            <m:nor/>
                          </m:rPr>
                          <a:rPr lang="en-US" sz="2400" dirty="0"/>
                          <m:t> – </m:t>
                        </m:r>
                        <m:r>
                          <m:rPr>
                            <m:nor/>
                          </m:rPr>
                          <a:rPr lang="en-US" sz="2400" b="0" dirty="0" smtClean="0"/>
                          <m:t>100</m:t>
                        </m:r>
                        <m:r>
                          <m:rPr>
                            <m:nor/>
                          </m:rPr>
                          <a:rPr lang="en-US" sz="2400" dirty="0"/>
                          <m:t>)/[½(</m:t>
                        </m:r>
                        <m:r>
                          <m:rPr>
                            <m:nor/>
                          </m:rPr>
                          <a:rPr lang="en-US" sz="2400" b="0" dirty="0" smtClean="0"/>
                          <m:t>80</m:t>
                        </m:r>
                        <m:r>
                          <m:rPr>
                            <m:nor/>
                          </m:rPr>
                          <a:rPr lang="en-US" sz="2400" dirty="0"/>
                          <m:t> + </m:t>
                        </m:r>
                        <m:r>
                          <m:rPr>
                            <m:nor/>
                          </m:rPr>
                          <a:rPr lang="en-US" sz="2400" b="0" dirty="0" smtClean="0"/>
                          <m:t>100</m:t>
                        </m:r>
                        <m:r>
                          <m:rPr>
                            <m:nor/>
                          </m:rPr>
                          <a:rPr lang="en-US" sz="2400" dirty="0"/>
                          <m:t>)]</m:t>
                        </m:r>
                      </m:den>
                    </m:f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smtClean="0"/>
                          <m:t>5</m:t>
                        </m:r>
                        <m:r>
                          <m:rPr>
                            <m:nor/>
                          </m:rPr>
                          <a:rPr lang="en-US" sz="2400" dirty="0"/>
                          <m:t>/</m:t>
                        </m:r>
                        <m:r>
                          <m:rPr>
                            <m:nor/>
                          </m:rPr>
                          <a:rPr lang="en-US" sz="2400" b="0" dirty="0" smtClean="0"/>
                          <m:t>15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dirty="0" smtClean="0"/>
                          <m:t>20</m:t>
                        </m:r>
                        <m:r>
                          <m:rPr>
                            <m:nor/>
                          </m:rPr>
                          <a:rPr lang="en-US" sz="2400" dirty="0"/>
                          <m:t>/</m:t>
                        </m:r>
                        <m:r>
                          <m:rPr>
                            <m:nor/>
                          </m:rPr>
                          <a:rPr lang="en-US" sz="2400" b="0" dirty="0" smtClean="0"/>
                          <m:t>180</m:t>
                        </m:r>
                      </m:den>
                    </m:f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206" y="1953491"/>
                <a:ext cx="7435997" cy="753476"/>
              </a:xfrm>
              <a:prstGeom prst="rect">
                <a:avLst/>
              </a:prstGeom>
              <a:blipFill>
                <a:blip r:embed="rId3"/>
                <a:stretch>
                  <a:fillRect l="-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759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latin typeface="+mn-lt"/>
              </a:rPr>
              <a:t>How to interpret the elasticity coefficient</a:t>
            </a:r>
            <a:r>
              <a:rPr lang="en-US" altLang="en-US" sz="3200" b="1" dirty="0" smtClean="0">
                <a:latin typeface="+mn-lt"/>
              </a:rPr>
              <a:t>:</a:t>
            </a:r>
            <a:endParaRPr lang="en-US" altLang="en-US" sz="3200" b="1" u="sng" dirty="0">
              <a:latin typeface="+mn-lt"/>
            </a:endParaRP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5322" y="1113904"/>
            <a:ext cx="8229600" cy="5220393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sz="2900" b="1" dirty="0"/>
              <a:t>if </a:t>
            </a:r>
            <a:r>
              <a:rPr lang="el-GR" sz="2900" b="1" dirty="0"/>
              <a:t>ε</a:t>
            </a:r>
            <a:r>
              <a:rPr lang="en-US" sz="2900" b="1" baseline="-25000" dirty="0"/>
              <a:t>x, </a:t>
            </a:r>
            <a:r>
              <a:rPr lang="en-US" sz="2900" b="1" baseline="-25000" dirty="0" err="1"/>
              <a:t>Px</a:t>
            </a:r>
            <a:r>
              <a:rPr lang="en-US" sz="2900" b="1" dirty="0"/>
              <a:t> </a:t>
            </a:r>
            <a:r>
              <a:rPr lang="en-US" altLang="en-US" sz="2900" b="1" dirty="0" smtClean="0"/>
              <a:t>&gt; </a:t>
            </a:r>
            <a:r>
              <a:rPr lang="en-US" altLang="en-US" sz="2900" b="1" dirty="0"/>
              <a:t>1 </a:t>
            </a:r>
            <a:r>
              <a:rPr lang="en-US" altLang="en-US" sz="2900" b="1" dirty="0" smtClean="0"/>
              <a:t> then we say that demand </a:t>
            </a:r>
            <a:r>
              <a:rPr lang="en-US" altLang="en-US" sz="2900" b="1" dirty="0"/>
              <a:t>is </a:t>
            </a:r>
            <a:r>
              <a:rPr lang="en-US" altLang="en-US" sz="2900" b="1" dirty="0" smtClean="0">
                <a:solidFill>
                  <a:srgbClr val="FF0000"/>
                </a:solidFill>
              </a:rPr>
              <a:t>elastic:</a:t>
            </a:r>
          </a:p>
          <a:p>
            <a:pPr>
              <a:lnSpc>
                <a:spcPct val="80000"/>
              </a:lnSpc>
            </a:pPr>
            <a:endParaRPr lang="en-US" altLang="en-US" sz="2400" b="1" u="sng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b="1" u="sng" dirty="0" smtClean="0"/>
              <a:t>%</a:t>
            </a:r>
            <a:r>
              <a:rPr lang="en-US" altLang="en-US" sz="2400" b="1" u="sng" dirty="0">
                <a:sym typeface="Symbol" panose="05050102010706020507" pitchFamily="18" charset="2"/>
              </a:rPr>
              <a:t></a:t>
            </a:r>
            <a:r>
              <a:rPr lang="en-US" altLang="en-US" sz="2400" b="1" u="sng" dirty="0" smtClean="0"/>
              <a:t>Q</a:t>
            </a:r>
            <a:r>
              <a:rPr lang="en-US" altLang="en-US" sz="2400" b="1" u="sng" dirty="0">
                <a:sym typeface="Symbol" panose="05050102010706020507" pitchFamily="18" charset="2"/>
              </a:rPr>
              <a:t> </a:t>
            </a:r>
            <a:r>
              <a:rPr lang="en-US" altLang="en-US" sz="2400" b="1" u="sng" dirty="0" smtClean="0">
                <a:sym typeface="Symbol" panose="05050102010706020507" pitchFamily="18" charset="2"/>
              </a:rPr>
              <a:t> </a:t>
            </a:r>
            <a:r>
              <a:rPr lang="en-US" altLang="en-US" sz="2400" b="1" dirty="0" smtClean="0"/>
              <a:t> &gt; </a:t>
            </a:r>
            <a:r>
              <a:rPr lang="en-US" altLang="en-US" sz="2400" b="1" dirty="0"/>
              <a:t>1</a:t>
            </a:r>
            <a:endParaRPr lang="en-US" altLang="en-US" sz="2400" b="1" dirty="0"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b="1" dirty="0" smtClean="0"/>
              <a:t>%</a:t>
            </a:r>
            <a:r>
              <a:rPr lang="en-US" altLang="en-US" sz="2400" b="1" dirty="0">
                <a:sym typeface="Symbol" panose="05050102010706020507" pitchFamily="18" charset="2"/>
              </a:rPr>
              <a:t></a:t>
            </a:r>
            <a:r>
              <a:rPr lang="en-US" altLang="en-US" sz="2400" b="1" dirty="0"/>
              <a:t>P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b="1" dirty="0"/>
              <a:t> or  </a:t>
            </a:r>
            <a:r>
              <a:rPr lang="en-US" altLang="en-US" sz="2400" b="1" dirty="0" smtClean="0"/>
              <a:t>%</a:t>
            </a:r>
            <a:r>
              <a:rPr lang="en-US" altLang="en-US" sz="2400" b="1" dirty="0">
                <a:sym typeface="Symbol" panose="05050102010706020507" pitchFamily="18" charset="2"/>
              </a:rPr>
              <a:t></a:t>
            </a:r>
            <a:r>
              <a:rPr lang="en-US" altLang="en-US" sz="2400" b="1" dirty="0" smtClean="0"/>
              <a:t>Q  </a:t>
            </a:r>
            <a:r>
              <a:rPr lang="en-US" altLang="en-US" sz="2400" b="1" dirty="0"/>
              <a:t>&gt;  </a:t>
            </a:r>
            <a:r>
              <a:rPr lang="en-US" altLang="en-US" sz="2400" b="1" dirty="0" smtClean="0"/>
              <a:t>%</a:t>
            </a:r>
            <a:r>
              <a:rPr lang="en-US" altLang="en-US" sz="2400" b="1" dirty="0">
                <a:sym typeface="Symbol" panose="05050102010706020507" pitchFamily="18" charset="2"/>
              </a:rPr>
              <a:t></a:t>
            </a:r>
            <a:r>
              <a:rPr lang="en-US" altLang="en-US" sz="2400" b="1" dirty="0" smtClean="0"/>
              <a:t>P</a:t>
            </a:r>
            <a:r>
              <a:rPr lang="en-US" altLang="en-US" sz="2400" b="1" dirty="0" smtClean="0">
                <a:sym typeface="Symbol" panose="05050102010706020507" pitchFamily="18" charset="2"/>
              </a:rPr>
              <a:t>.  This occurs when consumers are relatively responsive to a change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b="1" dirty="0" smtClean="0">
                <a:sym typeface="Symbol" panose="05050102010706020507" pitchFamily="18" charset="2"/>
              </a:rPr>
              <a:t> in the price of good X.</a:t>
            </a:r>
            <a:endParaRPr lang="en-US" altLang="en-US" sz="2400" b="1" dirty="0"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b="1" u="sng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b="1" u="sng" dirty="0"/>
          </a:p>
          <a:p>
            <a:pPr>
              <a:lnSpc>
                <a:spcPct val="80000"/>
              </a:lnSpc>
            </a:pPr>
            <a:r>
              <a:rPr lang="en-US" altLang="en-US" sz="2900" b="1" dirty="0"/>
              <a:t>if </a:t>
            </a:r>
            <a:r>
              <a:rPr lang="el-GR" sz="2900" b="1" dirty="0"/>
              <a:t>ε</a:t>
            </a:r>
            <a:r>
              <a:rPr lang="en-US" sz="2900" b="1" baseline="-25000" dirty="0"/>
              <a:t>x, </a:t>
            </a:r>
            <a:r>
              <a:rPr lang="en-US" sz="2900" b="1" baseline="-25000" dirty="0" err="1"/>
              <a:t>Px</a:t>
            </a:r>
            <a:r>
              <a:rPr lang="en-US" altLang="en-US" sz="2900" b="1" dirty="0" smtClean="0">
                <a:sym typeface="Symbol" panose="05050102010706020507" pitchFamily="18" charset="2"/>
              </a:rPr>
              <a:t> </a:t>
            </a:r>
            <a:r>
              <a:rPr lang="en-US" altLang="en-US" sz="2900" b="1" dirty="0" smtClean="0"/>
              <a:t>&lt; </a:t>
            </a:r>
            <a:r>
              <a:rPr lang="en-US" altLang="en-US" sz="2900" b="1" dirty="0"/>
              <a:t>1 </a:t>
            </a:r>
            <a:r>
              <a:rPr lang="en-US" altLang="en-US" sz="2900" b="1" dirty="0" smtClean="0"/>
              <a:t>then we say that demand </a:t>
            </a:r>
            <a:r>
              <a:rPr lang="en-US" altLang="en-US" sz="2900" b="1" dirty="0"/>
              <a:t>is </a:t>
            </a:r>
            <a:r>
              <a:rPr lang="en-US" altLang="en-US" sz="2900" b="1" dirty="0" smtClean="0">
                <a:solidFill>
                  <a:srgbClr val="FF0000"/>
                </a:solidFill>
              </a:rPr>
              <a:t>inelastic:</a:t>
            </a:r>
          </a:p>
          <a:p>
            <a:pPr>
              <a:lnSpc>
                <a:spcPct val="80000"/>
              </a:lnSpc>
            </a:pPr>
            <a:endParaRPr lang="en-US" altLang="en-US" sz="2900" b="1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b="1" u="sng" dirty="0" smtClean="0"/>
              <a:t>%</a:t>
            </a:r>
            <a:r>
              <a:rPr lang="en-US" altLang="en-US" sz="2400" b="1" u="sng" dirty="0">
                <a:sym typeface="Symbol" panose="05050102010706020507" pitchFamily="18" charset="2"/>
              </a:rPr>
              <a:t></a:t>
            </a:r>
            <a:r>
              <a:rPr lang="en-US" altLang="en-US" sz="2400" b="1" u="sng" dirty="0" smtClean="0"/>
              <a:t>Q</a:t>
            </a:r>
            <a:r>
              <a:rPr lang="en-US" altLang="en-US" sz="2400" b="1" dirty="0" smtClean="0"/>
              <a:t>   &lt;  1 </a:t>
            </a:r>
            <a:endParaRPr lang="en-US" altLang="en-US" sz="2400" b="1" dirty="0" smtClean="0"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b="1" dirty="0" smtClean="0"/>
              <a:t>%</a:t>
            </a:r>
            <a:r>
              <a:rPr lang="en-US" altLang="en-US" sz="2400" b="1" dirty="0" smtClean="0">
                <a:sym typeface="Symbol" panose="05050102010706020507" pitchFamily="18" charset="2"/>
              </a:rPr>
              <a:t></a:t>
            </a:r>
            <a:r>
              <a:rPr lang="en-US" altLang="en-US" sz="2400" b="1" dirty="0" smtClean="0"/>
              <a:t>P </a:t>
            </a:r>
            <a:r>
              <a:rPr lang="en-US" altLang="en-US" sz="2400" b="1" dirty="0" smtClean="0">
                <a:sym typeface="Symbol" panose="05050102010706020507" pitchFamily="18" charset="2"/>
              </a:rPr>
              <a:t>  </a:t>
            </a:r>
            <a:r>
              <a:rPr lang="en-US" altLang="en-US" sz="2400" b="1" dirty="0" smtClean="0"/>
              <a:t>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b="1" dirty="0" smtClean="0"/>
              <a:t>or  %</a:t>
            </a:r>
            <a:r>
              <a:rPr lang="en-US" altLang="en-US" sz="2400" b="1" dirty="0">
                <a:sym typeface="Symbol" panose="05050102010706020507" pitchFamily="18" charset="2"/>
              </a:rPr>
              <a:t></a:t>
            </a:r>
            <a:r>
              <a:rPr lang="en-US" altLang="en-US" sz="2400" b="1" dirty="0" smtClean="0"/>
              <a:t>Q </a:t>
            </a:r>
            <a:r>
              <a:rPr lang="en-US" altLang="en-US" sz="2400" b="1" dirty="0"/>
              <a:t>&lt; </a:t>
            </a:r>
            <a:r>
              <a:rPr lang="en-US" altLang="en-US" sz="2400" b="1" dirty="0" smtClean="0"/>
              <a:t>%</a:t>
            </a:r>
            <a:r>
              <a:rPr lang="en-US" altLang="en-US" sz="2400" b="1" dirty="0">
                <a:sym typeface="Symbol" panose="05050102010706020507" pitchFamily="18" charset="2"/>
              </a:rPr>
              <a:t></a:t>
            </a:r>
            <a:r>
              <a:rPr lang="en-US" altLang="en-US" sz="2400" b="1" dirty="0" smtClean="0"/>
              <a:t>P.  This occurs when consumers are relatively unresponsive to a change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b="1" dirty="0"/>
              <a:t>i</a:t>
            </a:r>
            <a:r>
              <a:rPr lang="en-US" altLang="en-US" sz="2400" b="1" dirty="0" smtClean="0"/>
              <a:t>n the price of good X.</a:t>
            </a:r>
            <a:endParaRPr lang="en-US" altLang="en-US" sz="2400" b="1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b="1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b="1" u="sng" dirty="0"/>
          </a:p>
          <a:p>
            <a:pPr>
              <a:lnSpc>
                <a:spcPct val="80000"/>
              </a:lnSpc>
            </a:pPr>
            <a:r>
              <a:rPr lang="en-US" altLang="en-US" sz="2900" b="1" dirty="0"/>
              <a:t>if </a:t>
            </a:r>
            <a:r>
              <a:rPr lang="el-GR" sz="2900" b="1" dirty="0"/>
              <a:t>ε</a:t>
            </a:r>
            <a:r>
              <a:rPr lang="en-US" sz="2900" b="1" baseline="-25000" dirty="0"/>
              <a:t>x, </a:t>
            </a:r>
            <a:r>
              <a:rPr lang="en-US" sz="2900" b="1" baseline="-25000" dirty="0" err="1"/>
              <a:t>Px</a:t>
            </a:r>
            <a:r>
              <a:rPr lang="en-US" sz="2900" b="1" dirty="0"/>
              <a:t> </a:t>
            </a:r>
            <a:r>
              <a:rPr lang="en-US" altLang="en-US" sz="2900" b="1" dirty="0" smtClean="0"/>
              <a:t>= </a:t>
            </a:r>
            <a:r>
              <a:rPr lang="en-US" altLang="en-US" sz="2900" b="1" dirty="0"/>
              <a:t>1 </a:t>
            </a:r>
            <a:r>
              <a:rPr lang="en-US" altLang="en-US" sz="2900" b="1" dirty="0" smtClean="0"/>
              <a:t>then we say that demand </a:t>
            </a:r>
            <a:r>
              <a:rPr lang="en-US" altLang="en-US" sz="2900" b="1" dirty="0"/>
              <a:t>is </a:t>
            </a:r>
            <a:r>
              <a:rPr lang="en-US" altLang="en-US" sz="2900" b="1" dirty="0">
                <a:solidFill>
                  <a:srgbClr val="FF0000"/>
                </a:solidFill>
              </a:rPr>
              <a:t>unitary </a:t>
            </a:r>
            <a:r>
              <a:rPr lang="en-US" altLang="en-US" sz="2900" b="1" dirty="0" smtClean="0">
                <a:solidFill>
                  <a:srgbClr val="FF0000"/>
                </a:solidFill>
              </a:rPr>
              <a:t>elastic:</a:t>
            </a:r>
          </a:p>
          <a:p>
            <a:pPr>
              <a:lnSpc>
                <a:spcPct val="80000"/>
              </a:lnSpc>
            </a:pPr>
            <a:endParaRPr lang="en-US" altLang="en-US" sz="24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b="1" dirty="0"/>
              <a:t> </a:t>
            </a:r>
            <a:r>
              <a:rPr lang="en-US" altLang="en-US" sz="2400" b="1" u="sng" dirty="0" smtClean="0"/>
              <a:t>%</a:t>
            </a:r>
            <a:r>
              <a:rPr lang="en-US" altLang="en-US" sz="2400" b="1" u="sng" dirty="0">
                <a:sym typeface="Symbol" panose="05050102010706020507" pitchFamily="18" charset="2"/>
              </a:rPr>
              <a:t></a:t>
            </a:r>
            <a:r>
              <a:rPr lang="en-US" altLang="en-US" sz="2400" b="1" u="sng" dirty="0" smtClean="0"/>
              <a:t>Q   </a:t>
            </a:r>
            <a:r>
              <a:rPr lang="en-US" altLang="en-US" sz="2400" b="1" dirty="0" smtClean="0"/>
              <a:t> </a:t>
            </a:r>
            <a:r>
              <a:rPr lang="en-US" altLang="en-US" sz="2400" b="1" dirty="0"/>
              <a:t>=  1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b="1" dirty="0"/>
              <a:t> </a:t>
            </a:r>
            <a:r>
              <a:rPr lang="en-US" altLang="en-US" sz="2400" b="1" dirty="0" smtClean="0"/>
              <a:t>%</a:t>
            </a:r>
            <a:r>
              <a:rPr lang="en-US" altLang="en-US" sz="2400" b="1" dirty="0">
                <a:sym typeface="Symbol" panose="05050102010706020507" pitchFamily="18" charset="2"/>
              </a:rPr>
              <a:t></a:t>
            </a:r>
            <a:r>
              <a:rPr lang="en-US" altLang="en-US" sz="2400" b="1" dirty="0"/>
              <a:t>P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b="1" dirty="0"/>
              <a:t> or  </a:t>
            </a:r>
            <a:r>
              <a:rPr lang="en-US" altLang="en-US" sz="2400" b="1" dirty="0" smtClean="0"/>
              <a:t>%</a:t>
            </a:r>
            <a:r>
              <a:rPr lang="en-US" altLang="en-US" sz="2400" b="1" dirty="0">
                <a:sym typeface="Symbol" panose="05050102010706020507" pitchFamily="18" charset="2"/>
              </a:rPr>
              <a:t></a:t>
            </a:r>
            <a:r>
              <a:rPr lang="en-US" altLang="en-US" sz="2400" b="1" dirty="0" smtClean="0"/>
              <a:t>Q </a:t>
            </a:r>
            <a:r>
              <a:rPr lang="en-US" altLang="en-US" sz="2400" b="1" dirty="0"/>
              <a:t>= </a:t>
            </a:r>
            <a:r>
              <a:rPr lang="en-US" altLang="en-US" sz="2400" b="1" dirty="0" smtClean="0"/>
              <a:t>%</a:t>
            </a:r>
            <a:r>
              <a:rPr lang="en-US" altLang="en-US" sz="2400" b="1" dirty="0">
                <a:sym typeface="Symbol" panose="05050102010706020507" pitchFamily="18" charset="2"/>
              </a:rPr>
              <a:t></a:t>
            </a:r>
            <a:r>
              <a:rPr lang="en-US" altLang="en-US" sz="2400" b="1" dirty="0" smtClean="0"/>
              <a:t>P</a:t>
            </a:r>
            <a:r>
              <a:rPr lang="en-US" altLang="en-US" sz="2400" b="1" dirty="0">
                <a:sym typeface="Symbol" panose="05050102010706020507" pitchFamily="18" charset="2"/>
              </a:rPr>
              <a:t>.</a:t>
            </a:r>
            <a:endParaRPr lang="en-US" altLang="en-US" sz="2400" b="1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887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Own-price elasticity and total revenue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“Thrill parks try to boost attendance: Some lower their fees to attract crowds,” </a:t>
            </a:r>
            <a:r>
              <a:rPr lang="en-US" i="1" dirty="0"/>
              <a:t>Lexington Herald-Leader</a:t>
            </a:r>
            <a:r>
              <a:rPr lang="en-US" dirty="0"/>
              <a:t>, 5/27/06. </a:t>
            </a:r>
            <a:r>
              <a:rPr lang="en-US" u="sng" dirty="0">
                <a:hlinkClick r:id="rId2"/>
              </a:rPr>
              <a:t>http://</a:t>
            </a:r>
            <a:r>
              <a:rPr lang="en-US" u="sng" dirty="0" smtClean="0">
                <a:hlinkClick r:id="rId2"/>
              </a:rPr>
              <a:t>bit.ly/odthLq</a:t>
            </a:r>
            <a:r>
              <a:rPr lang="en-US" u="sng" dirty="0" smtClean="0"/>
              <a:t> </a:t>
            </a: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www.cedarpoint.com/play/rides-coasters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 smtClean="0"/>
              <a:t>Case study: you own and operate an amusement park.  Your costs are primarily fixed—once you decide on a schedule your costs do not vary much with the number of patrons in the park.</a:t>
            </a:r>
          </a:p>
          <a:p>
            <a:r>
              <a:rPr lang="en-US" dirty="0" smtClean="0"/>
              <a:t>Challenge is to maximize total revenues, in so doing you will maximize profits.  </a:t>
            </a:r>
          </a:p>
          <a:p>
            <a:r>
              <a:rPr lang="en-US" dirty="0" smtClean="0"/>
              <a:t>If you want to increase total revenues, should you raise price or lower the price of admission?</a:t>
            </a:r>
            <a:endParaRPr lang="en-US" dirty="0"/>
          </a:p>
          <a:p>
            <a:endParaRPr lang="en-US" dirty="0"/>
          </a:p>
        </p:txBody>
      </p:sp>
      <p:pic>
        <p:nvPicPr>
          <p:cNvPr id="5122" name="Picture 2" descr="https://encrypted-tbn0.gstatic.com/images?q=tbn:ANd9GcR9jb3ZFa4LCLiWBQn4VdrkhPrrUwWpUZzRpFs4g49BgvvNzdf4yh1Wjj-9zx0jcbmFBX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990" y="5503024"/>
            <a:ext cx="2402378" cy="135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59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154" y="517585"/>
            <a:ext cx="10515600" cy="13802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6158"/>
            <a:ext cx="10515600" cy="5210805"/>
          </a:xfrm>
        </p:spPr>
        <p:txBody>
          <a:bodyPr>
            <a:normAutofit/>
          </a:bodyPr>
          <a:lstStyle/>
          <a:p>
            <a:r>
              <a:rPr lang="en-US" dirty="0" smtClean="0"/>
              <a:t>Suppose you raise price by 5% and the number of customers falls by 10% in response.  What is own-price elasticity of demand?  Does total revenue go up or down?</a:t>
            </a:r>
          </a:p>
          <a:p>
            <a:r>
              <a:rPr lang="en-US" dirty="0" smtClean="0"/>
              <a:t>Suppose you lower price by 5% and the number of customers increases by 10% in response.  What is own-price elasticity of demand?  Does total revenue go up or down?</a:t>
            </a:r>
          </a:p>
          <a:p>
            <a:r>
              <a:rPr lang="en-US" dirty="0"/>
              <a:t>Suppose you </a:t>
            </a:r>
            <a:r>
              <a:rPr lang="en-US" dirty="0" smtClean="0"/>
              <a:t>raise </a:t>
            </a:r>
            <a:r>
              <a:rPr lang="en-US" dirty="0"/>
              <a:t>price by </a:t>
            </a:r>
            <a:r>
              <a:rPr lang="en-US" dirty="0" smtClean="0"/>
              <a:t>10% </a:t>
            </a:r>
            <a:r>
              <a:rPr lang="en-US" dirty="0"/>
              <a:t>and the number of customers </a:t>
            </a:r>
            <a:r>
              <a:rPr lang="en-US" dirty="0" smtClean="0"/>
              <a:t>falls </a:t>
            </a:r>
            <a:r>
              <a:rPr lang="en-US" dirty="0"/>
              <a:t>by 5</a:t>
            </a:r>
            <a:r>
              <a:rPr lang="en-US" dirty="0" smtClean="0"/>
              <a:t>% </a:t>
            </a:r>
            <a:r>
              <a:rPr lang="en-US" dirty="0"/>
              <a:t>in response.  What is own-price elasticity of demand?  Does total revenue go up or down</a:t>
            </a:r>
            <a:r>
              <a:rPr lang="en-US" dirty="0" smtClean="0"/>
              <a:t>?</a:t>
            </a:r>
          </a:p>
          <a:p>
            <a:r>
              <a:rPr lang="en-US" dirty="0"/>
              <a:t>Suppose you lower price by </a:t>
            </a:r>
            <a:r>
              <a:rPr lang="en-US" dirty="0" smtClean="0"/>
              <a:t>10% </a:t>
            </a:r>
            <a:r>
              <a:rPr lang="en-US" dirty="0"/>
              <a:t>and the number of customers </a:t>
            </a:r>
            <a:r>
              <a:rPr lang="en-US" dirty="0" smtClean="0"/>
              <a:t>increases </a:t>
            </a:r>
            <a:r>
              <a:rPr lang="en-US" dirty="0"/>
              <a:t>by 5</a:t>
            </a:r>
            <a:r>
              <a:rPr lang="en-US" dirty="0" smtClean="0"/>
              <a:t>% </a:t>
            </a:r>
            <a:r>
              <a:rPr lang="en-US" dirty="0"/>
              <a:t>in response.  What is own-price elasticity of demand?  Does total revenue go up or down?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22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principles: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 </a:t>
            </a:r>
            <a:r>
              <a:rPr lang="el-GR" dirty="0"/>
              <a:t>ε</a:t>
            </a:r>
            <a:r>
              <a:rPr lang="en-US" baseline="-25000" dirty="0"/>
              <a:t>x, </a:t>
            </a:r>
            <a:r>
              <a:rPr lang="en-US" baseline="-25000" dirty="0" err="1"/>
              <a:t>Px</a:t>
            </a:r>
            <a:r>
              <a:rPr lang="en-US" dirty="0"/>
              <a:t> </a:t>
            </a:r>
            <a:r>
              <a:rPr lang="en-US" dirty="0" smtClean="0"/>
              <a:t>&gt; 1, i.e. demand is </a:t>
            </a:r>
            <a:r>
              <a:rPr lang="en-US" dirty="0" smtClean="0">
                <a:solidFill>
                  <a:srgbClr val="FF0000"/>
                </a:solidFill>
              </a:rPr>
              <a:t>elastic</a:t>
            </a:r>
            <a:r>
              <a:rPr lang="en-US" dirty="0" smtClean="0"/>
              <a:t>, then (%</a:t>
            </a:r>
            <a:r>
              <a:rPr lang="el-GR" dirty="0"/>
              <a:t>Δ</a:t>
            </a:r>
            <a:r>
              <a:rPr lang="en-US" dirty="0"/>
              <a:t>X</a:t>
            </a:r>
            <a:r>
              <a:rPr lang="en-US" baseline="-25000" dirty="0"/>
              <a:t>D</a:t>
            </a:r>
            <a:r>
              <a:rPr lang="en-US" dirty="0"/>
              <a:t>) </a:t>
            </a:r>
            <a:r>
              <a:rPr lang="en-US" dirty="0" smtClean="0"/>
              <a:t>&gt; </a:t>
            </a:r>
            <a:r>
              <a:rPr lang="en-US" dirty="0"/>
              <a:t>(%</a:t>
            </a:r>
            <a:r>
              <a:rPr lang="el-GR" dirty="0"/>
              <a:t>Δ</a:t>
            </a:r>
            <a:r>
              <a:rPr lang="en-US" dirty="0" err="1"/>
              <a:t>P</a:t>
            </a:r>
            <a:r>
              <a:rPr lang="en-US" baseline="-25000" dirty="0" err="1"/>
              <a:t>x</a:t>
            </a:r>
            <a:r>
              <a:rPr lang="en-US" dirty="0"/>
              <a:t>) </a:t>
            </a:r>
            <a:r>
              <a:rPr lang="en-US" dirty="0" smtClean="0"/>
              <a:t>.  An increase in price will cause total revenue to fall and a decrease in price will cause total revenue to rise.</a:t>
            </a:r>
            <a:endParaRPr lang="en-US" dirty="0"/>
          </a:p>
          <a:p>
            <a:r>
              <a:rPr lang="en-US" dirty="0"/>
              <a:t>If  </a:t>
            </a:r>
            <a:r>
              <a:rPr lang="el-GR" dirty="0"/>
              <a:t>ε</a:t>
            </a:r>
            <a:r>
              <a:rPr lang="en-US" baseline="-25000" dirty="0"/>
              <a:t>x, </a:t>
            </a:r>
            <a:r>
              <a:rPr lang="en-US" baseline="-25000" dirty="0" err="1"/>
              <a:t>Px</a:t>
            </a:r>
            <a:r>
              <a:rPr lang="en-US" dirty="0"/>
              <a:t> </a:t>
            </a:r>
            <a:r>
              <a:rPr lang="en-US" dirty="0" smtClean="0"/>
              <a:t>&lt; </a:t>
            </a:r>
            <a:r>
              <a:rPr lang="en-US" dirty="0"/>
              <a:t>1, i.e. demand is </a:t>
            </a:r>
            <a:r>
              <a:rPr lang="en-US" dirty="0" smtClean="0">
                <a:solidFill>
                  <a:srgbClr val="FF0000"/>
                </a:solidFill>
              </a:rPr>
              <a:t>inelastic</a:t>
            </a:r>
            <a:r>
              <a:rPr lang="en-US" dirty="0"/>
              <a:t>, then (%</a:t>
            </a:r>
            <a:r>
              <a:rPr lang="el-GR" dirty="0"/>
              <a:t>Δ</a:t>
            </a:r>
            <a:r>
              <a:rPr lang="en-US" dirty="0"/>
              <a:t>X</a:t>
            </a:r>
            <a:r>
              <a:rPr lang="en-US" baseline="-25000" dirty="0"/>
              <a:t>D</a:t>
            </a:r>
            <a:r>
              <a:rPr lang="en-US" dirty="0"/>
              <a:t>) </a:t>
            </a:r>
            <a:r>
              <a:rPr lang="en-US" dirty="0" smtClean="0"/>
              <a:t>&lt; </a:t>
            </a:r>
            <a:r>
              <a:rPr lang="en-US" dirty="0"/>
              <a:t>(%</a:t>
            </a:r>
            <a:r>
              <a:rPr lang="el-GR" dirty="0"/>
              <a:t>Δ</a:t>
            </a:r>
            <a:r>
              <a:rPr lang="en-US" dirty="0" err="1"/>
              <a:t>P</a:t>
            </a:r>
            <a:r>
              <a:rPr lang="en-US" baseline="-25000" dirty="0" err="1"/>
              <a:t>x</a:t>
            </a:r>
            <a:r>
              <a:rPr lang="en-US" dirty="0"/>
              <a:t>) .  An increase in price will cause total revenue to </a:t>
            </a:r>
            <a:r>
              <a:rPr lang="en-US" dirty="0" smtClean="0"/>
              <a:t>rise </a:t>
            </a:r>
            <a:r>
              <a:rPr lang="en-US" dirty="0"/>
              <a:t>and a decrease in price will cause total revenue to </a:t>
            </a:r>
            <a:r>
              <a:rPr lang="en-US" dirty="0" smtClean="0"/>
              <a:t>fall.</a:t>
            </a:r>
          </a:p>
          <a:p>
            <a:r>
              <a:rPr lang="en-US" dirty="0"/>
              <a:t>If  </a:t>
            </a:r>
            <a:r>
              <a:rPr lang="el-GR" dirty="0"/>
              <a:t>ε</a:t>
            </a:r>
            <a:r>
              <a:rPr lang="en-US" baseline="-25000" dirty="0"/>
              <a:t>x, </a:t>
            </a:r>
            <a:r>
              <a:rPr lang="en-US" baseline="-25000" dirty="0" err="1"/>
              <a:t>Px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dirty="0"/>
              <a:t>1, i.e. demand is </a:t>
            </a:r>
            <a:r>
              <a:rPr lang="en-US" dirty="0" smtClean="0">
                <a:solidFill>
                  <a:srgbClr val="FF0000"/>
                </a:solidFill>
              </a:rPr>
              <a:t>unitary elastic</a:t>
            </a:r>
            <a:r>
              <a:rPr lang="en-US" dirty="0"/>
              <a:t>, then (%</a:t>
            </a:r>
            <a:r>
              <a:rPr lang="el-GR" dirty="0"/>
              <a:t>Δ</a:t>
            </a:r>
            <a:r>
              <a:rPr lang="en-US" dirty="0"/>
              <a:t>X</a:t>
            </a:r>
            <a:r>
              <a:rPr lang="en-US" baseline="-25000" dirty="0"/>
              <a:t>D</a:t>
            </a:r>
            <a:r>
              <a:rPr lang="en-US" dirty="0"/>
              <a:t>) </a:t>
            </a:r>
            <a:r>
              <a:rPr lang="en-US" dirty="0" smtClean="0"/>
              <a:t>= </a:t>
            </a:r>
            <a:r>
              <a:rPr lang="en-US" dirty="0"/>
              <a:t>(%</a:t>
            </a:r>
            <a:r>
              <a:rPr lang="el-GR" dirty="0"/>
              <a:t>Δ</a:t>
            </a:r>
            <a:r>
              <a:rPr lang="en-US" dirty="0" err="1"/>
              <a:t>P</a:t>
            </a:r>
            <a:r>
              <a:rPr lang="en-US" baseline="-25000" dirty="0" err="1"/>
              <a:t>x</a:t>
            </a:r>
            <a:r>
              <a:rPr lang="en-US" dirty="0"/>
              <a:t>) .  </a:t>
            </a:r>
            <a:r>
              <a:rPr lang="en-US" dirty="0" smtClean="0"/>
              <a:t>Total revenue will stay the same after either a price increase or price decrease.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60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Determinants of Price Elasticity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Are there economic characteristics of the product that might help us predict whether demand will be elastic or inelastic?  Under what conditions will consumers be sensitive or insensitive to a change in price?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Availability of substitutes</a:t>
            </a:r>
            <a:r>
              <a:rPr lang="en-US" dirty="0" smtClean="0"/>
              <a:t>:  if there are many good close substitutes for a product and its price increases, then consumers will . . 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Definition of the product</a:t>
            </a:r>
            <a:r>
              <a:rPr lang="en-US" dirty="0" smtClean="0"/>
              <a:t>:  the more narrowly defined is the product, the more good close substitutes there are  .  . 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Share of the budget</a:t>
            </a:r>
            <a:r>
              <a:rPr lang="en-US" dirty="0" smtClean="0"/>
              <a:t>:  the greater the share of their budget consumers spend on an item, the  .  .  .  sensitive they will be to a price change.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Time to adjust</a:t>
            </a:r>
            <a:r>
              <a:rPr lang="en-US" dirty="0" smtClean="0"/>
              <a:t>:  the more time that consumers have to adjust to a price change, the  .  .  .  sensitive they will be to a price change.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63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Examples using own-price elasticity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Residential demand for electricity—availability of substitutes.  Lighting?  Space heating?  </a:t>
            </a:r>
          </a:p>
          <a:p>
            <a:endParaRPr lang="en-US" dirty="0" smtClean="0"/>
          </a:p>
          <a:p>
            <a:r>
              <a:rPr lang="en-US" dirty="0" smtClean="0"/>
              <a:t>Forecasting energy demand for KU/LG&amp;E—short run vs. long run?</a:t>
            </a:r>
          </a:p>
          <a:p>
            <a:endParaRPr lang="en-US" dirty="0" smtClean="0"/>
          </a:p>
          <a:p>
            <a:r>
              <a:rPr lang="en-US" dirty="0" smtClean="0"/>
              <a:t>Supermarket advertising and loss leaders—milk or salt?</a:t>
            </a:r>
          </a:p>
          <a:p>
            <a:endParaRPr lang="en-US" dirty="0" smtClean="0"/>
          </a:p>
          <a:p>
            <a:r>
              <a:rPr lang="en-US" dirty="0" smtClean="0"/>
              <a:t>How to set excise taxes if the goal is to raise revenue—excise tax on cigarettes?  Sales tax on thoroughbreds at </a:t>
            </a:r>
            <a:r>
              <a:rPr lang="en-US" dirty="0" err="1" smtClean="0"/>
              <a:t>Keeneland</a:t>
            </a:r>
            <a:r>
              <a:rPr lang="en-US" dirty="0" smtClean="0"/>
              <a:t>?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0051" y="2315411"/>
            <a:ext cx="1396538" cy="7820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850" y="1597023"/>
            <a:ext cx="1000299" cy="1500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8320" y="4346075"/>
            <a:ext cx="1844039" cy="9834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1716" y="4346075"/>
            <a:ext cx="904168" cy="9765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8610" y="3230069"/>
            <a:ext cx="1203384" cy="8365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8320" y="5660840"/>
            <a:ext cx="1330036" cy="100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5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Income Elasticity of Demand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b="1" dirty="0"/>
              <a:t>ε</a:t>
            </a:r>
            <a:r>
              <a:rPr lang="en-US" b="1" baseline="-25000" dirty="0"/>
              <a:t>x, Income</a:t>
            </a:r>
            <a:r>
              <a:rPr lang="en-US" b="1" dirty="0"/>
              <a:t> </a:t>
            </a:r>
            <a:r>
              <a:rPr lang="en-US" dirty="0"/>
              <a:t>=  (%</a:t>
            </a:r>
            <a:r>
              <a:rPr lang="el-GR" dirty="0"/>
              <a:t>Δ</a:t>
            </a:r>
            <a:r>
              <a:rPr lang="en-US" dirty="0"/>
              <a:t>X</a:t>
            </a:r>
            <a:r>
              <a:rPr lang="en-US" baseline="-25000" dirty="0"/>
              <a:t>D</a:t>
            </a:r>
            <a:r>
              <a:rPr lang="en-US" dirty="0"/>
              <a:t>) / (%</a:t>
            </a:r>
            <a:r>
              <a:rPr lang="el-GR" dirty="0"/>
              <a:t>Δ</a:t>
            </a:r>
            <a:r>
              <a:rPr lang="en-US" dirty="0"/>
              <a:t>Income) =  [</a:t>
            </a:r>
            <a:r>
              <a:rPr lang="el-GR" dirty="0" smtClean="0"/>
              <a:t>Δ</a:t>
            </a:r>
            <a:r>
              <a:rPr lang="en-US" dirty="0" smtClean="0"/>
              <a:t>Q </a:t>
            </a:r>
            <a:r>
              <a:rPr lang="en-US" dirty="0"/>
              <a:t>/ (Q</a:t>
            </a:r>
            <a:r>
              <a:rPr lang="en-US" baseline="-25000" dirty="0"/>
              <a:t>0</a:t>
            </a:r>
            <a:r>
              <a:rPr lang="en-US" dirty="0"/>
              <a:t> + Q</a:t>
            </a:r>
            <a:r>
              <a:rPr lang="en-US" baseline="-25000" dirty="0"/>
              <a:t>1</a:t>
            </a:r>
            <a:r>
              <a:rPr lang="en-US" dirty="0"/>
              <a:t>)] / [</a:t>
            </a:r>
            <a:r>
              <a:rPr lang="el-GR" dirty="0"/>
              <a:t>Δ</a:t>
            </a:r>
            <a:r>
              <a:rPr lang="en-US" dirty="0"/>
              <a:t>I / (I</a:t>
            </a:r>
            <a:r>
              <a:rPr lang="en-US" baseline="-25000" dirty="0"/>
              <a:t>0</a:t>
            </a:r>
            <a:r>
              <a:rPr lang="en-US" dirty="0"/>
              <a:t> + I</a:t>
            </a:r>
            <a:r>
              <a:rPr lang="en-US" baseline="-25000" dirty="0"/>
              <a:t>1</a:t>
            </a:r>
            <a:r>
              <a:rPr lang="en-US" dirty="0"/>
              <a:t>)] </a:t>
            </a:r>
            <a:endParaRPr lang="en-US" dirty="0" smtClean="0"/>
          </a:p>
          <a:p>
            <a:r>
              <a:rPr lang="el-GR" b="1" dirty="0"/>
              <a:t>ε</a:t>
            </a:r>
            <a:r>
              <a:rPr lang="en-US" b="1" baseline="-25000" dirty="0"/>
              <a:t>x, Income</a:t>
            </a:r>
            <a:r>
              <a:rPr lang="en-US" b="1" dirty="0"/>
              <a:t> </a:t>
            </a:r>
            <a:r>
              <a:rPr lang="en-US" dirty="0" smtClean="0"/>
              <a:t>&gt; 0 , quantity demanded increases when income increases and</a:t>
            </a:r>
          </a:p>
          <a:p>
            <a:pPr marL="0" indent="0">
              <a:buNone/>
            </a:pPr>
            <a:r>
              <a:rPr lang="en-US" dirty="0" smtClean="0"/>
              <a:t>   vice versa.  We call these </a:t>
            </a:r>
            <a:r>
              <a:rPr lang="en-US" dirty="0" smtClean="0">
                <a:solidFill>
                  <a:srgbClr val="FF0000"/>
                </a:solidFill>
              </a:rPr>
              <a:t>Normal Goods</a:t>
            </a:r>
            <a:r>
              <a:rPr lang="en-US" dirty="0" smtClean="0"/>
              <a:t>.  </a:t>
            </a:r>
          </a:p>
          <a:p>
            <a:r>
              <a:rPr lang="el-GR" b="1" dirty="0"/>
              <a:t>ε</a:t>
            </a:r>
            <a:r>
              <a:rPr lang="en-US" b="1" baseline="-25000" dirty="0"/>
              <a:t>x, Income</a:t>
            </a:r>
            <a:r>
              <a:rPr lang="en-US" b="1" dirty="0"/>
              <a:t> </a:t>
            </a:r>
            <a:r>
              <a:rPr lang="en-US" dirty="0" smtClean="0"/>
              <a:t>&lt; </a:t>
            </a:r>
            <a:r>
              <a:rPr lang="en-US" dirty="0"/>
              <a:t>0 </a:t>
            </a:r>
            <a:r>
              <a:rPr lang="en-US" dirty="0" smtClean="0"/>
              <a:t>, </a:t>
            </a:r>
            <a:r>
              <a:rPr lang="en-US" dirty="0"/>
              <a:t>quantity demanded </a:t>
            </a:r>
            <a:r>
              <a:rPr lang="en-US" dirty="0" smtClean="0"/>
              <a:t>decreases </a:t>
            </a:r>
            <a:r>
              <a:rPr lang="en-US" dirty="0"/>
              <a:t>when income increases and vice versa.  We call these </a:t>
            </a:r>
            <a:r>
              <a:rPr lang="en-US" dirty="0" smtClean="0">
                <a:solidFill>
                  <a:srgbClr val="FF0000"/>
                </a:solidFill>
              </a:rPr>
              <a:t>Inferior </a:t>
            </a:r>
            <a:r>
              <a:rPr lang="en-US" dirty="0">
                <a:solidFill>
                  <a:srgbClr val="FF0000"/>
                </a:solidFill>
              </a:rPr>
              <a:t>Goods</a:t>
            </a:r>
            <a:r>
              <a:rPr lang="en-US" dirty="0"/>
              <a:t>.  </a:t>
            </a:r>
          </a:p>
          <a:p>
            <a:r>
              <a:rPr lang="en-US" dirty="0" smtClean="0"/>
              <a:t>Among normal goods, if 0 &lt; </a:t>
            </a:r>
            <a:r>
              <a:rPr lang="el-GR" dirty="0" smtClean="0"/>
              <a:t>ε</a:t>
            </a:r>
            <a:r>
              <a:rPr lang="en-US" baseline="-25000" dirty="0"/>
              <a:t>x, </a:t>
            </a:r>
            <a:r>
              <a:rPr lang="en-US" baseline="-25000" dirty="0" err="1" smtClean="0"/>
              <a:t>Inc</a:t>
            </a:r>
            <a:r>
              <a:rPr lang="en-US" dirty="0" smtClean="0"/>
              <a:t> &lt; 1 , i.e. consumption of a good increases when income increases, but less than proportionate to the increase in income, we call this type of a good a </a:t>
            </a:r>
            <a:r>
              <a:rPr lang="en-US" dirty="0" smtClean="0">
                <a:solidFill>
                  <a:srgbClr val="FF0000"/>
                </a:solidFill>
              </a:rPr>
              <a:t>Necessity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Among normal goods, </a:t>
            </a:r>
            <a:r>
              <a:rPr lang="en-US" dirty="0" smtClean="0"/>
              <a:t>if </a:t>
            </a:r>
            <a:r>
              <a:rPr lang="el-GR" dirty="0"/>
              <a:t>ε</a:t>
            </a:r>
            <a:r>
              <a:rPr lang="en-US" baseline="-25000" dirty="0"/>
              <a:t>x, </a:t>
            </a:r>
            <a:r>
              <a:rPr lang="en-US" baseline="-25000" dirty="0" err="1" smtClean="0"/>
              <a:t>Inc</a:t>
            </a:r>
            <a:r>
              <a:rPr lang="en-US" dirty="0" smtClean="0"/>
              <a:t> &gt; </a:t>
            </a:r>
            <a:r>
              <a:rPr lang="en-US" dirty="0"/>
              <a:t>1 , i.e. consumption of a good increases when income increases, but </a:t>
            </a:r>
            <a:r>
              <a:rPr lang="en-US" dirty="0" smtClean="0"/>
              <a:t>more </a:t>
            </a:r>
            <a:r>
              <a:rPr lang="en-US" dirty="0"/>
              <a:t>than proportionate to the increase in income, we call this type of a good a </a:t>
            </a:r>
            <a:r>
              <a:rPr lang="en-US" dirty="0" smtClean="0">
                <a:solidFill>
                  <a:srgbClr val="FF0000"/>
                </a:solidFill>
              </a:rPr>
              <a:t>Luxury Good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0" y="3033076"/>
            <a:ext cx="929648" cy="842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3099" y="5626555"/>
            <a:ext cx="1654232" cy="1100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8817" y="4272741"/>
            <a:ext cx="1046011" cy="11237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6599" y="2209435"/>
            <a:ext cx="914401" cy="60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1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Examples using Income Elasticity of Demand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065" y="1808624"/>
            <a:ext cx="10515600" cy="4351338"/>
          </a:xfrm>
        </p:spPr>
        <p:txBody>
          <a:bodyPr/>
          <a:lstStyle/>
          <a:p>
            <a:r>
              <a:rPr lang="en-US" dirty="0" smtClean="0"/>
              <a:t>Kentucky Lottery Commission:  what are your products?  Who are your customers, i.e. what is the income elasticity of demand for the different products you sell?  How would you market the different products?</a:t>
            </a:r>
          </a:p>
          <a:p>
            <a:r>
              <a:rPr lang="en-US" dirty="0" smtClean="0"/>
              <a:t>Instant scratch-off games? </a:t>
            </a:r>
          </a:p>
          <a:p>
            <a:r>
              <a:rPr lang="en-US" dirty="0" smtClean="0"/>
              <a:t>Daily numbers games?</a:t>
            </a:r>
          </a:p>
          <a:p>
            <a:r>
              <a:rPr lang="en-US" dirty="0" smtClean="0"/>
              <a:t>Lotto games: e.g. </a:t>
            </a:r>
            <a:r>
              <a:rPr lang="en-US" dirty="0"/>
              <a:t>P</a:t>
            </a:r>
            <a:r>
              <a:rPr lang="en-US" dirty="0" smtClean="0"/>
              <a:t>ick Six, </a:t>
            </a:r>
            <a:r>
              <a:rPr lang="en-US" dirty="0"/>
              <a:t>P</a:t>
            </a:r>
            <a:r>
              <a:rPr lang="en-US" dirty="0" smtClean="0"/>
              <a:t>owerball?</a:t>
            </a:r>
          </a:p>
          <a:p>
            <a:r>
              <a:rPr lang="en-US" dirty="0" smtClean="0"/>
              <a:t>How would you go about estimating income elasticity of demand for different lottery products?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452" y="3046096"/>
            <a:ext cx="2635133" cy="1482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6309" y="3046096"/>
            <a:ext cx="890760" cy="9381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249" y="3884540"/>
            <a:ext cx="1032879" cy="10864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4902" y="3127287"/>
            <a:ext cx="1609725" cy="1695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5636" y="3315739"/>
            <a:ext cx="15240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2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Theory of Demand; Elasticity; and Marketing and Consumer </a:t>
            </a:r>
            <a:r>
              <a:rPr lang="en-US" dirty="0" smtClean="0"/>
              <a:t>Behavior:  Outline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348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Demand Theory and Marketing Research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Households’ demand for final goods and services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Firms’ demand for factors of production</a:t>
            </a:r>
          </a:p>
          <a:p>
            <a:r>
              <a:rPr lang="en-US" dirty="0" smtClean="0"/>
              <a:t>Elasticity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Own-price elasticity of demand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Calculating elasticity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Own-price elasticity and total revenue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Factors affecting own-price elasticity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Income elasticity of demand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Cross-price elasticity of demand</a:t>
            </a:r>
          </a:p>
          <a:p>
            <a:r>
              <a:rPr lang="en-US" dirty="0" smtClean="0"/>
              <a:t>Estimating demand relationships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01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Cross-price Elasticity of Demand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ε</a:t>
            </a:r>
            <a:r>
              <a:rPr lang="en-US" baseline="-25000" dirty="0"/>
              <a:t>x, </a:t>
            </a:r>
            <a:r>
              <a:rPr lang="en-US" baseline="-25000" dirty="0" err="1"/>
              <a:t>Py</a:t>
            </a:r>
            <a:r>
              <a:rPr lang="en-US" dirty="0"/>
              <a:t> =  (%</a:t>
            </a:r>
            <a:r>
              <a:rPr lang="el-GR" dirty="0"/>
              <a:t>Δ</a:t>
            </a:r>
            <a:r>
              <a:rPr lang="en-US" dirty="0"/>
              <a:t>X</a:t>
            </a:r>
            <a:r>
              <a:rPr lang="en-US" baseline="-25000" dirty="0"/>
              <a:t>D</a:t>
            </a:r>
            <a:r>
              <a:rPr lang="en-US" dirty="0"/>
              <a:t>) / (%</a:t>
            </a:r>
            <a:r>
              <a:rPr lang="el-GR" dirty="0"/>
              <a:t>Δ</a:t>
            </a:r>
            <a:r>
              <a:rPr lang="en-US" dirty="0"/>
              <a:t>P</a:t>
            </a:r>
            <a:r>
              <a:rPr lang="en-US" baseline="-25000" dirty="0"/>
              <a:t>Y</a:t>
            </a:r>
            <a:r>
              <a:rPr lang="en-US" dirty="0"/>
              <a:t>)  </a:t>
            </a:r>
            <a:r>
              <a:rPr lang="en-US" dirty="0" smtClean="0"/>
              <a:t>=  </a:t>
            </a:r>
            <a:r>
              <a:rPr lang="en-US" dirty="0"/>
              <a:t>[</a:t>
            </a:r>
            <a:r>
              <a:rPr lang="el-GR" dirty="0" smtClean="0"/>
              <a:t>Δ</a:t>
            </a:r>
            <a:r>
              <a:rPr lang="en-US" dirty="0" smtClean="0"/>
              <a:t>Q </a:t>
            </a:r>
            <a:r>
              <a:rPr lang="en-US" dirty="0"/>
              <a:t>/ (Q</a:t>
            </a:r>
            <a:r>
              <a:rPr lang="en-US" baseline="-25000" dirty="0"/>
              <a:t>0</a:t>
            </a:r>
            <a:r>
              <a:rPr lang="en-US" dirty="0"/>
              <a:t> + Q</a:t>
            </a:r>
            <a:r>
              <a:rPr lang="en-US" baseline="-25000" dirty="0"/>
              <a:t>1</a:t>
            </a:r>
            <a:r>
              <a:rPr lang="en-US" dirty="0"/>
              <a:t>)] / [</a:t>
            </a:r>
            <a:r>
              <a:rPr lang="el-GR" dirty="0" smtClean="0"/>
              <a:t>Δ</a:t>
            </a:r>
            <a:r>
              <a:rPr lang="en-US" dirty="0" smtClean="0"/>
              <a:t>P</a:t>
            </a:r>
            <a:r>
              <a:rPr lang="en-US" baseline="-25000" dirty="0" smtClean="0"/>
              <a:t>Y</a:t>
            </a:r>
            <a:r>
              <a:rPr lang="en-US" dirty="0" smtClean="0"/>
              <a:t> </a:t>
            </a:r>
            <a:r>
              <a:rPr lang="en-US" dirty="0"/>
              <a:t>/ </a:t>
            </a:r>
            <a:r>
              <a:rPr lang="en-US" dirty="0" smtClean="0"/>
              <a:t>(P</a:t>
            </a:r>
            <a:r>
              <a:rPr lang="en-US" baseline="-25000" dirty="0" smtClean="0"/>
              <a:t>Y0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smtClean="0"/>
              <a:t>P</a:t>
            </a:r>
            <a:r>
              <a:rPr lang="en-US" baseline="-25000" dirty="0" smtClean="0"/>
              <a:t>Y1</a:t>
            </a:r>
            <a:r>
              <a:rPr lang="en-US" dirty="0" smtClean="0"/>
              <a:t>)] </a:t>
            </a:r>
            <a:endParaRPr lang="en-US" dirty="0"/>
          </a:p>
          <a:p>
            <a:r>
              <a:rPr lang="el-GR" dirty="0"/>
              <a:t>ε</a:t>
            </a:r>
            <a:r>
              <a:rPr lang="en-US" baseline="-25000" dirty="0"/>
              <a:t>x, </a:t>
            </a:r>
            <a:r>
              <a:rPr lang="en-US" baseline="-25000" dirty="0" err="1" smtClean="0"/>
              <a:t>Py</a:t>
            </a:r>
            <a:r>
              <a:rPr lang="en-US" dirty="0" smtClean="0"/>
              <a:t> &gt; 0  when an increase in the price of good Y leads to an increase in the demand for good X and vice versa.  Goods X and Y are </a:t>
            </a:r>
            <a:r>
              <a:rPr lang="en-US" dirty="0" smtClean="0">
                <a:solidFill>
                  <a:srgbClr val="FF0000"/>
                </a:solidFill>
              </a:rPr>
              <a:t>Substitutes</a:t>
            </a:r>
            <a:r>
              <a:rPr lang="en-US" dirty="0" smtClean="0"/>
              <a:t>.</a:t>
            </a:r>
          </a:p>
          <a:p>
            <a:r>
              <a:rPr lang="el-GR" dirty="0"/>
              <a:t>ε</a:t>
            </a:r>
            <a:r>
              <a:rPr lang="en-US" baseline="-25000" dirty="0"/>
              <a:t>x, </a:t>
            </a:r>
            <a:r>
              <a:rPr lang="en-US" baseline="-25000" dirty="0" err="1"/>
              <a:t>Py</a:t>
            </a:r>
            <a:r>
              <a:rPr lang="en-US" dirty="0"/>
              <a:t> </a:t>
            </a:r>
            <a:r>
              <a:rPr lang="en-US" dirty="0" smtClean="0"/>
              <a:t>&lt; </a:t>
            </a:r>
            <a:r>
              <a:rPr lang="en-US" dirty="0"/>
              <a:t>0  when an increase in the price of good Y leads to an </a:t>
            </a:r>
            <a:r>
              <a:rPr lang="en-US" dirty="0" smtClean="0"/>
              <a:t>decrease </a:t>
            </a:r>
            <a:r>
              <a:rPr lang="en-US" dirty="0"/>
              <a:t>in the demand for good X and vice versa.  Goods X and Y are </a:t>
            </a:r>
            <a:r>
              <a:rPr lang="en-US" dirty="0" smtClean="0">
                <a:solidFill>
                  <a:srgbClr val="FF0000"/>
                </a:solidFill>
              </a:rPr>
              <a:t>Complements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How do we interpret the magnitude of the cross-price elasticity?  i.e. what is the cross-price elasticity between Coke and Pepsi?  Coke and Snapple iced tea?  Coke and Dean’s chocolate milk?  Coke and Bud Lite?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791" y="5631266"/>
            <a:ext cx="1226734" cy="12267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525" y="5787358"/>
            <a:ext cx="485602" cy="914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791" y="5635746"/>
            <a:ext cx="483973" cy="10824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3432" y="5631873"/>
            <a:ext cx="2986744" cy="12800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9403" y="5691016"/>
            <a:ext cx="1027164" cy="102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Marketing Research—Estimating Demand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Suppose we want to quantify the relationship between quantity demanded of a product and various economic factors that affect it.</a:t>
            </a:r>
          </a:p>
          <a:p>
            <a:r>
              <a:rPr lang="en-US" dirty="0" smtClean="0"/>
              <a:t>There are various ways to collect empirical data on demand: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Consumer interviews and surveys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Controlled market studies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Uncontrolled market data</a:t>
            </a:r>
          </a:p>
          <a:p>
            <a:r>
              <a:rPr lang="en-US" dirty="0" smtClean="0"/>
              <a:t>Examples: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Frito-Lay comes up with new low-calorie potato chip and wants to know what price point to introduce it at.  $500,000 research budget.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Can Lexington support a minor-league baseball team?  $50,000 budget.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55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0406" y="606828"/>
            <a:ext cx="1006671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Required Outside readings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“PepsiCo Pushes Breakfast in Bid to Heat Up Oatmeal,”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WSJ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7/28/10: imagine that you are named brand manager for this newly acquired product line and are tasked with pumping up demand for Quaker Oats.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http://ezproxy.uky.edu/login?url=http://search.proquest.com/docview/732571063?accountid=11836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“Thrill parks try to boost attendance: Some lower their fees to attract crowds,”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Lexington Herald-Leader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5/27/06: to increase our revenues, should we raise or lower the price of admission? </a:t>
            </a:r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http://bit.ly/odthLq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“For Dollar Stores, a Mixed Bag,”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WSJ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7/11/13: do all companies suffer in a recession? </a:t>
            </a:r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http://ezproxy.uky.edu/login?url=http://search.proquest.com/docview/1399253185/13FBAC776B7259CDD87/82?accountid=11836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“The Millennial vs. Boomer Stock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Smackdown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,”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WSJ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6/7/19: trying to decide what stocks to include in your personal retirement account?—how tastes/preferences differ across socio-economic groups and how that affects profitability.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https://search-proquest-com.ezproxy.uky.edu/docview/2236060595/4368C0827FFF4982PQ/81?accountid=11836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6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Theory of Demand/Marketing/Consumer Behavior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9778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What is marketing?  (versus advertising)</a:t>
            </a:r>
          </a:p>
          <a:p>
            <a:r>
              <a:rPr lang="en-US" dirty="0" smtClean="0"/>
              <a:t>How does one do marketing research?</a:t>
            </a:r>
          </a:p>
          <a:p>
            <a:r>
              <a:rPr lang="en-US" dirty="0" smtClean="0"/>
              <a:t>What theoretical framework does one use when doing marketing research?</a:t>
            </a:r>
          </a:p>
          <a:p>
            <a:r>
              <a:rPr lang="en-US" dirty="0" smtClean="0"/>
              <a:t>Who are the firm’s customers?  Households or firms?  What decision-making process do the firm’s customers use when evaluating whether or not to purchase the firm’s product?</a:t>
            </a:r>
          </a:p>
          <a:p>
            <a:r>
              <a:rPr lang="en-US" dirty="0" smtClean="0"/>
              <a:t>Examples: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Brown Forman and bourbon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Valvoline and motor oil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 smtClean="0"/>
              <a:t>Alltech</a:t>
            </a:r>
            <a:r>
              <a:rPr lang="en-US" dirty="0" smtClean="0"/>
              <a:t> and animal food supplements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168" y="4460558"/>
            <a:ext cx="1007832" cy="10078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072" y="4460558"/>
            <a:ext cx="1147157" cy="11471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2526" y="4460558"/>
            <a:ext cx="851509" cy="10633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0501" y="4209776"/>
            <a:ext cx="1618755" cy="938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7612" y="5307195"/>
            <a:ext cx="1628496" cy="94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4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Households’ demand for final goods and services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Why do households demand final goods and services?  </a:t>
            </a:r>
          </a:p>
          <a:p>
            <a:r>
              <a:rPr lang="en-US" dirty="0" smtClean="0"/>
              <a:t>Because households get </a:t>
            </a:r>
            <a:r>
              <a:rPr lang="en-US" b="1" dirty="0" smtClean="0">
                <a:solidFill>
                  <a:srgbClr val="FF0000"/>
                </a:solidFill>
              </a:rPr>
              <a:t>utility</a:t>
            </a:r>
            <a:r>
              <a:rPr lang="en-US" dirty="0" smtClean="0"/>
              <a:t> from consuming goods and services.</a:t>
            </a:r>
          </a:p>
          <a:p>
            <a:r>
              <a:rPr lang="en-US" dirty="0" smtClean="0"/>
              <a:t>Quantity Demanded (Q</a:t>
            </a:r>
            <a:r>
              <a:rPr lang="en-US" baseline="-25000" dirty="0" smtClean="0"/>
              <a:t>D</a:t>
            </a:r>
            <a:r>
              <a:rPr lang="en-US" dirty="0" smtClean="0"/>
              <a:t>):  total amount of a commodity that all households wish to purchase.</a:t>
            </a:r>
          </a:p>
          <a:p>
            <a:r>
              <a:rPr lang="en-US" dirty="0" smtClean="0"/>
              <a:t>Factors affecting Q</a:t>
            </a:r>
            <a:r>
              <a:rPr lang="en-US" baseline="-25000" dirty="0" smtClean="0"/>
              <a:t>D</a:t>
            </a:r>
            <a:r>
              <a:rPr lang="en-US" dirty="0" smtClean="0"/>
              <a:t>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tastes or preferences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income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price of the product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prices of other products</a:t>
            </a:r>
          </a:p>
          <a:p>
            <a:pPr marL="1771650" lvl="3" indent="-514350">
              <a:buFont typeface="+mj-lt"/>
              <a:buAutoNum type="alphaLcParenR"/>
            </a:pPr>
            <a:r>
              <a:rPr lang="en-US" dirty="0" smtClean="0"/>
              <a:t>substitutes in consumption</a:t>
            </a:r>
          </a:p>
          <a:p>
            <a:pPr marL="1771650" lvl="3" indent="-514350">
              <a:buFont typeface="+mj-lt"/>
              <a:buAutoNum type="alphaLcParenR"/>
            </a:pPr>
            <a:r>
              <a:rPr lang="en-US" dirty="0" smtClean="0"/>
              <a:t>complements in consumption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dirty="0"/>
              <a:t>o</a:t>
            </a:r>
            <a:r>
              <a:rPr lang="en-US" dirty="0" smtClean="0"/>
              <a:t>ther things?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1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Firms’ demand for factors of production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 firms demand inputs (factors of production)?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Because firms use inputs to produce outputs that can be sold for </a:t>
            </a:r>
            <a:r>
              <a:rPr lang="en-US" b="1" dirty="0" smtClean="0">
                <a:solidFill>
                  <a:srgbClr val="FF0000"/>
                </a:solidFill>
              </a:rPr>
              <a:t>profits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u="sng" dirty="0" smtClean="0"/>
          </a:p>
          <a:p>
            <a:r>
              <a:rPr lang="en-US" dirty="0" smtClean="0"/>
              <a:t>Demand for an input is </a:t>
            </a:r>
            <a:r>
              <a:rPr lang="en-US" b="1" u="sng" dirty="0" smtClean="0"/>
              <a:t>derived</a:t>
            </a:r>
            <a:r>
              <a:rPr lang="en-US" dirty="0" smtClean="0"/>
              <a:t> from the demand for the final good or service the input is used to produce.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Two key economic factors in a firm’s demand for an input: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Household demand for the final good or service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Extent to which the firm is able to substitute one input for another in its production process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936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Marketing research example	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Your team is given the following assignment:</a:t>
            </a:r>
          </a:p>
          <a:p>
            <a:r>
              <a:rPr lang="en-US" dirty="0"/>
              <a:t>“PepsiCo Pushes Breakfast in Bid to Heat Up Oatmeal, </a:t>
            </a:r>
            <a:r>
              <a:rPr lang="en-US" i="1" dirty="0"/>
              <a:t>WSJ</a:t>
            </a:r>
            <a:r>
              <a:rPr lang="en-US" dirty="0"/>
              <a:t>, 7/28/10.</a:t>
            </a:r>
          </a:p>
          <a:p>
            <a:r>
              <a:rPr lang="en-US" u="sng" dirty="0">
                <a:hlinkClick r:id="rId2"/>
              </a:rPr>
              <a:t>http://ezproxy.uky.edu/login?url=http://search.proquest.com/docview/732571063?accountid=11836</a:t>
            </a:r>
            <a:endParaRPr lang="en-US" dirty="0"/>
          </a:p>
          <a:p>
            <a:r>
              <a:rPr lang="en-US" dirty="0" smtClean="0"/>
              <a:t>Figure out the best way to increase the demand for Quaker Oatmeal.</a:t>
            </a:r>
          </a:p>
          <a:p>
            <a:r>
              <a:rPr lang="en-US" dirty="0" smtClean="0"/>
              <a:t>Where do you start?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www.youtube.com/watch?v=UhO1uOC91Yo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www.youtube.com/watch?v=31ujStZvEl4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5"/>
              </a:rPr>
              <a:t>https://www.youtube.com/watch?v=-</a:t>
            </a:r>
            <a:r>
              <a:rPr lang="en-US" dirty="0" smtClean="0">
                <a:hlinkClick r:id="rId5"/>
              </a:rPr>
              <a:t>Tw3AR9ubgw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7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Elasticity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Demand function: quantity demanded of good X depends consumers’ tastes or preferences, incomes, the price of good X, and the prices of other goods (like good Y, a substitute, and good Z, a complement).</a:t>
            </a:r>
          </a:p>
          <a:p>
            <a:r>
              <a:rPr lang="en-US" dirty="0" smtClean="0"/>
              <a:t>Algebraically:   X</a:t>
            </a:r>
            <a:r>
              <a:rPr lang="en-US" baseline="-25000" dirty="0" smtClean="0"/>
              <a:t>D</a:t>
            </a:r>
            <a:r>
              <a:rPr lang="en-US" dirty="0" smtClean="0"/>
              <a:t> = d</a:t>
            </a:r>
            <a:r>
              <a:rPr lang="en-US" baseline="-25000" dirty="0" smtClean="0"/>
              <a:t>x</a:t>
            </a:r>
            <a:r>
              <a:rPr lang="en-US" dirty="0" smtClean="0"/>
              <a:t>(Tastes, Incomes, P</a:t>
            </a:r>
            <a:r>
              <a:rPr lang="en-US" baseline="-25000" dirty="0" smtClean="0"/>
              <a:t>X </a:t>
            </a:r>
            <a:r>
              <a:rPr lang="en-US" dirty="0" smtClean="0"/>
              <a:t>, P</a:t>
            </a:r>
            <a:r>
              <a:rPr lang="en-US" baseline="-25000" dirty="0" smtClean="0"/>
              <a:t>Y </a:t>
            </a:r>
            <a:r>
              <a:rPr lang="en-US" dirty="0" smtClean="0"/>
              <a:t>, P</a:t>
            </a:r>
            <a:r>
              <a:rPr lang="en-US" baseline="-25000" dirty="0" smtClean="0"/>
              <a:t>Z</a:t>
            </a:r>
            <a:r>
              <a:rPr lang="en-US" dirty="0" smtClean="0"/>
              <a:t>) </a:t>
            </a:r>
          </a:p>
          <a:p>
            <a:r>
              <a:rPr lang="en-US" dirty="0" smtClean="0"/>
              <a:t>We are interested in the relationship between quantity demanded of X and each of the economic factors which influence it.  We have already discussed conceptually the direction of the effect of each variable that affects X</a:t>
            </a:r>
            <a:r>
              <a:rPr lang="en-US" baseline="-25000" dirty="0" smtClean="0"/>
              <a:t>D</a:t>
            </a:r>
          </a:p>
          <a:p>
            <a:r>
              <a:rPr lang="en-US" dirty="0" smtClean="0"/>
              <a:t>Now we want to consider the magnitude.  If the price of X changes by a given amount, by how much will the quantity demanded of X change, i.e. how sensitive is quantity demanded to a change in price?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0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Three elasticities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Own price elasticity of demand</a:t>
            </a:r>
            <a:r>
              <a:rPr lang="en-US" dirty="0" smtClean="0"/>
              <a:t>:  measures the sensitivity of quantity demanded of good X to a change in the price of good X</a:t>
            </a:r>
          </a:p>
          <a:p>
            <a:r>
              <a:rPr lang="el-GR" dirty="0" smtClean="0"/>
              <a:t>ε</a:t>
            </a:r>
            <a:r>
              <a:rPr lang="en-US" baseline="-25000" dirty="0" smtClean="0"/>
              <a:t>x, </a:t>
            </a:r>
            <a:r>
              <a:rPr lang="en-US" baseline="-25000" dirty="0" err="1" smtClean="0"/>
              <a:t>Px</a:t>
            </a:r>
            <a:r>
              <a:rPr lang="en-US" dirty="0" smtClean="0"/>
              <a:t> =  - (%</a:t>
            </a:r>
            <a:r>
              <a:rPr lang="el-GR" dirty="0" smtClean="0"/>
              <a:t>Δ</a:t>
            </a:r>
            <a:r>
              <a:rPr lang="en-US" dirty="0" smtClean="0"/>
              <a:t>X</a:t>
            </a:r>
            <a:r>
              <a:rPr lang="en-US" baseline="-25000" dirty="0" smtClean="0"/>
              <a:t>D</a:t>
            </a:r>
            <a:r>
              <a:rPr lang="en-US" dirty="0" smtClean="0"/>
              <a:t>) / (%</a:t>
            </a:r>
            <a:r>
              <a:rPr lang="el-GR" dirty="0" smtClean="0"/>
              <a:t>Δ</a:t>
            </a:r>
            <a:r>
              <a:rPr lang="en-US" dirty="0" err="1" smtClean="0"/>
              <a:t>P</a:t>
            </a:r>
            <a:r>
              <a:rPr lang="en-US" baseline="-25000" dirty="0" err="1" smtClean="0"/>
              <a:t>x</a:t>
            </a:r>
            <a:r>
              <a:rPr lang="en-US" dirty="0" smtClean="0"/>
              <a:t>)  </a:t>
            </a:r>
          </a:p>
          <a:p>
            <a:r>
              <a:rPr lang="en-US" b="1" dirty="0" smtClean="0"/>
              <a:t>Income elasticity of demand</a:t>
            </a:r>
            <a:r>
              <a:rPr lang="en-US" dirty="0" smtClean="0"/>
              <a:t>:  measures the sensitivity of quantity demanded to a change in income</a:t>
            </a:r>
          </a:p>
          <a:p>
            <a:r>
              <a:rPr lang="el-GR" dirty="0"/>
              <a:t>ε</a:t>
            </a:r>
            <a:r>
              <a:rPr lang="en-US" baseline="-25000" dirty="0"/>
              <a:t>x, </a:t>
            </a:r>
            <a:r>
              <a:rPr lang="en-US" baseline="-25000" dirty="0" smtClean="0"/>
              <a:t>Income</a:t>
            </a:r>
            <a:r>
              <a:rPr lang="en-US" dirty="0" smtClean="0"/>
              <a:t> </a:t>
            </a:r>
            <a:r>
              <a:rPr lang="en-US" dirty="0"/>
              <a:t>=  (%</a:t>
            </a:r>
            <a:r>
              <a:rPr lang="el-GR" dirty="0"/>
              <a:t>Δ</a:t>
            </a:r>
            <a:r>
              <a:rPr lang="en-US" dirty="0" smtClean="0"/>
              <a:t>X</a:t>
            </a:r>
            <a:r>
              <a:rPr lang="en-US" baseline="-25000" dirty="0" smtClean="0"/>
              <a:t>D</a:t>
            </a:r>
            <a:r>
              <a:rPr lang="en-US" dirty="0" smtClean="0"/>
              <a:t>) </a:t>
            </a:r>
            <a:r>
              <a:rPr lang="en-US" dirty="0"/>
              <a:t>/ </a:t>
            </a:r>
            <a:r>
              <a:rPr lang="en-US" dirty="0" smtClean="0"/>
              <a:t>(%</a:t>
            </a:r>
            <a:r>
              <a:rPr lang="el-GR" dirty="0" smtClean="0"/>
              <a:t>Δ</a:t>
            </a:r>
            <a:r>
              <a:rPr lang="en-US" dirty="0" smtClean="0"/>
              <a:t>Income)  </a:t>
            </a:r>
          </a:p>
          <a:p>
            <a:r>
              <a:rPr lang="en-US" b="1" dirty="0" smtClean="0"/>
              <a:t>Cross-price elasticity of demand</a:t>
            </a:r>
            <a:r>
              <a:rPr lang="en-US" dirty="0" smtClean="0"/>
              <a:t>:  measures the sensitivity of quantity demanded of good X to a change in the price of good Y</a:t>
            </a:r>
          </a:p>
          <a:p>
            <a:r>
              <a:rPr lang="el-GR" dirty="0"/>
              <a:t>ε</a:t>
            </a:r>
            <a:r>
              <a:rPr lang="en-US" baseline="-25000" dirty="0"/>
              <a:t>x, </a:t>
            </a:r>
            <a:r>
              <a:rPr lang="en-US" baseline="-25000" dirty="0" err="1" smtClean="0"/>
              <a:t>Py</a:t>
            </a:r>
            <a:r>
              <a:rPr lang="en-US" dirty="0" smtClean="0"/>
              <a:t> </a:t>
            </a:r>
            <a:r>
              <a:rPr lang="en-US" dirty="0"/>
              <a:t>=  (%</a:t>
            </a:r>
            <a:r>
              <a:rPr lang="el-GR" dirty="0"/>
              <a:t>Δ</a:t>
            </a:r>
            <a:r>
              <a:rPr lang="en-US" dirty="0" smtClean="0"/>
              <a:t>X</a:t>
            </a:r>
            <a:r>
              <a:rPr lang="en-US" baseline="-25000" dirty="0" smtClean="0"/>
              <a:t>D</a:t>
            </a:r>
            <a:r>
              <a:rPr lang="en-US" dirty="0" smtClean="0"/>
              <a:t>) </a:t>
            </a:r>
            <a:r>
              <a:rPr lang="en-US" dirty="0"/>
              <a:t>/ </a:t>
            </a:r>
            <a:r>
              <a:rPr lang="en-US" dirty="0" smtClean="0"/>
              <a:t>(%</a:t>
            </a:r>
            <a:r>
              <a:rPr lang="el-GR" dirty="0" smtClean="0"/>
              <a:t>Δ</a:t>
            </a:r>
            <a:r>
              <a:rPr lang="en-US" dirty="0" smtClean="0"/>
              <a:t>P</a:t>
            </a:r>
            <a:r>
              <a:rPr lang="en-US" baseline="-25000" dirty="0" smtClean="0"/>
              <a:t>Y</a:t>
            </a:r>
            <a:r>
              <a:rPr lang="en-US" dirty="0" smtClean="0"/>
              <a:t>) 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/>
              <a:t>Calculating Own-price Elasticity of Demand:</a:t>
            </a:r>
            <a:br>
              <a:rPr lang="en-US" altLang="en-US" b="1" dirty="0"/>
            </a:br>
            <a:r>
              <a:rPr lang="en-US" altLang="en-US" b="1" dirty="0"/>
              <a:t>Arc elasticity formula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sz="3200" dirty="0" smtClean="0"/>
                  <a:t>ε</a:t>
                </a:r>
                <a:r>
                  <a:rPr lang="en-US" sz="3200" baseline="-25000" dirty="0"/>
                  <a:t>x, </a:t>
                </a:r>
                <a:r>
                  <a:rPr lang="en-US" sz="3200" baseline="-25000" dirty="0" err="1"/>
                  <a:t>Px</a:t>
                </a:r>
                <a:r>
                  <a:rPr lang="en-US" sz="3200" dirty="0"/>
                  <a:t> =  - (%</a:t>
                </a:r>
                <a:r>
                  <a:rPr lang="el-GR" sz="3200" dirty="0"/>
                  <a:t>Δ</a:t>
                </a:r>
                <a:r>
                  <a:rPr lang="en-US" sz="3200" dirty="0"/>
                  <a:t>X</a:t>
                </a:r>
                <a:r>
                  <a:rPr lang="en-US" sz="3200" baseline="-25000" dirty="0"/>
                  <a:t>D</a:t>
                </a:r>
                <a:r>
                  <a:rPr lang="en-US" sz="3200" dirty="0"/>
                  <a:t>) / (%</a:t>
                </a:r>
                <a:r>
                  <a:rPr lang="el-GR" sz="3200" dirty="0"/>
                  <a:t>Δ</a:t>
                </a:r>
                <a:r>
                  <a:rPr lang="en-US" sz="3200" dirty="0" err="1"/>
                  <a:t>P</a:t>
                </a:r>
                <a:r>
                  <a:rPr lang="en-US" sz="3200" baseline="-25000" dirty="0" err="1"/>
                  <a:t>x</a:t>
                </a:r>
                <a:r>
                  <a:rPr lang="en-US" sz="3200" dirty="0"/>
                  <a:t>)  </a:t>
                </a:r>
                <a:endParaRPr lang="en-US" sz="3200" dirty="0" smtClean="0"/>
              </a:p>
              <a:p>
                <a:endParaRPr lang="en-US" sz="3200" dirty="0"/>
              </a:p>
              <a:p>
                <a:r>
                  <a:rPr lang="el-GR" sz="3200" dirty="0"/>
                  <a:t>ε</a:t>
                </a:r>
                <a:r>
                  <a:rPr lang="en-US" sz="3200" baseline="-25000" dirty="0"/>
                  <a:t>x, </a:t>
                </a:r>
                <a:r>
                  <a:rPr lang="en-US" sz="3200" baseline="-25000" dirty="0" err="1"/>
                  <a:t>Px</a:t>
                </a:r>
                <a:r>
                  <a:rPr lang="en-US" sz="3200" dirty="0"/>
                  <a:t> </a:t>
                </a:r>
                <a:r>
                  <a:rPr lang="en-US" sz="3200" dirty="0" smtClean="0"/>
                  <a:t>=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/>
                          <m:t>(</m:t>
                        </m:r>
                        <m:r>
                          <m:rPr>
                            <m:nor/>
                          </m:rPr>
                          <a:rPr lang="en-US" sz="3200" dirty="0"/>
                          <m:t>Q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sz="3200" dirty="0"/>
                          <m:t> – </m:t>
                        </m:r>
                        <m:r>
                          <m:rPr>
                            <m:nor/>
                          </m:rPr>
                          <a:rPr lang="en-US" sz="3200" dirty="0"/>
                          <m:t>Q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0</m:t>
                        </m:r>
                        <m:r>
                          <m:rPr>
                            <m:nor/>
                          </m:rPr>
                          <a:rPr lang="en-US" sz="3200" dirty="0"/>
                          <m:t>)/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[</m:t>
                        </m:r>
                        <m:r>
                          <m:rPr>
                            <m:nor/>
                          </m:rPr>
                          <a:rPr lang="en-US" sz="3200" dirty="0"/>
                          <m:t>½(</m:t>
                        </m:r>
                        <m:r>
                          <m:rPr>
                            <m:nor/>
                          </m:rPr>
                          <a:rPr lang="en-US" sz="3200" dirty="0"/>
                          <m:t>Q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sz="3200" dirty="0"/>
                          <m:t> 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+</m:t>
                        </m:r>
                        <m:r>
                          <m:rPr>
                            <m:nor/>
                          </m:rPr>
                          <a:rPr lang="en-US" sz="3200" dirty="0"/>
                          <m:t> </m:t>
                        </m:r>
                        <m:r>
                          <m:rPr>
                            <m:nor/>
                          </m:rPr>
                          <a:rPr lang="en-US" sz="3200" dirty="0"/>
                          <m:t>Q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0</m:t>
                        </m:r>
                        <m:r>
                          <m:rPr>
                            <m:nor/>
                          </m:rPr>
                          <a:rPr lang="en-US" sz="3200" dirty="0"/>
                          <m:t>)]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dirty="0"/>
                          <m:t>(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P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sz="3200" dirty="0"/>
                          <m:t> – 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P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0</m:t>
                        </m:r>
                        <m:r>
                          <m:rPr>
                            <m:nor/>
                          </m:rPr>
                          <a:rPr lang="en-US" sz="3200" dirty="0"/>
                          <m:t>)/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[</m:t>
                        </m:r>
                        <m:r>
                          <m:rPr>
                            <m:nor/>
                          </m:rPr>
                          <a:rPr lang="en-US" sz="3200" dirty="0"/>
                          <m:t>½(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P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sz="3200" dirty="0"/>
                          <m:t> 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+</m:t>
                        </m:r>
                        <m:r>
                          <m:rPr>
                            <m:nor/>
                          </m:rPr>
                          <a:rPr lang="en-US" sz="3200" dirty="0"/>
                          <m:t> 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P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0</m:t>
                        </m:r>
                        <m:r>
                          <m:rPr>
                            <m:nor/>
                          </m:rPr>
                          <a:rPr lang="en-US" sz="3200" dirty="0"/>
                          <m:t>)]</m:t>
                        </m:r>
                      </m:den>
                    </m:f>
                  </m:oMath>
                </a14:m>
                <a:endParaRPr lang="en-US" sz="3200" dirty="0" smtClean="0"/>
              </a:p>
              <a:p>
                <a:endParaRPr lang="en-US" sz="3200" dirty="0" smtClean="0"/>
              </a:p>
              <a:p>
                <a:r>
                  <a:rPr lang="el-GR" sz="3200" dirty="0"/>
                  <a:t>ε</a:t>
                </a:r>
                <a:r>
                  <a:rPr lang="en-US" sz="3200" baseline="-25000" dirty="0"/>
                  <a:t>x, </a:t>
                </a:r>
                <a:r>
                  <a:rPr lang="en-US" sz="3200" baseline="-25000" dirty="0" err="1"/>
                  <a:t>Px</a:t>
                </a:r>
                <a:r>
                  <a:rPr lang="en-US" sz="3200" dirty="0"/>
                  <a:t> =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3200" dirty="0"/>
                          <m:t>Δ</m:t>
                        </m:r>
                        <m:r>
                          <m:rPr>
                            <m:nor/>
                          </m:rPr>
                          <a:rPr lang="en-US" sz="3200" dirty="0"/>
                          <m:t>Q</m:t>
                        </m:r>
                        <m:r>
                          <m:rPr>
                            <m:nor/>
                          </m:rPr>
                          <a:rPr lang="en-US" sz="3200" dirty="0"/>
                          <m:t>/(</m:t>
                        </m:r>
                        <m:r>
                          <m:rPr>
                            <m:nor/>
                          </m:rPr>
                          <a:rPr lang="en-US" sz="3200" dirty="0"/>
                          <m:t>Q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sz="3200" dirty="0"/>
                          <m:t> + </m:t>
                        </m:r>
                        <m:r>
                          <m:rPr>
                            <m:nor/>
                          </m:rPr>
                          <a:rPr lang="en-US" sz="3200" dirty="0"/>
                          <m:t>Q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0</m:t>
                        </m:r>
                        <m:r>
                          <m:rPr>
                            <m:nor/>
                          </m:rPr>
                          <a:rPr lang="en-US" sz="3200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3200" dirty="0"/>
                          <m:t>Δ</m:t>
                        </m:r>
                        <m:r>
                          <m:rPr>
                            <m:nor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3200" dirty="0"/>
                          <m:t>/(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P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sz="3200" dirty="0"/>
                          <m:t> + 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P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0</m:t>
                        </m:r>
                        <m:r>
                          <m:rPr>
                            <m:nor/>
                          </m:rPr>
                          <a:rPr lang="en-US" sz="3200" dirty="0"/>
                          <m:t>)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617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1891</Words>
  <Application>Microsoft Office PowerPoint</Application>
  <PresentationFormat>Widescreen</PresentationFormat>
  <Paragraphs>192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SimSun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ECO 610:  Lecture 2</vt:lpstr>
      <vt:lpstr>Theory of Demand; Elasticity; and Marketing and Consumer Behavior:  Outline </vt:lpstr>
      <vt:lpstr>Theory of Demand/Marketing/Consumer Behavior</vt:lpstr>
      <vt:lpstr>Households’ demand for final goods and services</vt:lpstr>
      <vt:lpstr>Firms’ demand for factors of production</vt:lpstr>
      <vt:lpstr>Marketing research example </vt:lpstr>
      <vt:lpstr>Elasticity</vt:lpstr>
      <vt:lpstr>Three elasticities</vt:lpstr>
      <vt:lpstr>Calculating Own-price Elasticity of Demand: Arc elasticity formula</vt:lpstr>
      <vt:lpstr>Calculating Price Elasticity of Demand for Tennis Lessons </vt:lpstr>
      <vt:lpstr>Examples calculating arc elasticity</vt:lpstr>
      <vt:lpstr>How to interpret the elasticity coefficient:</vt:lpstr>
      <vt:lpstr>Own-price elasticity and total revenue</vt:lpstr>
      <vt:lpstr>PowerPoint Presentation</vt:lpstr>
      <vt:lpstr>General principles:</vt:lpstr>
      <vt:lpstr>Determinants of Price Elasticity</vt:lpstr>
      <vt:lpstr>Examples using own-price elasticity</vt:lpstr>
      <vt:lpstr>Income Elasticity of Demand</vt:lpstr>
      <vt:lpstr>Examples using Income Elasticity of Demand</vt:lpstr>
      <vt:lpstr>Cross-price Elasticity of Demand</vt:lpstr>
      <vt:lpstr>Marketing Research—Estimating Demand</vt:lpstr>
      <vt:lpstr>PowerPoint Presentation</vt:lpstr>
    </vt:vector>
  </TitlesOfParts>
  <Company>University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Theory of Demand/Marketing</dc:title>
  <dc:creator>Scott, Frank</dc:creator>
  <cp:lastModifiedBy>Scott, Frank A.</cp:lastModifiedBy>
  <cp:revision>62</cp:revision>
  <dcterms:created xsi:type="dcterms:W3CDTF">2016-06-15T00:17:35Z</dcterms:created>
  <dcterms:modified xsi:type="dcterms:W3CDTF">2019-09-04T18:54:55Z</dcterms:modified>
</cp:coreProperties>
</file>