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88" r:id="rId6"/>
    <p:sldId id="286" r:id="rId7"/>
    <p:sldId id="263" r:id="rId8"/>
    <p:sldId id="264" r:id="rId9"/>
    <p:sldId id="261" r:id="rId10"/>
    <p:sldId id="262" r:id="rId11"/>
    <p:sldId id="266" r:id="rId12"/>
    <p:sldId id="267" r:id="rId13"/>
    <p:sldId id="272" r:id="rId14"/>
    <p:sldId id="268" r:id="rId15"/>
    <p:sldId id="269" r:id="rId16"/>
    <p:sldId id="270" r:id="rId17"/>
    <p:sldId id="273" r:id="rId18"/>
    <p:sldId id="274" r:id="rId19"/>
    <p:sldId id="275" r:id="rId20"/>
    <p:sldId id="278" r:id="rId21"/>
    <p:sldId id="276" r:id="rId22"/>
    <p:sldId id="277" r:id="rId23"/>
    <p:sldId id="279" r:id="rId24"/>
    <p:sldId id="280" r:id="rId25"/>
    <p:sldId id="281" r:id="rId26"/>
    <p:sldId id="282" r:id="rId27"/>
    <p:sldId id="285"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57" d="100"/>
          <a:sy n="57" d="100"/>
        </p:scale>
        <p:origin x="84" y="8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509AA-AC18-496E-82FF-208B08948E8B}" type="datetimeFigureOut">
              <a:rPr lang="en-US" smtClean="0"/>
              <a:t>10/7/2019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C0345E-8CCB-4326-B578-8282F4C1277F}" type="slidenum">
              <a:rPr lang="en-US" smtClean="0"/>
              <a:t>‹#›</a:t>
            </a:fld>
            <a:endParaRPr lang="en-US"/>
          </a:p>
        </p:txBody>
      </p:sp>
    </p:spTree>
    <p:extLst>
      <p:ext uri="{BB962C8B-B14F-4D97-AF65-F5344CB8AC3E}">
        <p14:creationId xmlns:p14="http://schemas.microsoft.com/office/powerpoint/2010/main" val="147914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852" indent="-282635" eaLnBrk="0" hangingPunct="0">
              <a:defRPr>
                <a:solidFill>
                  <a:schemeClr val="tx1"/>
                </a:solidFill>
                <a:latin typeface="Arial" charset="0"/>
              </a:defRPr>
            </a:lvl2pPr>
            <a:lvl3pPr marL="1130541" indent="-226108" eaLnBrk="0" hangingPunct="0">
              <a:defRPr>
                <a:solidFill>
                  <a:schemeClr val="tx1"/>
                </a:solidFill>
                <a:latin typeface="Arial" charset="0"/>
              </a:defRPr>
            </a:lvl3pPr>
            <a:lvl4pPr marL="1582758" indent="-226108" eaLnBrk="0" hangingPunct="0">
              <a:defRPr>
                <a:solidFill>
                  <a:schemeClr val="tx1"/>
                </a:solidFill>
                <a:latin typeface="Arial" charset="0"/>
              </a:defRPr>
            </a:lvl4pPr>
            <a:lvl5pPr marL="2034974" indent="-226108" eaLnBrk="0" hangingPunct="0">
              <a:defRPr>
                <a:solidFill>
                  <a:schemeClr val="tx1"/>
                </a:solidFill>
                <a:latin typeface="Arial" charset="0"/>
              </a:defRPr>
            </a:lvl5pPr>
            <a:lvl6pPr marL="2487191" indent="-226108" eaLnBrk="0" fontAlgn="base" hangingPunct="0">
              <a:spcBef>
                <a:spcPct val="0"/>
              </a:spcBef>
              <a:spcAft>
                <a:spcPct val="0"/>
              </a:spcAft>
              <a:defRPr>
                <a:solidFill>
                  <a:schemeClr val="tx1"/>
                </a:solidFill>
                <a:latin typeface="Arial" charset="0"/>
              </a:defRPr>
            </a:lvl6pPr>
            <a:lvl7pPr marL="2939407" indent="-226108" eaLnBrk="0" fontAlgn="base" hangingPunct="0">
              <a:spcBef>
                <a:spcPct val="0"/>
              </a:spcBef>
              <a:spcAft>
                <a:spcPct val="0"/>
              </a:spcAft>
              <a:defRPr>
                <a:solidFill>
                  <a:schemeClr val="tx1"/>
                </a:solidFill>
                <a:latin typeface="Arial" charset="0"/>
              </a:defRPr>
            </a:lvl7pPr>
            <a:lvl8pPr marL="3391624" indent="-226108" eaLnBrk="0" fontAlgn="base" hangingPunct="0">
              <a:spcBef>
                <a:spcPct val="0"/>
              </a:spcBef>
              <a:spcAft>
                <a:spcPct val="0"/>
              </a:spcAft>
              <a:defRPr>
                <a:solidFill>
                  <a:schemeClr val="tx1"/>
                </a:solidFill>
                <a:latin typeface="Arial" charset="0"/>
              </a:defRPr>
            </a:lvl8pPr>
            <a:lvl9pPr marL="3843840" indent="-226108" eaLnBrk="0" fontAlgn="base" hangingPunct="0">
              <a:spcBef>
                <a:spcPct val="0"/>
              </a:spcBef>
              <a:spcAft>
                <a:spcPct val="0"/>
              </a:spcAft>
              <a:defRPr>
                <a:solidFill>
                  <a:schemeClr val="tx1"/>
                </a:solidFill>
                <a:latin typeface="Arial" charset="0"/>
              </a:defRPr>
            </a:lvl9pPr>
          </a:lstStyle>
          <a:p>
            <a:pPr eaLnBrk="1" hangingPunct="1"/>
            <a:fld id="{2DC10522-8DDC-48F3-9AC3-0F813640B85E}" type="slidenum">
              <a:rPr lang="en-US" altLang="en-US" smtClean="0"/>
              <a:pPr eaLnBrk="1" hangingPunct="1"/>
              <a:t>13</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n-US" smtClean="0"/>
          </a:p>
        </p:txBody>
      </p:sp>
    </p:spTree>
    <p:extLst>
      <p:ext uri="{BB962C8B-B14F-4D97-AF65-F5344CB8AC3E}">
        <p14:creationId xmlns:p14="http://schemas.microsoft.com/office/powerpoint/2010/main" val="1091037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7D19F9-7298-4173-99E9-58063D8947A4}"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48386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D19F9-7298-4173-99E9-58063D8947A4}"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40643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D19F9-7298-4173-99E9-58063D8947A4}"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770234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D19F9-7298-4173-99E9-58063D8947A4}"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92053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7D19F9-7298-4173-99E9-58063D8947A4}" type="datetimeFigureOut">
              <a:rPr lang="en-US" smtClean="0"/>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50308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7D19F9-7298-4173-99E9-58063D8947A4}"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361225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7D19F9-7298-4173-99E9-58063D8947A4}" type="datetimeFigureOut">
              <a:rPr lang="en-US" smtClean="0"/>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008714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7D19F9-7298-4173-99E9-58063D8947A4}" type="datetimeFigureOut">
              <a:rPr lang="en-US" smtClean="0"/>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1216479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D19F9-7298-4173-99E9-58063D8947A4}" type="datetimeFigureOut">
              <a:rPr lang="en-US" smtClean="0"/>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4076574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7D19F9-7298-4173-99E9-58063D8947A4}"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59421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7D19F9-7298-4173-99E9-58063D8947A4}" type="datetimeFigureOut">
              <a:rPr lang="en-US" smtClean="0"/>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B4014-9259-4942-870F-22A31C9619CB}" type="slidenum">
              <a:rPr lang="en-US" smtClean="0"/>
              <a:t>‹#›</a:t>
            </a:fld>
            <a:endParaRPr lang="en-US"/>
          </a:p>
        </p:txBody>
      </p:sp>
    </p:spTree>
    <p:extLst>
      <p:ext uri="{BB962C8B-B14F-4D97-AF65-F5344CB8AC3E}">
        <p14:creationId xmlns:p14="http://schemas.microsoft.com/office/powerpoint/2010/main" val="284499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D19F9-7298-4173-99E9-58063D8947A4}" type="datetimeFigureOut">
              <a:rPr lang="en-US" smtClean="0"/>
              <a:t>10/7/2019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B4014-9259-4942-870F-22A31C9619CB}" type="slidenum">
              <a:rPr lang="en-US" smtClean="0"/>
              <a:t>‹#›</a:t>
            </a:fld>
            <a:endParaRPr lang="en-US"/>
          </a:p>
        </p:txBody>
      </p:sp>
    </p:spTree>
    <p:extLst>
      <p:ext uri="{BB962C8B-B14F-4D97-AF65-F5344CB8AC3E}">
        <p14:creationId xmlns:p14="http://schemas.microsoft.com/office/powerpoint/2010/main" val="1773466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just-auto.com/analysis/manufacturing-trends_id86745.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barnhartcrane.com/markets/heavy-lift-cran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jbl.com/" TargetMode="External"/><Relationship Id="rId2" Type="http://schemas.openxmlformats.org/officeDocument/2006/relationships/hyperlink" Target="http://www.jbl.com/automotive-toyota.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wsws.org/en/articles/2011/12/coop-d14.html" TargetMode="External"/><Relationship Id="rId2" Type="http://schemas.openxmlformats.org/officeDocument/2006/relationships/hyperlink" Target="http://www.cnn.com/2012/07/26/travel/tire-recall/index.html" TargetMode="External"/><Relationship Id="rId1" Type="http://schemas.openxmlformats.org/officeDocument/2006/relationships/slideLayout" Target="../slideLayouts/slideLayout2.xml"/><Relationship Id="rId4" Type="http://schemas.openxmlformats.org/officeDocument/2006/relationships/hyperlink" Target="http://www.truckinginfo.com/article/story/2013/05/the-high-cost-of-tires.asp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lanereport.com/82951/2017/10/logan-aluminum-cuts-ribbon-on-407-6m-expansion-breaks-ground-on-phase-ii/?utm_source=Faster%20Lane%20Newsletter&amp;utm_medium=Email&amp;utm_campaign" TargetMode="External"/><Relationship Id="rId2" Type="http://schemas.openxmlformats.org/officeDocument/2006/relationships/hyperlink" Target="https://www.lightmetalage.com/news/industry-news/casthouse/service-center-metals-expanding-two-new-aluminum-casting-lin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allbusiness.chron.com/vertical-integration-beef-industry-14614.html" TargetMode="External"/><Relationship Id="rId2" Type="http://schemas.openxmlformats.org/officeDocument/2006/relationships/hyperlink" Target="http://millerpoultry.com/potential-grower-information/" TargetMode="External"/><Relationship Id="rId1" Type="http://schemas.openxmlformats.org/officeDocument/2006/relationships/slideLayout" Target="../slideLayouts/slideLayout2.xml"/><Relationship Id="rId4" Type="http://schemas.openxmlformats.org/officeDocument/2006/relationships/hyperlink" Target="https://www.youtube.com/watch?v=LWxjY-yDAn8"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mYWWregndo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blueridgecafefloyd.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5JkaZBYdOS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Qu0ISv_GeHI" TargetMode="External"/><Relationship Id="rId7" Type="http://schemas.openxmlformats.org/officeDocument/2006/relationships/hyperlink" Target="https://www.youtube.com/watch?v=DEy6EuZp9IY" TargetMode="External"/><Relationship Id="rId2" Type="http://schemas.openxmlformats.org/officeDocument/2006/relationships/hyperlink" Target="http://trib.com/business/energy/mine-mouth-coal-power-plants-a-trade-off-between-distribution/article_83f38a42-51ab-51ce-9e11-9de4183a5a07.html" TargetMode="External"/><Relationship Id="rId1" Type="http://schemas.openxmlformats.org/officeDocument/2006/relationships/slideLayout" Target="../slideLayouts/slideLayout2.xml"/><Relationship Id="rId6" Type="http://schemas.openxmlformats.org/officeDocument/2006/relationships/hyperlink" Target="http://www.rockportky.com/CoalMines/SinclairMine/SinclairMine.html" TargetMode="External"/><Relationship Id="rId5" Type="http://schemas.openxmlformats.org/officeDocument/2006/relationships/hyperlink" Target="http://www.uky.edu/hr/training/offerings/uk-business-procedures-certification-series" TargetMode="External"/><Relationship Id="rId4" Type="http://schemas.openxmlformats.org/officeDocument/2006/relationships/hyperlink" Target="http://gatton.uky.edu/programs/mba/one-year-accelerated-mba"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anereport.com/102908/2018/07/aluminum-light-strong-job-creator/?utm_source=Faster%20Lane%20Newsletter&amp;utm_medium=Email&amp;utm_campaig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luminiuminsider.com/alcoas-split-a-smart-move-2/"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 610:  Lecture 5</a:t>
            </a:r>
            <a:endParaRPr lang="en-US" dirty="0"/>
          </a:p>
        </p:txBody>
      </p:sp>
      <p:sp>
        <p:nvSpPr>
          <p:cNvPr id="3" name="Subtitle 2"/>
          <p:cNvSpPr>
            <a:spLocks noGrp="1"/>
          </p:cNvSpPr>
          <p:nvPr>
            <p:ph type="subTitle" idx="1"/>
          </p:nvPr>
        </p:nvSpPr>
        <p:spPr/>
        <p:txBody>
          <a:bodyPr>
            <a:normAutofit/>
          </a:bodyPr>
          <a:lstStyle/>
          <a:p>
            <a:r>
              <a:rPr lang="en-US" sz="5400" dirty="0" smtClean="0"/>
              <a:t>Vertical Boundaries of the Firm</a:t>
            </a:r>
            <a:endParaRPr lang="en-US" sz="5400" dirty="0"/>
          </a:p>
        </p:txBody>
      </p:sp>
    </p:spTree>
    <p:extLst>
      <p:ext uri="{BB962C8B-B14F-4D97-AF65-F5344CB8AC3E}">
        <p14:creationId xmlns:p14="http://schemas.microsoft.com/office/powerpoint/2010/main" val="1742045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smtClean="0"/>
              <a:t>Make-or-Buy Continuum</a:t>
            </a: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A11286-E6B8-4013-BBAB-63F6B411650D}" type="slidenum">
              <a:rPr lang="en-US" altLang="en-US" smtClean="0"/>
              <a:pPr eaLnBrk="1" hangingPunct="1"/>
              <a:t>10</a:t>
            </a:fld>
            <a:endParaRPr lang="en-US" altLang="en-US" smtClean="0"/>
          </a:p>
        </p:txBody>
      </p:sp>
      <p:graphicFrame>
        <p:nvGraphicFramePr>
          <p:cNvPr id="7" name="Content Placeholder 6"/>
          <p:cNvGraphicFramePr>
            <a:graphicFrameLocks noGrp="1"/>
          </p:cNvGraphicFramePr>
          <p:nvPr>
            <p:ph idx="1"/>
            <p:extLst/>
          </p:nvPr>
        </p:nvGraphicFramePr>
        <p:xfrm>
          <a:off x="1981200" y="2133600"/>
          <a:ext cx="8229600" cy="3292474"/>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1188949">
                <a:tc>
                  <a:txBody>
                    <a:bodyPr/>
                    <a:lstStyle/>
                    <a:p>
                      <a:r>
                        <a:rPr lang="en-US" sz="1800" dirty="0" smtClean="0"/>
                        <a:t>Arm’s length market</a:t>
                      </a:r>
                      <a:r>
                        <a:rPr lang="en-US" sz="1800" baseline="0" dirty="0" smtClean="0"/>
                        <a:t> transactions</a:t>
                      </a:r>
                      <a:endParaRPr lang="en-US" sz="1800" dirty="0"/>
                    </a:p>
                  </a:txBody>
                  <a:tcPr marT="45729" marB="45729">
                    <a:solidFill>
                      <a:schemeClr val="accent2"/>
                    </a:solidFill>
                  </a:tcPr>
                </a:tc>
                <a:tc>
                  <a:txBody>
                    <a:bodyPr/>
                    <a:lstStyle/>
                    <a:p>
                      <a:r>
                        <a:rPr lang="en-US" sz="1800" dirty="0" smtClean="0"/>
                        <a:t>Long-term contracts</a:t>
                      </a:r>
                      <a:endParaRPr lang="en-US" sz="1800" dirty="0"/>
                    </a:p>
                  </a:txBody>
                  <a:tcPr marT="45729" marB="45729">
                    <a:solidFill>
                      <a:schemeClr val="accent2"/>
                    </a:solidFill>
                  </a:tcPr>
                </a:tc>
                <a:tc>
                  <a:txBody>
                    <a:bodyPr/>
                    <a:lstStyle/>
                    <a:p>
                      <a:r>
                        <a:rPr lang="en-US" sz="1800" dirty="0" smtClean="0"/>
                        <a:t>Strategic alliances</a:t>
                      </a:r>
                      <a:r>
                        <a:rPr lang="en-US" sz="1800" baseline="0" dirty="0" smtClean="0"/>
                        <a:t> and joint ventures</a:t>
                      </a:r>
                      <a:endParaRPr lang="en-US" sz="1800" dirty="0"/>
                    </a:p>
                  </a:txBody>
                  <a:tcPr marT="45729" marB="45729">
                    <a:solidFill>
                      <a:schemeClr val="accent2"/>
                    </a:solidFill>
                  </a:tcPr>
                </a:tc>
                <a:tc>
                  <a:txBody>
                    <a:bodyPr/>
                    <a:lstStyle/>
                    <a:p>
                      <a:r>
                        <a:rPr lang="en-US" sz="1800" dirty="0" smtClean="0"/>
                        <a:t>Parent / subsidiary relationships</a:t>
                      </a:r>
                      <a:endParaRPr lang="en-US" sz="1800" dirty="0"/>
                    </a:p>
                  </a:txBody>
                  <a:tcPr marT="45729" marB="45729">
                    <a:solidFill>
                      <a:schemeClr val="accent2"/>
                    </a:solidFill>
                  </a:tcPr>
                </a:tc>
                <a:tc>
                  <a:txBody>
                    <a:bodyPr/>
                    <a:lstStyle/>
                    <a:p>
                      <a:r>
                        <a:rPr lang="en-US" sz="1800" dirty="0" smtClean="0"/>
                        <a:t>Perform</a:t>
                      </a:r>
                      <a:r>
                        <a:rPr lang="en-US" sz="1800" baseline="0" dirty="0" smtClean="0"/>
                        <a:t> activity internally</a:t>
                      </a:r>
                      <a:endParaRPr lang="en-US" sz="1800" dirty="0"/>
                    </a:p>
                  </a:txBody>
                  <a:tcPr marT="45729" marB="45729">
                    <a:solidFill>
                      <a:schemeClr val="accent2"/>
                    </a:solidFill>
                  </a:tcPr>
                </a:tc>
                <a:extLst>
                  <a:ext uri="{0D108BD9-81ED-4DB2-BD59-A6C34878D82A}">
                    <a16:rowId xmlns:a16="http://schemas.microsoft.com/office/drawing/2014/main" val="10000"/>
                  </a:ext>
                </a:extLst>
              </a:tr>
              <a:tr h="1188949">
                <a:tc>
                  <a:txBody>
                    <a:bodyPr/>
                    <a:lstStyle/>
                    <a:p>
                      <a:endParaRPr lang="en-US" sz="1800" dirty="0" smtClean="0"/>
                    </a:p>
                    <a:p>
                      <a:r>
                        <a:rPr lang="en-US" sz="1800" dirty="0" smtClean="0"/>
                        <a:t>Less</a:t>
                      </a:r>
                      <a:r>
                        <a:rPr lang="en-US" sz="1800" baseline="0" dirty="0" smtClean="0"/>
                        <a:t> integrated</a:t>
                      </a:r>
                    </a:p>
                    <a:p>
                      <a:endParaRPr lang="en-US" sz="1800" dirty="0"/>
                    </a:p>
                  </a:txBody>
                  <a:tcPr marT="45729" marB="45729">
                    <a:solidFill>
                      <a:schemeClr val="accent2">
                        <a:lumMod val="60000"/>
                        <a:lumOff val="40000"/>
                      </a:schemeClr>
                    </a:solidFill>
                  </a:tcPr>
                </a:tc>
                <a:tc>
                  <a:txBody>
                    <a:bodyPr/>
                    <a:lstStyle/>
                    <a:p>
                      <a:endParaRPr lang="en-US" sz="1800" dirty="0"/>
                    </a:p>
                  </a:txBody>
                  <a:tcPr marT="45729" marB="45729">
                    <a:solidFill>
                      <a:schemeClr val="accent2">
                        <a:lumMod val="60000"/>
                        <a:lumOff val="40000"/>
                      </a:schemeClr>
                    </a:solidFill>
                  </a:tcPr>
                </a:tc>
                <a:tc>
                  <a:txBody>
                    <a:bodyPr/>
                    <a:lstStyle/>
                    <a:p>
                      <a:endParaRPr lang="en-US" sz="1800" dirty="0" smtClean="0">
                        <a:sym typeface="Wingdings" pitchFamily="2" charset="2"/>
                      </a:endParaRPr>
                    </a:p>
                    <a:p>
                      <a:r>
                        <a:rPr lang="en-US" sz="1800" dirty="0" smtClean="0">
                          <a:sym typeface="Wingdings" pitchFamily="2" charset="2"/>
                        </a:rPr>
                        <a:t>  </a:t>
                      </a:r>
                      <a:endParaRPr lang="en-US" sz="1800" dirty="0"/>
                    </a:p>
                  </a:txBody>
                  <a:tcPr marT="45729" marB="45729">
                    <a:solidFill>
                      <a:schemeClr val="accent2">
                        <a:lumMod val="60000"/>
                        <a:lumOff val="40000"/>
                      </a:schemeClr>
                    </a:solidFill>
                  </a:tcPr>
                </a:tc>
                <a:tc>
                  <a:txBody>
                    <a:bodyPr/>
                    <a:lstStyle/>
                    <a:p>
                      <a:endParaRPr lang="en-US" sz="1800" dirty="0"/>
                    </a:p>
                  </a:txBody>
                  <a:tcPr marT="45729" marB="45729">
                    <a:solidFill>
                      <a:schemeClr val="accent2">
                        <a:lumMod val="60000"/>
                        <a:lumOff val="40000"/>
                      </a:schemeClr>
                    </a:solidFill>
                  </a:tcPr>
                </a:tc>
                <a:tc>
                  <a:txBody>
                    <a:bodyPr/>
                    <a:lstStyle/>
                    <a:p>
                      <a:endParaRPr lang="en-US" sz="1800" dirty="0" smtClean="0"/>
                    </a:p>
                    <a:p>
                      <a:r>
                        <a:rPr lang="en-US" sz="1800" dirty="0" smtClean="0"/>
                        <a:t>More integrated</a:t>
                      </a:r>
                      <a:endParaRPr lang="en-US" sz="1800" dirty="0"/>
                    </a:p>
                  </a:txBody>
                  <a:tcPr marT="45729" marB="45729">
                    <a:solidFill>
                      <a:schemeClr val="accent2">
                        <a:lumMod val="60000"/>
                        <a:lumOff val="40000"/>
                      </a:schemeClr>
                    </a:solidFill>
                  </a:tcPr>
                </a:tc>
                <a:extLst>
                  <a:ext uri="{0D108BD9-81ED-4DB2-BD59-A6C34878D82A}">
                    <a16:rowId xmlns:a16="http://schemas.microsoft.com/office/drawing/2014/main" val="10001"/>
                  </a:ext>
                </a:extLst>
              </a:tr>
              <a:tr h="914576">
                <a:tc>
                  <a:txBody>
                    <a:bodyPr/>
                    <a:lstStyle/>
                    <a:p>
                      <a:endParaRPr lang="en-US" sz="1800" dirty="0" smtClean="0"/>
                    </a:p>
                    <a:p>
                      <a:r>
                        <a:rPr lang="en-US" sz="1800" dirty="0" smtClean="0"/>
                        <a:t>Buy</a:t>
                      </a:r>
                    </a:p>
                    <a:p>
                      <a:endParaRPr lang="en-US" sz="1800" dirty="0"/>
                    </a:p>
                  </a:txBody>
                  <a:tcPr marT="45729" marB="45729">
                    <a:solidFill>
                      <a:schemeClr val="accent2">
                        <a:lumMod val="40000"/>
                        <a:lumOff val="60000"/>
                      </a:schemeClr>
                    </a:solidFill>
                  </a:tcPr>
                </a:tc>
                <a:tc>
                  <a:txBody>
                    <a:bodyPr/>
                    <a:lstStyle/>
                    <a:p>
                      <a:endParaRPr lang="en-US" sz="1800" dirty="0"/>
                    </a:p>
                  </a:txBody>
                  <a:tcPr marT="45729" marB="45729">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ym typeface="Wingdings"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ym typeface="Wingdings" pitchFamily="2" charset="2"/>
                        </a:rPr>
                        <a:t>  </a:t>
                      </a:r>
                      <a:endParaRPr lang="en-US" sz="1800" dirty="0" smtClean="0"/>
                    </a:p>
                    <a:p>
                      <a:endParaRPr lang="en-US" sz="1800" dirty="0"/>
                    </a:p>
                  </a:txBody>
                  <a:tcPr marT="45729" marB="45729">
                    <a:solidFill>
                      <a:schemeClr val="accent2">
                        <a:lumMod val="40000"/>
                        <a:lumOff val="60000"/>
                      </a:schemeClr>
                    </a:solidFill>
                  </a:tcPr>
                </a:tc>
                <a:tc>
                  <a:txBody>
                    <a:bodyPr/>
                    <a:lstStyle/>
                    <a:p>
                      <a:endParaRPr lang="en-US" sz="1800" dirty="0"/>
                    </a:p>
                  </a:txBody>
                  <a:tcPr marT="45729" marB="45729">
                    <a:solidFill>
                      <a:schemeClr val="accent2">
                        <a:lumMod val="40000"/>
                        <a:lumOff val="60000"/>
                      </a:schemeClr>
                    </a:solidFill>
                  </a:tcPr>
                </a:tc>
                <a:tc>
                  <a:txBody>
                    <a:bodyPr/>
                    <a:lstStyle/>
                    <a:p>
                      <a:endParaRPr lang="en-US" sz="1800" dirty="0" smtClean="0"/>
                    </a:p>
                    <a:p>
                      <a:r>
                        <a:rPr lang="en-US" sz="1800" dirty="0" smtClean="0"/>
                        <a:t>Make</a:t>
                      </a:r>
                      <a:endParaRPr lang="en-US" sz="1800" dirty="0"/>
                    </a:p>
                  </a:txBody>
                  <a:tcPr marT="45729" marB="45729">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77936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Transactions Costs</a:t>
            </a:r>
            <a:endParaRPr lang="en-US" dirty="0"/>
          </a:p>
        </p:txBody>
      </p:sp>
      <p:sp>
        <p:nvSpPr>
          <p:cNvPr id="3" name="Content Placeholder 2"/>
          <p:cNvSpPr>
            <a:spLocks noGrp="1"/>
          </p:cNvSpPr>
          <p:nvPr>
            <p:ph idx="1"/>
          </p:nvPr>
        </p:nvSpPr>
        <p:spPr/>
        <p:txBody>
          <a:bodyPr>
            <a:normAutofit fontScale="92500"/>
          </a:bodyPr>
          <a:lstStyle/>
          <a:p>
            <a:r>
              <a:rPr lang="en-US" dirty="0" smtClean="0"/>
              <a:t>Transactions costs are an important factor in the firm’s make or buy decision.</a:t>
            </a:r>
          </a:p>
          <a:p>
            <a:r>
              <a:rPr lang="en-US" dirty="0" smtClean="0"/>
              <a:t>Any market exchange involves costs of acquiring information, negotiating, specifying the terms of the exchange, inspection, monitoring, enforcement, and warranty.</a:t>
            </a:r>
          </a:p>
          <a:p>
            <a:r>
              <a:rPr lang="en-US" dirty="0" smtClean="0"/>
              <a:t>Sometimes it is less costly to subsume a particular productive activity within the umbrella of a firm and avoid the costs of a market transaction.</a:t>
            </a:r>
          </a:p>
          <a:p>
            <a:r>
              <a:rPr lang="en-US" dirty="0" smtClean="0"/>
              <a:t>Sometimes it is not.</a:t>
            </a:r>
          </a:p>
          <a:p>
            <a:r>
              <a:rPr lang="en-US" dirty="0" smtClean="0"/>
              <a:t>Examples:  buying a gallon of milk at Kroger’s, buying a new Camry from your Toyota dealer, buying rolled steel for TMMK.</a:t>
            </a:r>
          </a:p>
        </p:txBody>
      </p:sp>
    </p:spTree>
    <p:extLst>
      <p:ext uri="{BB962C8B-B14F-4D97-AF65-F5344CB8AC3E}">
        <p14:creationId xmlns:p14="http://schemas.microsoft.com/office/powerpoint/2010/main" val="238982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the market: Economies of Scale</a:t>
            </a:r>
            <a:endParaRPr lang="en-US" dirty="0"/>
          </a:p>
        </p:txBody>
      </p:sp>
      <p:sp>
        <p:nvSpPr>
          <p:cNvPr id="3" name="Content Placeholder 2"/>
          <p:cNvSpPr>
            <a:spLocks noGrp="1"/>
          </p:cNvSpPr>
          <p:nvPr>
            <p:ph idx="1"/>
          </p:nvPr>
        </p:nvSpPr>
        <p:spPr/>
        <p:txBody>
          <a:bodyPr>
            <a:normAutofit/>
          </a:bodyPr>
          <a:lstStyle/>
          <a:p>
            <a:r>
              <a:rPr lang="en-US" sz="2000" dirty="0" smtClean="0"/>
              <a:t>Sometimes there are scale economies in producing an input that would not be exhausted by the firm’s usage of the input.</a:t>
            </a:r>
          </a:p>
          <a:p>
            <a:r>
              <a:rPr lang="en-US" sz="2000" dirty="0" smtClean="0"/>
              <a:t>Toyota’s problem: make its own tires or purchase them from third-party suppliers?</a:t>
            </a:r>
          </a:p>
          <a:p>
            <a:pPr lvl="1">
              <a:buFont typeface="Wingdings" panose="05000000000000000000" pitchFamily="2" charset="2"/>
              <a:buChar char="Ø"/>
            </a:pPr>
            <a:r>
              <a:rPr lang="en-US" sz="1600" dirty="0" smtClean="0"/>
              <a:t>Until </a:t>
            </a:r>
            <a:r>
              <a:rPr lang="en-US" sz="1600" dirty="0"/>
              <a:t>now, the only way out of this dilemma has been to aim to become the lowest cost producer in the industry. The solution was seen to be the establishment of large operations taking advantage of economies of scale. Goodyear's Lawton plant has a capacity of 20 million </a:t>
            </a:r>
            <a:r>
              <a:rPr lang="en-US" sz="1600" dirty="0" err="1"/>
              <a:t>tyres</a:t>
            </a:r>
            <a:r>
              <a:rPr lang="en-US" sz="1600" dirty="0"/>
              <a:t> per year and in Korea, </a:t>
            </a:r>
            <a:r>
              <a:rPr lang="en-US" sz="1600" dirty="0" err="1"/>
              <a:t>Kumho</a:t>
            </a:r>
            <a:r>
              <a:rPr lang="en-US" sz="1600" dirty="0"/>
              <a:t> has built a plant at Kwangju with a capacity of 18 million </a:t>
            </a:r>
            <a:r>
              <a:rPr lang="en-US" sz="1600" dirty="0" err="1"/>
              <a:t>tyres</a:t>
            </a:r>
            <a:r>
              <a:rPr lang="en-US" sz="1600" dirty="0"/>
              <a:t> whilst </a:t>
            </a:r>
            <a:r>
              <a:rPr lang="en-US" sz="1600" dirty="0" err="1"/>
              <a:t>Hankook</a:t>
            </a:r>
            <a:r>
              <a:rPr lang="en-US" sz="1600" dirty="0"/>
              <a:t> has gone even bigger with its </a:t>
            </a:r>
            <a:r>
              <a:rPr lang="en-US" sz="1600" dirty="0" err="1"/>
              <a:t>Daejon</a:t>
            </a:r>
            <a:r>
              <a:rPr lang="en-US" sz="1600" dirty="0"/>
              <a:t> plant capable of 23 million </a:t>
            </a:r>
            <a:r>
              <a:rPr lang="en-US" sz="1600" dirty="0" err="1"/>
              <a:t>tyres</a:t>
            </a:r>
            <a:r>
              <a:rPr lang="en-US" sz="1600" dirty="0"/>
              <a:t> annually</a:t>
            </a:r>
            <a:r>
              <a:rPr lang="en-US" sz="1600" dirty="0" smtClean="0"/>
              <a:t>. </a:t>
            </a:r>
            <a:r>
              <a:rPr lang="en-US" sz="1600" dirty="0" smtClean="0">
                <a:hlinkClick r:id="rId2"/>
              </a:rPr>
              <a:t>http://www.just-auto.com/analysis/manufacturing-trends_id86745.aspx</a:t>
            </a:r>
            <a:r>
              <a:rPr lang="en-US" sz="1600" dirty="0" smtClean="0"/>
              <a:t> </a:t>
            </a:r>
          </a:p>
          <a:p>
            <a:pPr lvl="1">
              <a:buFont typeface="Wingdings" panose="05000000000000000000" pitchFamily="2" charset="2"/>
              <a:buChar char="Ø"/>
            </a:pPr>
            <a:r>
              <a:rPr lang="en-US" sz="1600" dirty="0"/>
              <a:t>TORRANCE, Calif. (Jan. 5, 2016) – Toyota Motor Sales (TMS), U.S.A., Inc., today reported December 2015 sales of 238,350, an increase of 10.8 percent from December 2014 on a volume basis. With two additional selling days in December of 2015, sales were up 2.9 percent on a daily selling rate (DSR) basis. </a:t>
            </a:r>
            <a:r>
              <a:rPr lang="en-US" sz="1600" dirty="0" smtClean="0"/>
              <a:t/>
            </a:r>
            <a:br>
              <a:rPr lang="en-US" sz="1600" dirty="0" smtClean="0"/>
            </a:br>
            <a:r>
              <a:rPr lang="en-US" sz="1600" dirty="0"/>
              <a:t> </a:t>
            </a:r>
            <a:r>
              <a:rPr lang="en-US" sz="1600" dirty="0" smtClean="0"/>
              <a:t>For </a:t>
            </a:r>
            <a:r>
              <a:rPr lang="en-US" sz="1600" dirty="0"/>
              <a:t>the year TMS reported sales of 2,499,313 units, a 5.3 percent increase.</a:t>
            </a:r>
          </a:p>
        </p:txBody>
      </p:sp>
    </p:spTree>
    <p:extLst>
      <p:ext uri="{BB962C8B-B14F-4D97-AF65-F5344CB8AC3E}">
        <p14:creationId xmlns:p14="http://schemas.microsoft.com/office/powerpoint/2010/main" val="1030895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DDFB42-FBB4-4646-80EF-8081EB6549CE}" type="slidenum">
              <a:rPr lang="en-US" altLang="en-US" smtClean="0"/>
              <a:pPr eaLnBrk="1" hangingPunct="1"/>
              <a:t>13</a:t>
            </a:fld>
            <a:endParaRPr lang="en-US" altLang="en-US" smtClean="0"/>
          </a:p>
        </p:txBody>
      </p:sp>
      <p:sp>
        <p:nvSpPr>
          <p:cNvPr id="12291" name="Rectangle 2"/>
          <p:cNvSpPr>
            <a:spLocks noGrp="1" noChangeArrowheads="1"/>
          </p:cNvSpPr>
          <p:nvPr>
            <p:ph type="title"/>
          </p:nvPr>
        </p:nvSpPr>
        <p:spPr/>
        <p:txBody>
          <a:bodyPr/>
          <a:lstStyle/>
          <a:p>
            <a:pPr eaLnBrk="1" hangingPunct="1"/>
            <a:r>
              <a:rPr lang="en-US" altLang="en-US" dirty="0" smtClean="0"/>
              <a:t>Toyota’s acquisition of tires</a:t>
            </a:r>
          </a:p>
        </p:txBody>
      </p:sp>
      <p:sp>
        <p:nvSpPr>
          <p:cNvPr id="12292" name="Text Box 9"/>
          <p:cNvSpPr txBox="1">
            <a:spLocks noChangeArrowheads="1"/>
          </p:cNvSpPr>
          <p:nvPr/>
        </p:nvSpPr>
        <p:spPr bwMode="auto">
          <a:xfrm>
            <a:off x="8220456" y="5486401"/>
            <a:ext cx="219456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a:t>Quantity of </a:t>
            </a:r>
            <a:r>
              <a:rPr lang="en-US" altLang="en-US" dirty="0" smtClean="0"/>
              <a:t>tires</a:t>
            </a:r>
            <a:endParaRPr lang="en-US" altLang="en-US" dirty="0"/>
          </a:p>
        </p:txBody>
      </p:sp>
      <p:sp>
        <p:nvSpPr>
          <p:cNvPr id="12293" name="Text Box 11"/>
          <p:cNvSpPr txBox="1">
            <a:spLocks noChangeArrowheads="1"/>
          </p:cNvSpPr>
          <p:nvPr/>
        </p:nvSpPr>
        <p:spPr bwMode="auto">
          <a:xfrm flipV="1">
            <a:off x="1905001" y="3200400"/>
            <a:ext cx="46166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nchor="b">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Average cost</a:t>
            </a:r>
          </a:p>
        </p:txBody>
      </p:sp>
      <p:sp>
        <p:nvSpPr>
          <p:cNvPr id="12294" name="Line 13"/>
          <p:cNvSpPr>
            <a:spLocks noChangeShapeType="1"/>
          </p:cNvSpPr>
          <p:nvPr/>
        </p:nvSpPr>
        <p:spPr bwMode="auto">
          <a:xfrm>
            <a:off x="6248400" y="42672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295" name="Group 17"/>
          <p:cNvGrpSpPr>
            <a:grpSpLocks/>
          </p:cNvGrpSpPr>
          <p:nvPr/>
        </p:nvGrpSpPr>
        <p:grpSpPr bwMode="auto">
          <a:xfrm>
            <a:off x="3352800" y="1905000"/>
            <a:ext cx="5486400" cy="3429000"/>
            <a:chOff x="672" y="1200"/>
            <a:chExt cx="3456" cy="2160"/>
          </a:xfrm>
        </p:grpSpPr>
        <p:sp>
          <p:nvSpPr>
            <p:cNvPr id="12300" name="Line 6"/>
            <p:cNvSpPr>
              <a:spLocks noChangeShapeType="1"/>
            </p:cNvSpPr>
            <p:nvPr/>
          </p:nvSpPr>
          <p:spPr bwMode="auto">
            <a:xfrm flipV="1">
              <a:off x="672" y="1200"/>
              <a:ext cx="0" cy="216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1" name="Line 7"/>
            <p:cNvSpPr>
              <a:spLocks noChangeShapeType="1"/>
            </p:cNvSpPr>
            <p:nvPr/>
          </p:nvSpPr>
          <p:spPr bwMode="auto">
            <a:xfrm>
              <a:off x="672" y="3360"/>
              <a:ext cx="3456"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2" name="Freeform 8"/>
            <p:cNvSpPr>
              <a:spLocks/>
            </p:cNvSpPr>
            <p:nvPr/>
          </p:nvSpPr>
          <p:spPr bwMode="auto">
            <a:xfrm>
              <a:off x="1056" y="1296"/>
              <a:ext cx="1680" cy="1392"/>
            </a:xfrm>
            <a:custGeom>
              <a:avLst/>
              <a:gdLst>
                <a:gd name="T0" fmla="*/ 0 w 1680"/>
                <a:gd name="T1" fmla="*/ 0 h 1392"/>
                <a:gd name="T2" fmla="*/ 672 w 1680"/>
                <a:gd name="T3" fmla="*/ 1152 h 1392"/>
                <a:gd name="T4" fmla="*/ 1680 w 1680"/>
                <a:gd name="T5" fmla="*/ 1392 h 1392"/>
                <a:gd name="T6" fmla="*/ 0 60000 65536"/>
                <a:gd name="T7" fmla="*/ 0 60000 65536"/>
                <a:gd name="T8" fmla="*/ 0 60000 65536"/>
                <a:gd name="T9" fmla="*/ 0 w 1680"/>
                <a:gd name="T10" fmla="*/ 0 h 1392"/>
                <a:gd name="T11" fmla="*/ 1680 w 1680"/>
                <a:gd name="T12" fmla="*/ 1392 h 1392"/>
              </a:gdLst>
              <a:ahLst/>
              <a:cxnLst>
                <a:cxn ang="T6">
                  <a:pos x="T0" y="T1"/>
                </a:cxn>
                <a:cxn ang="T7">
                  <a:pos x="T2" y="T3"/>
                </a:cxn>
                <a:cxn ang="T8">
                  <a:pos x="T4" y="T5"/>
                </a:cxn>
              </a:cxnLst>
              <a:rect l="T9" t="T10" r="T11" b="T12"/>
              <a:pathLst>
                <a:path w="1680" h="1392">
                  <a:moveTo>
                    <a:pt x="0" y="0"/>
                  </a:moveTo>
                  <a:cubicBezTo>
                    <a:pt x="196" y="460"/>
                    <a:pt x="392" y="920"/>
                    <a:pt x="672" y="1152"/>
                  </a:cubicBezTo>
                  <a:cubicBezTo>
                    <a:pt x="952" y="1384"/>
                    <a:pt x="1316" y="1388"/>
                    <a:pt x="1680" y="1392"/>
                  </a:cubicBezTo>
                </a:path>
              </a:pathLst>
            </a:custGeom>
            <a:noFill/>
            <a:ln w="381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l-GR" altLang="en-US"/>
            </a:p>
          </p:txBody>
        </p:sp>
        <p:sp>
          <p:nvSpPr>
            <p:cNvPr id="12303" name="Line 12"/>
            <p:cNvSpPr>
              <a:spLocks noChangeShapeType="1"/>
            </p:cNvSpPr>
            <p:nvPr/>
          </p:nvSpPr>
          <p:spPr bwMode="auto">
            <a:xfrm>
              <a:off x="2736" y="2688"/>
              <a:ext cx="12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4" name="Line 14"/>
            <p:cNvSpPr>
              <a:spLocks noChangeShapeType="1"/>
            </p:cNvSpPr>
            <p:nvPr/>
          </p:nvSpPr>
          <p:spPr bwMode="auto">
            <a:xfrm flipH="1">
              <a:off x="672" y="2688"/>
              <a:ext cx="17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5" name="Line 15"/>
            <p:cNvSpPr>
              <a:spLocks noChangeShapeType="1"/>
            </p:cNvSpPr>
            <p:nvPr/>
          </p:nvSpPr>
          <p:spPr bwMode="auto">
            <a:xfrm>
              <a:off x="1200" y="1632"/>
              <a:ext cx="0" cy="17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06" name="Line 16"/>
            <p:cNvSpPr>
              <a:spLocks noChangeShapeType="1"/>
            </p:cNvSpPr>
            <p:nvPr/>
          </p:nvSpPr>
          <p:spPr bwMode="auto">
            <a:xfrm flipH="1">
              <a:off x="672" y="1632"/>
              <a:ext cx="5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6" name="Text Box 18"/>
          <p:cNvSpPr txBox="1">
            <a:spLocks noChangeArrowheads="1"/>
          </p:cNvSpPr>
          <p:nvPr/>
        </p:nvSpPr>
        <p:spPr bwMode="auto">
          <a:xfrm>
            <a:off x="2743200" y="4038601"/>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C*</a:t>
            </a:r>
          </a:p>
        </p:txBody>
      </p:sp>
      <p:sp>
        <p:nvSpPr>
          <p:cNvPr id="12297" name="Text Box 19"/>
          <p:cNvSpPr txBox="1">
            <a:spLocks noChangeArrowheads="1"/>
          </p:cNvSpPr>
          <p:nvPr/>
        </p:nvSpPr>
        <p:spPr bwMode="auto">
          <a:xfrm>
            <a:off x="2743200" y="2438401"/>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C’</a:t>
            </a:r>
          </a:p>
        </p:txBody>
      </p:sp>
      <p:sp>
        <p:nvSpPr>
          <p:cNvPr id="12298" name="Text Box 20"/>
          <p:cNvSpPr txBox="1">
            <a:spLocks noChangeArrowheads="1"/>
          </p:cNvSpPr>
          <p:nvPr/>
        </p:nvSpPr>
        <p:spPr bwMode="auto">
          <a:xfrm>
            <a:off x="6019800" y="5486401"/>
            <a:ext cx="7101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smtClean="0"/>
              <a:t>MES</a:t>
            </a:r>
            <a:endParaRPr lang="en-US" altLang="en-US" dirty="0"/>
          </a:p>
        </p:txBody>
      </p:sp>
      <p:sp>
        <p:nvSpPr>
          <p:cNvPr id="12299" name="Text Box 21"/>
          <p:cNvSpPr txBox="1">
            <a:spLocks noChangeArrowheads="1"/>
          </p:cNvSpPr>
          <p:nvPr/>
        </p:nvSpPr>
        <p:spPr bwMode="auto">
          <a:xfrm>
            <a:off x="3962400" y="5410201"/>
            <a:ext cx="646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dirty="0" smtClean="0"/>
              <a:t>10m</a:t>
            </a:r>
            <a:endParaRPr lang="en-US" altLang="en-US" dirty="0"/>
          </a:p>
        </p:txBody>
      </p:sp>
      <p:sp>
        <p:nvSpPr>
          <p:cNvPr id="2" name="TextBox 1"/>
          <p:cNvSpPr txBox="1"/>
          <p:nvPr/>
        </p:nvSpPr>
        <p:spPr>
          <a:xfrm>
            <a:off x="8624315" y="4082534"/>
            <a:ext cx="734568" cy="369332"/>
          </a:xfrm>
          <a:prstGeom prst="rect">
            <a:avLst/>
          </a:prstGeom>
          <a:noFill/>
        </p:spPr>
        <p:txBody>
          <a:bodyPr wrap="square" rtlCol="0">
            <a:spAutoFit/>
          </a:bodyPr>
          <a:lstStyle/>
          <a:p>
            <a:r>
              <a:rPr lang="en-US" dirty="0" smtClean="0"/>
              <a:t>LRAC</a:t>
            </a:r>
            <a:endParaRPr lang="en-US" dirty="0"/>
          </a:p>
        </p:txBody>
      </p:sp>
    </p:spTree>
    <p:extLst>
      <p:ext uri="{BB962C8B-B14F-4D97-AF65-F5344CB8AC3E}">
        <p14:creationId xmlns:p14="http://schemas.microsoft.com/office/powerpoint/2010/main" val="534557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the market: Aggregating </a:t>
            </a:r>
            <a:r>
              <a:rPr lang="en-US" dirty="0"/>
              <a:t>U</a:t>
            </a:r>
            <a:r>
              <a:rPr lang="en-US" dirty="0" smtClean="0"/>
              <a:t>ncorrelated Demands</a:t>
            </a:r>
            <a:endParaRPr lang="en-US" dirty="0"/>
          </a:p>
        </p:txBody>
      </p:sp>
      <p:sp>
        <p:nvSpPr>
          <p:cNvPr id="3" name="Content Placeholder 2"/>
          <p:cNvSpPr>
            <a:spLocks noGrp="1"/>
          </p:cNvSpPr>
          <p:nvPr>
            <p:ph idx="1"/>
          </p:nvPr>
        </p:nvSpPr>
        <p:spPr/>
        <p:txBody>
          <a:bodyPr/>
          <a:lstStyle/>
          <a:p>
            <a:r>
              <a:rPr lang="en-US" dirty="0" smtClean="0"/>
              <a:t>Markets can aggregate uncorrelated demands, and thereby take advantage of risk-pooling benefits.</a:t>
            </a:r>
          </a:p>
          <a:p>
            <a:r>
              <a:rPr lang="en-US" dirty="0" smtClean="0"/>
              <a:t>Suppose you are a general construction contractor, and are building a new business school at the U of KY.  At several points along the way during the project, you need construction crane services.  Do you own and operate your own cranes or purchase in the marketplace?</a:t>
            </a:r>
          </a:p>
          <a:p>
            <a:r>
              <a:rPr lang="en-US" dirty="0" smtClean="0">
                <a:hlinkClick r:id="rId2"/>
              </a:rPr>
              <a:t>http://www.barnhartcrane.com/markets/heavy-lift-cranes/</a:t>
            </a:r>
            <a:r>
              <a:rPr lang="en-US" dirty="0" smtClean="0"/>
              <a:t> </a:t>
            </a:r>
          </a:p>
          <a:p>
            <a:endParaRPr lang="en-US" dirty="0"/>
          </a:p>
        </p:txBody>
      </p:sp>
    </p:spTree>
    <p:extLst>
      <p:ext uri="{BB962C8B-B14F-4D97-AF65-F5344CB8AC3E}">
        <p14:creationId xmlns:p14="http://schemas.microsoft.com/office/powerpoint/2010/main" val="1300096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the market: Economies of Scope</a:t>
            </a:r>
            <a:endParaRPr lang="en-US" dirty="0"/>
          </a:p>
        </p:txBody>
      </p:sp>
      <p:sp>
        <p:nvSpPr>
          <p:cNvPr id="3" name="Content Placeholder 2"/>
          <p:cNvSpPr>
            <a:spLocks noGrp="1"/>
          </p:cNvSpPr>
          <p:nvPr>
            <p:ph idx="1"/>
          </p:nvPr>
        </p:nvSpPr>
        <p:spPr/>
        <p:txBody>
          <a:bodyPr/>
          <a:lstStyle/>
          <a:p>
            <a:r>
              <a:rPr lang="en-US" dirty="0"/>
              <a:t>Sometimes there </a:t>
            </a:r>
            <a:r>
              <a:rPr lang="en-US" dirty="0" smtClean="0"/>
              <a:t>are economies of scope </a:t>
            </a:r>
            <a:r>
              <a:rPr lang="en-US" dirty="0"/>
              <a:t>in producing </a:t>
            </a:r>
            <a:r>
              <a:rPr lang="en-US" dirty="0" smtClean="0"/>
              <a:t>a set of inputs </a:t>
            </a:r>
            <a:r>
              <a:rPr lang="en-US" dirty="0"/>
              <a:t>that would not be </a:t>
            </a:r>
            <a:r>
              <a:rPr lang="en-US" dirty="0" smtClean="0"/>
              <a:t>exploited </a:t>
            </a:r>
            <a:r>
              <a:rPr lang="en-US" dirty="0"/>
              <a:t>by the firm’s usage of </a:t>
            </a:r>
            <a:r>
              <a:rPr lang="en-US" dirty="0" smtClean="0"/>
              <a:t>just one of this set of inputs.</a:t>
            </a:r>
          </a:p>
          <a:p>
            <a:r>
              <a:rPr lang="en-US" dirty="0"/>
              <a:t>Toyota’s problem: make its own </a:t>
            </a:r>
            <a:r>
              <a:rPr lang="en-US" dirty="0" smtClean="0"/>
              <a:t>audio equipment </a:t>
            </a:r>
            <a:r>
              <a:rPr lang="en-US" dirty="0"/>
              <a:t>or </a:t>
            </a:r>
            <a:r>
              <a:rPr lang="en-US" dirty="0" smtClean="0"/>
              <a:t>purchase auto audio equipment </a:t>
            </a:r>
            <a:r>
              <a:rPr lang="en-US" dirty="0"/>
              <a:t>from third-party suppliers</a:t>
            </a:r>
            <a:r>
              <a:rPr lang="en-US" dirty="0" smtClean="0"/>
              <a:t>?</a:t>
            </a:r>
          </a:p>
          <a:p>
            <a:r>
              <a:rPr lang="en-US" dirty="0">
                <a:hlinkClick r:id="rId2"/>
              </a:rPr>
              <a:t>http://</a:t>
            </a:r>
            <a:r>
              <a:rPr lang="en-US" dirty="0" smtClean="0">
                <a:hlinkClick r:id="rId2"/>
              </a:rPr>
              <a:t>www.jbl.com/automotive-toyota.html</a:t>
            </a:r>
            <a:endParaRPr lang="en-US" dirty="0" smtClean="0"/>
          </a:p>
          <a:p>
            <a:r>
              <a:rPr lang="en-US" dirty="0" smtClean="0"/>
              <a:t>Economies of scope? </a:t>
            </a:r>
            <a:r>
              <a:rPr lang="en-US" dirty="0" smtClean="0">
                <a:hlinkClick r:id="rId3"/>
              </a:rPr>
              <a:t>http://www.jbl.com/</a:t>
            </a:r>
            <a:r>
              <a:rPr lang="en-US" dirty="0" smtClean="0"/>
              <a:t> </a:t>
            </a:r>
            <a:endParaRPr lang="en-US" dirty="0"/>
          </a:p>
          <a:p>
            <a:endParaRPr lang="en-US" dirty="0"/>
          </a:p>
          <a:p>
            <a:endParaRPr lang="en-US" dirty="0"/>
          </a:p>
        </p:txBody>
      </p:sp>
    </p:spTree>
    <p:extLst>
      <p:ext uri="{BB962C8B-B14F-4D97-AF65-F5344CB8AC3E}">
        <p14:creationId xmlns:p14="http://schemas.microsoft.com/office/powerpoint/2010/main" val="4138556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the market: Providing Discipline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final, and perhaps most important, advantage of market acquisition is that markets impose discipline that a firm must replicate with some sort of administrative structure if it chooses to vertically integrate to acquire a particular input.</a:t>
            </a:r>
          </a:p>
          <a:p>
            <a:r>
              <a:rPr lang="en-US" dirty="0" smtClean="0"/>
              <a:t>Suppose Toyota decides to vertically integrate and start making rather than buying tires.  Can you see any potential problems with locking into supplying your own tires to your auto manufacturing plants?</a:t>
            </a:r>
          </a:p>
          <a:p>
            <a:pPr lvl="1">
              <a:buFont typeface="Wingdings" panose="05000000000000000000" pitchFamily="2" charset="2"/>
              <a:buChar char="Ø"/>
            </a:pPr>
            <a:r>
              <a:rPr lang="en-US" dirty="0" smtClean="0">
                <a:hlinkClick r:id="rId2"/>
              </a:rPr>
              <a:t>http://www.cnn.com/2012/07/26/travel/tire-recall/index.html</a:t>
            </a:r>
            <a:r>
              <a:rPr lang="en-US" dirty="0" smtClean="0"/>
              <a:t> </a:t>
            </a:r>
          </a:p>
          <a:p>
            <a:pPr lvl="1">
              <a:buFont typeface="Wingdings" panose="05000000000000000000" pitchFamily="2" charset="2"/>
              <a:buChar char="Ø"/>
            </a:pPr>
            <a:r>
              <a:rPr lang="en-US" dirty="0" smtClean="0">
                <a:hlinkClick r:id="rId3"/>
              </a:rPr>
              <a:t>https://www.wsws.org/en/articles/2011/12/coop-d14.html</a:t>
            </a:r>
            <a:r>
              <a:rPr lang="en-US" dirty="0" smtClean="0"/>
              <a:t> </a:t>
            </a:r>
          </a:p>
          <a:p>
            <a:pPr lvl="1">
              <a:buFont typeface="Wingdings" panose="05000000000000000000" pitchFamily="2" charset="2"/>
              <a:buChar char="Ø"/>
            </a:pPr>
            <a:r>
              <a:rPr lang="en-US" dirty="0" smtClean="0">
                <a:hlinkClick r:id="rId4"/>
              </a:rPr>
              <a:t>http://www.truckinginfo.com/article/story/2013/05/the-high-cost-of-tires.aspx</a:t>
            </a:r>
            <a:r>
              <a:rPr lang="en-US" dirty="0" smtClean="0"/>
              <a:t> </a:t>
            </a:r>
          </a:p>
          <a:p>
            <a:r>
              <a:rPr lang="en-US" dirty="0" smtClean="0"/>
              <a:t>If one of your current tire suppliers tells you about their various problems and wants to raise their prices, what options do you have that you do not if you manufacture your own tires in-house?</a:t>
            </a:r>
            <a:endParaRPr lang="en-US" dirty="0"/>
          </a:p>
        </p:txBody>
      </p:sp>
    </p:spTree>
    <p:extLst>
      <p:ext uri="{BB962C8B-B14F-4D97-AF65-F5344CB8AC3E}">
        <p14:creationId xmlns:p14="http://schemas.microsoft.com/office/powerpoint/2010/main" val="2089227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vertical integration: production efficiencies</a:t>
            </a:r>
            <a:endParaRPr lang="en-US" dirty="0"/>
          </a:p>
        </p:txBody>
      </p:sp>
      <p:sp>
        <p:nvSpPr>
          <p:cNvPr id="3" name="Content Placeholder 2"/>
          <p:cNvSpPr>
            <a:spLocks noGrp="1"/>
          </p:cNvSpPr>
          <p:nvPr>
            <p:ph idx="1"/>
          </p:nvPr>
        </p:nvSpPr>
        <p:spPr/>
        <p:txBody>
          <a:bodyPr/>
          <a:lstStyle/>
          <a:p>
            <a:r>
              <a:rPr lang="en-US" dirty="0" smtClean="0"/>
              <a:t>In some production processes, there are physical production efficiencies that make cheek-to-jowl production (with accompanying joint ownership) more efficient.</a:t>
            </a:r>
          </a:p>
          <a:p>
            <a:r>
              <a:rPr lang="en-US" dirty="0" smtClean="0"/>
              <a:t>Example: molten aluminum and downstream fabrication.  Heat; then let cool; transport; heat again and fabricate; then cool again??</a:t>
            </a:r>
          </a:p>
          <a:p>
            <a:r>
              <a:rPr lang="en-US" dirty="0" smtClean="0"/>
              <a:t>Or just heat it once?</a:t>
            </a:r>
            <a:endParaRPr lang="en-US" dirty="0">
              <a:hlinkClick r:id="rId2"/>
            </a:endParaRPr>
          </a:p>
          <a:p>
            <a:r>
              <a:rPr lang="en-US">
                <a:hlinkClick r:id="rId3"/>
              </a:rPr>
              <a:t>http://www.lanereport.com/82951/2017/10/logan-aluminum-cuts-ribbon-on-407-6m-expansion-breaks-ground-on-phase-ii/?utm_source=Faster%20Lane%20Newsletter&amp;utm_medium=Email&amp;utm_campaign</a:t>
            </a:r>
            <a:r>
              <a:rPr lang="en-US" smtClean="0"/>
              <a:t>= </a:t>
            </a:r>
            <a:endParaRPr lang="en-US" dirty="0"/>
          </a:p>
        </p:txBody>
      </p:sp>
    </p:spTree>
    <p:extLst>
      <p:ext uri="{BB962C8B-B14F-4D97-AF65-F5344CB8AC3E}">
        <p14:creationId xmlns:p14="http://schemas.microsoft.com/office/powerpoint/2010/main" val="1296654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vertical integration: extensive coordination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Chicken processing plants: </a:t>
            </a:r>
            <a:r>
              <a:rPr lang="en-US" sz="1600" dirty="0" smtClean="0"/>
              <a:t>Powered by rapid consumption growth, chicken slaughter grew by 4% per year between 1967 and 1992 while turkey slaughter grew 3.7% annually. Nevertheless, the number of turkey plants fell by 60%, while there were only a few more chicken plants in 1992 than there were in 1967. </a:t>
            </a:r>
            <a:r>
              <a:rPr lang="en-US" sz="1600" dirty="0" smtClean="0">
                <a:solidFill>
                  <a:srgbClr val="FF0000"/>
                </a:solidFill>
              </a:rPr>
              <a:t>For that to happen, plants had to get much bigger</a:t>
            </a:r>
            <a:r>
              <a:rPr lang="en-US" sz="1600" dirty="0" smtClean="0"/>
              <a:t>: mean plant size in turkey slaughter increased more than </a:t>
            </a:r>
            <a:r>
              <a:rPr lang="en-US" sz="1600" dirty="0" err="1" smtClean="0"/>
              <a:t>sixfold</a:t>
            </a:r>
            <a:r>
              <a:rPr lang="en-US" sz="1600" dirty="0" smtClean="0"/>
              <a:t>, while the mean size of chicken plants almost tripled. . . . </a:t>
            </a:r>
            <a:r>
              <a:rPr lang="en-US" sz="1600" dirty="0" smtClean="0">
                <a:solidFill>
                  <a:srgbClr val="FF0000"/>
                </a:solidFill>
              </a:rPr>
              <a:t>Organizationally, most poultry slaughter firms adopted an integrated structure in which the integrator, such as Tyson Foods or Perdue, owns the slaughter plant, feed mill, and further processing plants and contracts with a number of poultry growers</a:t>
            </a:r>
            <a:r>
              <a:rPr lang="en-US" sz="1600" dirty="0" smtClean="0"/>
              <a:t>. The integrator provides the grower with chicks or </a:t>
            </a:r>
            <a:r>
              <a:rPr lang="en-US" sz="1600" dirty="0" err="1" smtClean="0"/>
              <a:t>poults</a:t>
            </a:r>
            <a:r>
              <a:rPr lang="en-US" sz="1600" dirty="0" smtClean="0"/>
              <a:t>, feed, veterinary services, and other inputs. The grower contributes housing and labor services for raising birds to finished size. </a:t>
            </a:r>
            <a:r>
              <a:rPr lang="en-US" sz="1600" dirty="0" smtClean="0">
                <a:solidFill>
                  <a:srgbClr val="FF0000"/>
                </a:solidFill>
              </a:rPr>
              <a:t>Growers frequently maintain long-term relationships with processors</a:t>
            </a:r>
            <a:r>
              <a:rPr lang="en-US" sz="1600" dirty="0" smtClean="0"/>
              <a:t>—Perry, Banker, and </a:t>
            </a:r>
            <a:r>
              <a:rPr lang="en-US" sz="1600" dirty="0" err="1" smtClean="0"/>
              <a:t>Morehart</a:t>
            </a:r>
            <a:r>
              <a:rPr lang="en-US" sz="1600" dirty="0" smtClean="0"/>
              <a:t> report that their sample of growers had been with the same processor for nine years, on average. [Amer. J. </a:t>
            </a:r>
            <a:r>
              <a:rPr lang="en-US" sz="1600" dirty="0" err="1" smtClean="0"/>
              <a:t>Agr</a:t>
            </a:r>
            <a:r>
              <a:rPr lang="en-US" sz="1600" dirty="0" smtClean="0"/>
              <a:t>. Econ. 87(1) (February 2005): 116–129]</a:t>
            </a:r>
          </a:p>
          <a:p>
            <a:r>
              <a:rPr lang="en-US" dirty="0" smtClean="0"/>
              <a:t>Vertical connection between growers and processors: long-term contracts  </a:t>
            </a:r>
            <a:r>
              <a:rPr lang="en-US" dirty="0" smtClean="0">
                <a:hlinkClick r:id="rId2"/>
              </a:rPr>
              <a:t>http://millerpoultry.com/potential-grower-information/</a:t>
            </a:r>
            <a:r>
              <a:rPr lang="en-US" dirty="0" smtClean="0"/>
              <a:t> </a:t>
            </a:r>
          </a:p>
          <a:p>
            <a:endParaRPr lang="en-US" dirty="0"/>
          </a:p>
          <a:p>
            <a:r>
              <a:rPr lang="en-US" dirty="0" smtClean="0"/>
              <a:t>Contract cattle farming? </a:t>
            </a:r>
            <a:r>
              <a:rPr lang="en-US" sz="1600" dirty="0"/>
              <a:t>Poultry and pork operations have grown larger in recent decades to take advantage of lower costs that come with economies of scale. </a:t>
            </a:r>
            <a:r>
              <a:rPr lang="en-US" sz="1600" dirty="0">
                <a:solidFill>
                  <a:srgbClr val="FF0000"/>
                </a:solidFill>
              </a:rPr>
              <a:t>However, the beef business continues to have legions of small operators </a:t>
            </a:r>
            <a:r>
              <a:rPr lang="en-US" sz="1600" dirty="0"/>
              <a:t>--- some with fewer than 30 head of cattle --- because the animals require large plots of land for foraging. </a:t>
            </a:r>
            <a:r>
              <a:rPr lang="en-US" sz="1600" dirty="0">
                <a:solidFill>
                  <a:srgbClr val="FF0000"/>
                </a:solidFill>
              </a:rPr>
              <a:t>It's harder to consolidate and manage smaller, more diverse cattle farms and growing operations, so vertical integration isn't practical among beef producers</a:t>
            </a:r>
            <a:r>
              <a:rPr lang="en-US" sz="1600" dirty="0" smtClean="0"/>
              <a:t>. </a:t>
            </a:r>
            <a:r>
              <a:rPr lang="en-US" sz="1600" dirty="0" smtClean="0">
                <a:hlinkClick r:id="rId3"/>
              </a:rPr>
              <a:t>http://smallbusiness.chron.com/vertical-integration-beef-industry-14614.html</a:t>
            </a:r>
            <a:r>
              <a:rPr lang="en-US" sz="1600" dirty="0" smtClean="0"/>
              <a:t> </a:t>
            </a:r>
          </a:p>
          <a:p>
            <a:r>
              <a:rPr lang="en-US" dirty="0" smtClean="0">
                <a:hlinkClick r:id="rId4"/>
              </a:rPr>
              <a:t>https://www.youtube.com/watch?v=LWxjY-yDAn8</a:t>
            </a:r>
            <a:r>
              <a:rPr lang="en-US" dirty="0" smtClean="0"/>
              <a:t> </a:t>
            </a:r>
            <a:endParaRPr lang="en-US" dirty="0"/>
          </a:p>
        </p:txBody>
      </p:sp>
    </p:spTree>
    <p:extLst>
      <p:ext uri="{BB962C8B-B14F-4D97-AF65-F5344CB8AC3E}">
        <p14:creationId xmlns:p14="http://schemas.microsoft.com/office/powerpoint/2010/main" val="3380051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vertical integration: information asymmetries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the upstream supplier of an input has more information about the quality of an input than the downstream buyer who uses the input in its production process, the buyer is susceptible to exploitation.  The input supplier may exploit the buyer by supplying a lower quality product than the buyer was expecting.  Vertical integration is one way to eliminate the incentive of the upstream seller to chisel on quality.</a:t>
            </a:r>
          </a:p>
          <a:p>
            <a:r>
              <a:rPr lang="en-US" dirty="0" smtClean="0"/>
              <a:t>Example: </a:t>
            </a:r>
            <a:r>
              <a:rPr lang="en-US" dirty="0" err="1" smtClean="0"/>
              <a:t>Gready</a:t>
            </a:r>
            <a:r>
              <a:rPr lang="en-US" dirty="0" smtClean="0"/>
              <a:t> Foundries and Matsushita.  Matsushita contracted with </a:t>
            </a:r>
            <a:r>
              <a:rPr lang="en-US" dirty="0" err="1" smtClean="0"/>
              <a:t>Gready</a:t>
            </a:r>
            <a:r>
              <a:rPr lang="en-US" dirty="0" smtClean="0"/>
              <a:t> to cast the steel blocks used in its automotive air conditioner compressors.  Matsushita then machined and assembled these air conditioner units and supplied them to Toyota, Honda, Mazda, etc.  Matsushita guaranteed its  compressors for a decade or more.  Challenge: How could Matsushita know whether </a:t>
            </a:r>
            <a:r>
              <a:rPr lang="en-US" dirty="0" err="1" smtClean="0"/>
              <a:t>Gready</a:t>
            </a:r>
            <a:r>
              <a:rPr lang="en-US" dirty="0" smtClean="0"/>
              <a:t> was supplying cast steel blocks that met its very high metallurgical quality standards?    </a:t>
            </a:r>
          </a:p>
          <a:p>
            <a:r>
              <a:rPr lang="en-US" dirty="0" smtClean="0"/>
              <a:t>Solution: Matsushita paid for </a:t>
            </a:r>
            <a:r>
              <a:rPr lang="en-US" dirty="0" err="1" smtClean="0"/>
              <a:t>Gready</a:t>
            </a:r>
            <a:r>
              <a:rPr lang="en-US" dirty="0" smtClean="0"/>
              <a:t> to build an extra electric furnace dedicated solely to its compressors, and kept a supervisor on site to oversee the operation. </a:t>
            </a:r>
            <a:r>
              <a:rPr lang="en-US" dirty="0" smtClean="0">
                <a:hlinkClick r:id="rId2"/>
              </a:rPr>
              <a:t>https://www.youtube.com/watch?v=mYWWregndoY</a:t>
            </a:r>
            <a:r>
              <a:rPr lang="en-US" dirty="0" smtClean="0"/>
              <a:t> </a:t>
            </a:r>
            <a:endParaRPr lang="en-US" dirty="0"/>
          </a:p>
        </p:txBody>
      </p:sp>
    </p:spTree>
    <p:extLst>
      <p:ext uri="{BB962C8B-B14F-4D97-AF65-F5344CB8AC3E}">
        <p14:creationId xmlns:p14="http://schemas.microsoft.com/office/powerpoint/2010/main" val="2434673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Boundaries of the Firm: Outline</a:t>
            </a:r>
            <a:endParaRPr lang="en-US" dirty="0"/>
          </a:p>
        </p:txBody>
      </p:sp>
      <p:sp>
        <p:nvSpPr>
          <p:cNvPr id="3" name="Content Placeholder 2"/>
          <p:cNvSpPr>
            <a:spLocks noGrp="1"/>
          </p:cNvSpPr>
          <p:nvPr>
            <p:ph idx="1"/>
          </p:nvPr>
        </p:nvSpPr>
        <p:spPr>
          <a:xfrm>
            <a:off x="838200" y="1392072"/>
            <a:ext cx="10515600" cy="4784891"/>
          </a:xfrm>
        </p:spPr>
        <p:txBody>
          <a:bodyPr>
            <a:normAutofit fontScale="85000" lnSpcReduction="20000"/>
          </a:bodyPr>
          <a:lstStyle/>
          <a:p>
            <a:r>
              <a:rPr lang="en-US" dirty="0" smtClean="0"/>
              <a:t>Supply chain management: operational vs. tactical vs. strategic</a:t>
            </a:r>
          </a:p>
          <a:p>
            <a:r>
              <a:rPr lang="en-US" dirty="0" smtClean="0"/>
              <a:t>Vertical chain of production and the Value Chain</a:t>
            </a:r>
          </a:p>
          <a:p>
            <a:r>
              <a:rPr lang="en-US" dirty="0" smtClean="0"/>
              <a:t>Make or buy? examples</a:t>
            </a:r>
          </a:p>
          <a:p>
            <a:r>
              <a:rPr lang="en-US" dirty="0" smtClean="0"/>
              <a:t>Transactions costs</a:t>
            </a:r>
          </a:p>
          <a:p>
            <a:r>
              <a:rPr lang="en-US" dirty="0" smtClean="0"/>
              <a:t>Advantages of using the market (i.e. Buy)</a:t>
            </a:r>
          </a:p>
          <a:p>
            <a:pPr lvl="1">
              <a:buFont typeface="Wingdings" panose="05000000000000000000" pitchFamily="2" charset="2"/>
              <a:buChar char="Ø"/>
            </a:pPr>
            <a:r>
              <a:rPr lang="en-US" dirty="0" smtClean="0"/>
              <a:t>Economies of scale</a:t>
            </a:r>
          </a:p>
          <a:p>
            <a:pPr lvl="1">
              <a:buFont typeface="Wingdings" panose="05000000000000000000" pitchFamily="2" charset="2"/>
              <a:buChar char="Ø"/>
            </a:pPr>
            <a:r>
              <a:rPr lang="en-US" dirty="0" smtClean="0"/>
              <a:t>Aggregating uncorrelated demands</a:t>
            </a:r>
          </a:p>
          <a:p>
            <a:pPr lvl="1">
              <a:buFont typeface="Wingdings" panose="05000000000000000000" pitchFamily="2" charset="2"/>
              <a:buChar char="Ø"/>
            </a:pPr>
            <a:r>
              <a:rPr lang="en-US" dirty="0" smtClean="0"/>
              <a:t>Economies of scope</a:t>
            </a:r>
          </a:p>
          <a:p>
            <a:pPr lvl="1">
              <a:buFont typeface="Wingdings" panose="05000000000000000000" pitchFamily="2" charset="2"/>
              <a:buChar char="Ø"/>
            </a:pPr>
            <a:r>
              <a:rPr lang="en-US" dirty="0" smtClean="0"/>
              <a:t>Discipline</a:t>
            </a:r>
          </a:p>
          <a:p>
            <a:r>
              <a:rPr lang="en-US" dirty="0" smtClean="0"/>
              <a:t>Reasons for vertical integration (i.e. Make)</a:t>
            </a:r>
          </a:p>
          <a:p>
            <a:pPr lvl="1">
              <a:buFont typeface="Wingdings" panose="05000000000000000000" pitchFamily="2" charset="2"/>
              <a:buChar char="Ø"/>
            </a:pPr>
            <a:r>
              <a:rPr lang="en-US" dirty="0" smtClean="0"/>
              <a:t>Production efficiencies</a:t>
            </a:r>
          </a:p>
          <a:p>
            <a:pPr lvl="1">
              <a:buFont typeface="Wingdings" panose="05000000000000000000" pitchFamily="2" charset="2"/>
              <a:buChar char="Ø"/>
            </a:pPr>
            <a:r>
              <a:rPr lang="en-US" dirty="0" smtClean="0"/>
              <a:t>Extensive coordination</a:t>
            </a:r>
          </a:p>
          <a:p>
            <a:pPr lvl="1">
              <a:buFont typeface="Wingdings" panose="05000000000000000000" pitchFamily="2" charset="2"/>
              <a:buChar char="Ø"/>
            </a:pPr>
            <a:r>
              <a:rPr lang="en-US" dirty="0" smtClean="0"/>
              <a:t>Information asymmetries</a:t>
            </a:r>
          </a:p>
          <a:p>
            <a:pPr lvl="1">
              <a:buFont typeface="Wingdings" panose="05000000000000000000" pitchFamily="2" charset="2"/>
              <a:buChar char="Ø"/>
            </a:pPr>
            <a:r>
              <a:rPr lang="en-US" dirty="0" smtClean="0"/>
              <a:t>Reputation externalities</a:t>
            </a:r>
          </a:p>
          <a:p>
            <a:pPr lvl="1">
              <a:buFont typeface="Wingdings" panose="05000000000000000000" pitchFamily="2" charset="2"/>
              <a:buChar char="Ø"/>
            </a:pPr>
            <a:r>
              <a:rPr lang="en-US" dirty="0" smtClean="0"/>
              <a:t>Specialized assets</a:t>
            </a:r>
            <a:endParaRPr lang="en-US" dirty="0"/>
          </a:p>
        </p:txBody>
      </p:sp>
    </p:spTree>
    <p:extLst>
      <p:ext uri="{BB962C8B-B14F-4D97-AF65-F5344CB8AC3E}">
        <p14:creationId xmlns:p14="http://schemas.microsoft.com/office/powerpoint/2010/main" val="40780719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g02.a.alicdn.com/kf/HTB1jVlBIXXXXXcWXFXXq6xXFXXXk/222257324/HTB1jVlBIXXXXXcWXFXXq6xXFXXX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9243" y="0"/>
            <a:ext cx="6857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9174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vertical integration: reputation externalities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Some products involve centralized development of a process, business format, or product, and development and maintenance of the associated brand-name capital.  Production and delivery of the product to customers will be decentralized if customers are spread through geographic space.</a:t>
            </a:r>
          </a:p>
          <a:p>
            <a:r>
              <a:rPr lang="en-US" dirty="0" smtClean="0"/>
              <a:t>The value of the brand name will depend on customers’ perception of the quality of their consumption experience.  If customers who have a bad experience at one location associate bad quality with the entire chain, there are what we call </a:t>
            </a:r>
            <a:r>
              <a:rPr lang="en-US" dirty="0" smtClean="0">
                <a:solidFill>
                  <a:srgbClr val="FF0000"/>
                </a:solidFill>
              </a:rPr>
              <a:t>reputation externalities</a:t>
            </a:r>
            <a:r>
              <a:rPr lang="en-US" dirty="0" smtClean="0"/>
              <a:t>.</a:t>
            </a:r>
          </a:p>
          <a:p>
            <a:r>
              <a:rPr lang="en-US" dirty="0" smtClean="0"/>
              <a:t>Example:  you are driving across country, in areas where you have never been.  You are hungry and pull off the highway to get a bite to eat.  You have two choices, Hardee’s and the Blue Ridge Cafe.  Which do you choose</a:t>
            </a:r>
            <a:r>
              <a:rPr lang="en-US" dirty="0"/>
              <a:t>? </a:t>
            </a:r>
            <a:r>
              <a:rPr lang="en-US" dirty="0">
                <a:hlinkClick r:id="rId2"/>
              </a:rPr>
              <a:t>http://www.blueridgecafefloyd.com</a:t>
            </a:r>
            <a:r>
              <a:rPr lang="en-US" dirty="0" smtClean="0">
                <a:hlinkClick r:id="rId2"/>
              </a:rPr>
              <a:t>/</a:t>
            </a:r>
            <a:r>
              <a:rPr lang="en-US" dirty="0" smtClean="0"/>
              <a:t> </a:t>
            </a:r>
          </a:p>
          <a:p>
            <a:r>
              <a:rPr lang="en-US" dirty="0" smtClean="0"/>
              <a:t>Challenge for the owner of the brand name:  how to prevent its decentralized suppliers from chiseling on quality at their location and free-riding on the reputation established by everyone else in the chain.</a:t>
            </a:r>
            <a:endParaRPr lang="en-US" dirty="0"/>
          </a:p>
          <a:p>
            <a:r>
              <a:rPr lang="en-US" dirty="0" smtClean="0"/>
              <a:t>Solutions?  Vertical integration?  Franchising?</a:t>
            </a:r>
            <a:endParaRPr lang="en-US" dirty="0"/>
          </a:p>
        </p:txBody>
      </p:sp>
    </p:spTree>
    <p:extLst>
      <p:ext uri="{BB962C8B-B14F-4D97-AF65-F5344CB8AC3E}">
        <p14:creationId xmlns:p14="http://schemas.microsoft.com/office/powerpoint/2010/main" val="1647763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vertical integration: specialized assets</a:t>
            </a:r>
            <a:endParaRPr lang="en-US" dirty="0"/>
          </a:p>
        </p:txBody>
      </p:sp>
      <p:sp>
        <p:nvSpPr>
          <p:cNvPr id="3" name="Content Placeholder 2"/>
          <p:cNvSpPr>
            <a:spLocks noGrp="1"/>
          </p:cNvSpPr>
          <p:nvPr>
            <p:ph idx="1"/>
          </p:nvPr>
        </p:nvSpPr>
        <p:spPr/>
        <p:txBody>
          <a:bodyPr>
            <a:normAutofit lnSpcReduction="10000"/>
          </a:bodyPr>
          <a:lstStyle/>
          <a:p>
            <a:r>
              <a:rPr lang="en-US" dirty="0" smtClean="0"/>
              <a:t>Specialized assets: refer to inputs that have significant productivity in a particular use, but little or no value outside of that use.  </a:t>
            </a:r>
          </a:p>
          <a:p>
            <a:r>
              <a:rPr lang="en-US" dirty="0" smtClean="0"/>
              <a:t>The investment in that asset, once undertaken, is </a:t>
            </a:r>
            <a:r>
              <a:rPr lang="en-US" dirty="0" smtClean="0">
                <a:solidFill>
                  <a:srgbClr val="FF0000"/>
                </a:solidFill>
              </a:rPr>
              <a:t>irreversible</a:t>
            </a:r>
            <a:r>
              <a:rPr lang="en-US" dirty="0" smtClean="0"/>
              <a:t> and so the cost is a </a:t>
            </a:r>
            <a:r>
              <a:rPr lang="en-US" dirty="0" smtClean="0">
                <a:solidFill>
                  <a:srgbClr val="FF0000"/>
                </a:solidFill>
              </a:rPr>
              <a:t>sunk cost</a:t>
            </a:r>
            <a:r>
              <a:rPr lang="en-US" dirty="0" smtClean="0"/>
              <a:t>.</a:t>
            </a:r>
          </a:p>
          <a:p>
            <a:r>
              <a:rPr lang="en-US" dirty="0" smtClean="0"/>
              <a:t>Sidebar: are sunk costs relevant for current production decisions</a:t>
            </a:r>
            <a:r>
              <a:rPr lang="en-US" dirty="0"/>
              <a:t>? </a:t>
            </a:r>
            <a:r>
              <a:rPr lang="en-US" dirty="0">
                <a:hlinkClick r:id="rId2"/>
              </a:rPr>
              <a:t>https://</a:t>
            </a:r>
            <a:r>
              <a:rPr lang="en-US" dirty="0" smtClean="0">
                <a:hlinkClick r:id="rId2"/>
              </a:rPr>
              <a:t>www.youtube.com/watch?v=5JkaZBYdOSs</a:t>
            </a:r>
            <a:r>
              <a:rPr lang="en-US" dirty="0" smtClean="0"/>
              <a:t> </a:t>
            </a:r>
          </a:p>
          <a:p>
            <a:r>
              <a:rPr lang="en-US" dirty="0" smtClean="0"/>
              <a:t>The problem with specialized assets is that the owner of the specialized asset is subject to </a:t>
            </a:r>
            <a:r>
              <a:rPr lang="en-US" dirty="0" smtClean="0">
                <a:solidFill>
                  <a:srgbClr val="FF0000"/>
                </a:solidFill>
              </a:rPr>
              <a:t>hold-up</a:t>
            </a:r>
            <a:r>
              <a:rPr lang="en-US" dirty="0" smtClean="0"/>
              <a:t>, and hence will be reluctant to make the investment in the first place.</a:t>
            </a:r>
          </a:p>
          <a:p>
            <a:r>
              <a:rPr lang="en-US" dirty="0" smtClean="0"/>
              <a:t>One solution is vertical integration.</a:t>
            </a:r>
          </a:p>
          <a:p>
            <a:endParaRPr lang="en-US" dirty="0"/>
          </a:p>
        </p:txBody>
      </p:sp>
    </p:spTree>
    <p:extLst>
      <p:ext uri="{BB962C8B-B14F-4D97-AF65-F5344CB8AC3E}">
        <p14:creationId xmlns:p14="http://schemas.microsoft.com/office/powerpoint/2010/main" val="2621011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asset specificity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Site specificity:  mine-mouth power plant  </a:t>
            </a:r>
            <a:r>
              <a:rPr lang="en-US" sz="2000" dirty="0" smtClean="0">
                <a:hlinkClick r:id="rId2"/>
              </a:rPr>
              <a:t>http://trib.com/business/energy/mine-mouth-coal-power-plants-a-trade-off-between-distribution/article_83f38a42-51ab-51ce-9e11-9de4183a5a07.html</a:t>
            </a:r>
            <a:r>
              <a:rPr lang="en-US" sz="2000" dirty="0" smtClean="0"/>
              <a:t> </a:t>
            </a:r>
          </a:p>
          <a:p>
            <a:r>
              <a:rPr lang="en-US" dirty="0" smtClean="0"/>
              <a:t>Physical asset specificity:  the doughnut machine  </a:t>
            </a:r>
            <a:r>
              <a:rPr lang="en-US" sz="2000" dirty="0" smtClean="0">
                <a:hlinkClick r:id="rId3"/>
              </a:rPr>
              <a:t>https://www.youtube.com/watch?v=Qu0ISv_GeHI</a:t>
            </a:r>
            <a:r>
              <a:rPr lang="en-US" sz="2000" dirty="0" smtClean="0"/>
              <a:t> </a:t>
            </a:r>
          </a:p>
          <a:p>
            <a:r>
              <a:rPr lang="en-US" dirty="0" smtClean="0"/>
              <a:t>Human asset specificity: Gatton’s MBA training program vs. UK’s employee training programs.  Which of these would you be willing to pay for yourself?</a:t>
            </a:r>
          </a:p>
          <a:p>
            <a:pPr lvl="1">
              <a:buFont typeface="Wingdings" panose="05000000000000000000" pitchFamily="2" charset="2"/>
              <a:buChar char="Ø"/>
            </a:pPr>
            <a:r>
              <a:rPr lang="en-US" sz="1900" dirty="0">
                <a:hlinkClick r:id="rId4"/>
              </a:rPr>
              <a:t>http://</a:t>
            </a:r>
            <a:r>
              <a:rPr lang="en-US" sz="1900" dirty="0" smtClean="0">
                <a:hlinkClick r:id="rId4"/>
              </a:rPr>
              <a:t>gatton.uky.edu/programs/mba/one-year-accelerated-mba</a:t>
            </a:r>
            <a:r>
              <a:rPr lang="en-US" sz="1900" dirty="0" smtClean="0"/>
              <a:t> </a:t>
            </a:r>
            <a:endParaRPr lang="en-US" sz="1900" dirty="0"/>
          </a:p>
          <a:p>
            <a:pPr lvl="1">
              <a:buFont typeface="Wingdings" panose="05000000000000000000" pitchFamily="2" charset="2"/>
              <a:buChar char="Ø"/>
            </a:pPr>
            <a:r>
              <a:rPr lang="en-US" sz="1900" dirty="0" smtClean="0">
                <a:hlinkClick r:id="rId5"/>
              </a:rPr>
              <a:t>http://www.uky.edu/hr/training/offerings/uk-business-procedures-certification-series</a:t>
            </a:r>
            <a:r>
              <a:rPr lang="en-US" sz="1900" dirty="0" smtClean="0"/>
              <a:t> </a:t>
            </a:r>
          </a:p>
          <a:p>
            <a:r>
              <a:rPr lang="en-US" dirty="0" smtClean="0"/>
              <a:t>Dedicated assets:  Hopple Plastics and Boston Market plates;                   TVA, Peabody Coal Co., and “Big Hog” </a:t>
            </a:r>
            <a:r>
              <a:rPr lang="en-US" sz="2000" dirty="0" smtClean="0">
                <a:hlinkClick r:id="rId6"/>
              </a:rPr>
              <a:t>http://www.rockportky.com/CoalMines/SinclairMine/SinclairMine.html</a:t>
            </a:r>
            <a:r>
              <a:rPr lang="en-US" sz="2000" dirty="0" smtClean="0"/>
              <a:t> </a:t>
            </a:r>
          </a:p>
          <a:p>
            <a:pPr lvl="1">
              <a:buFont typeface="Wingdings" panose="05000000000000000000" pitchFamily="2" charset="2"/>
              <a:buChar char="Ø"/>
            </a:pPr>
            <a:r>
              <a:rPr lang="en-US" sz="1900" dirty="0" smtClean="0"/>
              <a:t>For the musical version of the story:  </a:t>
            </a:r>
            <a:r>
              <a:rPr lang="en-US" sz="1900" dirty="0" smtClean="0">
                <a:hlinkClick r:id="rId7"/>
              </a:rPr>
              <a:t>https</a:t>
            </a:r>
            <a:r>
              <a:rPr lang="en-US" sz="1900" dirty="0">
                <a:hlinkClick r:id="rId7"/>
              </a:rPr>
              <a:t>://</a:t>
            </a:r>
            <a:r>
              <a:rPr lang="en-US" sz="1900" dirty="0" smtClean="0">
                <a:hlinkClick r:id="rId7"/>
              </a:rPr>
              <a:t>www.youtube.com/watch?v=DEy6EuZp9IY</a:t>
            </a:r>
            <a:r>
              <a:rPr lang="en-US" sz="1900" dirty="0" smtClean="0"/>
              <a:t> </a:t>
            </a:r>
            <a:endParaRPr lang="en-US" sz="1900" dirty="0"/>
          </a:p>
        </p:txBody>
      </p:sp>
    </p:spTree>
    <p:extLst>
      <p:ext uri="{BB962C8B-B14F-4D97-AF65-F5344CB8AC3E}">
        <p14:creationId xmlns:p14="http://schemas.microsoft.com/office/powerpoint/2010/main" val="35508706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Jim Bridger Power Pl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4348" y="-49899"/>
            <a:ext cx="9914111" cy="6907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7294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media1.s-nbcnews.com/j/msnbc/Components/Photos/070403/070403_sweet_hmed_2p.grid-6x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763" y="163774"/>
            <a:ext cx="9984365" cy="6550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09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alf Chicken on plate with vegetables and corn bread loaf, with text description,  on wooden block 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335" y="0"/>
            <a:ext cx="120015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512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www.pophistorydig.com/wp-content/uploads/2014/05/1962-Big-Hog-KY-3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651" y="0"/>
            <a:ext cx="679801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7321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Specialized assets and the Hold-up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KU/LG&amp;E and coal deposit in eastern Kentucky:</a:t>
            </a:r>
          </a:p>
          <a:p>
            <a:r>
              <a:rPr lang="en-US" dirty="0" smtClean="0"/>
              <a:t>One option is to build a power plant on Ohio River where coal sells for $30/ton.</a:t>
            </a:r>
          </a:p>
          <a:p>
            <a:r>
              <a:rPr lang="en-US" dirty="0" smtClean="0"/>
              <a:t>Second option is to build a power plant right beside an undeveloped coal deposit deep in the mountains.</a:t>
            </a:r>
          </a:p>
          <a:p>
            <a:r>
              <a:rPr lang="en-US" dirty="0" smtClean="0"/>
              <a:t>Coal mine could be developed to produce coal for $20/ton for the expected life of the power plant, where $10/ton would be up-front irreversible investment to develop the site and open the mine, and $10/ton would be the ongoing variable costs of operating the mine.</a:t>
            </a:r>
          </a:p>
          <a:p>
            <a:r>
              <a:rPr lang="en-US" dirty="0" smtClean="0"/>
              <a:t>Cost of shipping coal into or out of the mountains where the power plant and coal mine are located equals $20/ton.</a:t>
            </a:r>
          </a:p>
          <a:p>
            <a:r>
              <a:rPr lang="en-US" dirty="0" smtClean="0"/>
              <a:t>Cost of shipping electricity out of the mountains is essentially zero.</a:t>
            </a:r>
            <a:endParaRPr lang="en-US" dirty="0"/>
          </a:p>
        </p:txBody>
      </p:sp>
    </p:spTree>
    <p:extLst>
      <p:ext uri="{BB962C8B-B14F-4D97-AF65-F5344CB8AC3E}">
        <p14:creationId xmlns:p14="http://schemas.microsoft.com/office/powerpoint/2010/main" val="39299260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Stick ‘</a:t>
            </a:r>
            <a:r>
              <a:rPr lang="en-US" dirty="0" err="1" smtClean="0"/>
              <a:t>em</a:t>
            </a:r>
            <a:r>
              <a:rPr lang="en-US" dirty="0" smtClean="0"/>
              <a:t> up!</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Is it economical to develop the coal mine and ship coal to the Ohio River where it can be sold in a thick market at $30/ton?</a:t>
            </a:r>
          </a:p>
          <a:p>
            <a:pPr lvl="1">
              <a:buFont typeface="Wingdings" panose="05000000000000000000" pitchFamily="2" charset="2"/>
              <a:buChar char="Ø"/>
            </a:pPr>
            <a:r>
              <a:rPr lang="en-US" sz="2800" dirty="0" smtClean="0"/>
              <a:t>Not if it costs $20/ton to ship it out of the mountains.</a:t>
            </a:r>
          </a:p>
          <a:p>
            <a:r>
              <a:rPr lang="en-US" dirty="0" smtClean="0"/>
              <a:t>Is it economical to develop the coal mine if, at the same time, KU/LG&amp;E builds the power plant, using your coal to generate electricity at this location?</a:t>
            </a:r>
          </a:p>
          <a:p>
            <a:pPr lvl="1">
              <a:buFont typeface="Wingdings" panose="05000000000000000000" pitchFamily="2" charset="2"/>
              <a:buChar char="Ø"/>
            </a:pPr>
            <a:r>
              <a:rPr lang="en-US" sz="2800" dirty="0" smtClean="0"/>
              <a:t>Yes, at any price between $20 and $30 per ton for the coal.</a:t>
            </a:r>
          </a:p>
          <a:p>
            <a:r>
              <a:rPr lang="en-US" dirty="0" smtClean="0"/>
              <a:t>Are either the power plant owner or the coal mine owner vulnerable to hold-up?</a:t>
            </a:r>
          </a:p>
          <a:p>
            <a:r>
              <a:rPr lang="en-US" dirty="0" smtClean="0"/>
              <a:t>Suppose you make the irreversible up-front investment and develop your coal mine, and at the same time KU/LG&amp;E builds a power plant alongside.  After a year of selling coal to them at $25/ton, they approach you and tell you they aren’t willing to pay anything more than $15/ton going forward.  </a:t>
            </a:r>
          </a:p>
          <a:p>
            <a:pPr lvl="1">
              <a:buFont typeface="Wingdings" panose="05000000000000000000" pitchFamily="2" charset="2"/>
              <a:buChar char="Ø"/>
            </a:pPr>
            <a:r>
              <a:rPr lang="en-US" sz="2800" dirty="0" smtClean="0"/>
              <a:t>What is your response?  </a:t>
            </a:r>
          </a:p>
          <a:p>
            <a:pPr lvl="1">
              <a:buFont typeface="Wingdings" panose="05000000000000000000" pitchFamily="2" charset="2"/>
              <a:buChar char="Ø"/>
            </a:pPr>
            <a:r>
              <a:rPr lang="en-US" sz="2800" dirty="0" smtClean="0"/>
              <a:t>What does this possibility do to your willingness to make a significant up-front irreversible investment to open the mine?</a:t>
            </a:r>
          </a:p>
          <a:p>
            <a:pPr lvl="1">
              <a:buFont typeface="Wingdings" panose="05000000000000000000" pitchFamily="2" charset="2"/>
              <a:buChar char="Ø"/>
            </a:pPr>
            <a:r>
              <a:rPr lang="en-US" sz="2800" dirty="0" smtClean="0"/>
              <a:t>Can you think of a solution?</a:t>
            </a:r>
            <a:endParaRPr lang="en-US" sz="2800" dirty="0"/>
          </a:p>
        </p:txBody>
      </p:sp>
      <p:pic>
        <p:nvPicPr>
          <p:cNvPr id="4" name="Picture 2" descr="http://comps.canstockphoto.com/can-stock-photo_csp41148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543" y="246229"/>
            <a:ext cx="3624854" cy="1444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466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chain management</a:t>
            </a:r>
            <a:endParaRPr lang="en-US" dirty="0"/>
          </a:p>
        </p:txBody>
      </p:sp>
      <p:sp>
        <p:nvSpPr>
          <p:cNvPr id="3" name="Content Placeholder 2"/>
          <p:cNvSpPr>
            <a:spLocks noGrp="1"/>
          </p:cNvSpPr>
          <p:nvPr>
            <p:ph idx="1"/>
          </p:nvPr>
        </p:nvSpPr>
        <p:spPr/>
        <p:txBody>
          <a:bodyPr>
            <a:normAutofit fontScale="92500"/>
          </a:bodyPr>
          <a:lstStyle/>
          <a:p>
            <a:r>
              <a:rPr lang="en-US" dirty="0" smtClean="0"/>
              <a:t>Operational: management </a:t>
            </a:r>
            <a:r>
              <a:rPr lang="en-US" dirty="0"/>
              <a:t>of the flow of </a:t>
            </a:r>
            <a:r>
              <a:rPr lang="en-US" dirty="0" smtClean="0"/>
              <a:t>goods</a:t>
            </a:r>
            <a:r>
              <a:rPr lang="en-US" dirty="0"/>
              <a:t> and </a:t>
            </a:r>
            <a:r>
              <a:rPr lang="en-US" dirty="0" smtClean="0"/>
              <a:t>services in the firm’s production process, including </a:t>
            </a:r>
            <a:r>
              <a:rPr lang="en-US" dirty="0"/>
              <a:t>the movement and storage </a:t>
            </a:r>
            <a:r>
              <a:rPr lang="en-US" dirty="0" smtClean="0"/>
              <a:t>of raw </a:t>
            </a:r>
            <a:r>
              <a:rPr lang="en-US" dirty="0"/>
              <a:t>materials, work-in-process inventory, and finished goods from point of origin to point of </a:t>
            </a:r>
            <a:r>
              <a:rPr lang="en-US" dirty="0" smtClean="0"/>
              <a:t>consumption.</a:t>
            </a:r>
          </a:p>
          <a:p>
            <a:r>
              <a:rPr lang="en-US" dirty="0" smtClean="0"/>
              <a:t>Tactical: systematic </a:t>
            </a:r>
            <a:r>
              <a:rPr lang="en-US" dirty="0"/>
              <a:t>coordination of traditional business functions </a:t>
            </a:r>
            <a:r>
              <a:rPr lang="en-US" dirty="0" smtClean="0"/>
              <a:t>within </a:t>
            </a:r>
            <a:r>
              <a:rPr lang="en-US" dirty="0"/>
              <a:t>a particular company and across businesses within the </a:t>
            </a:r>
            <a:r>
              <a:rPr lang="en-US" dirty="0" smtClean="0"/>
              <a:t>vertical chain of production, </a:t>
            </a:r>
            <a:r>
              <a:rPr lang="en-US" dirty="0"/>
              <a:t>for the </a:t>
            </a:r>
            <a:r>
              <a:rPr lang="en-US" dirty="0" smtClean="0"/>
              <a:t>purpose </a:t>
            </a:r>
            <a:r>
              <a:rPr lang="en-US" dirty="0"/>
              <a:t>of </a:t>
            </a:r>
            <a:r>
              <a:rPr lang="en-US" dirty="0" smtClean="0"/>
              <a:t>optimizing </a:t>
            </a:r>
            <a:r>
              <a:rPr lang="en-US" dirty="0"/>
              <a:t>the long-term performance of the individual companies and the supply chain as a </a:t>
            </a:r>
            <a:r>
              <a:rPr lang="en-US" dirty="0" smtClean="0"/>
              <a:t>whole.</a:t>
            </a:r>
          </a:p>
          <a:p>
            <a:r>
              <a:rPr lang="en-US" dirty="0" smtClean="0"/>
              <a:t>Strategic: how to organize the vertical chain of production, determining which activities the firm will carry out itself as opposed to purchasing from independent firms in the marketplace.  </a:t>
            </a:r>
            <a:r>
              <a:rPr lang="en-US" dirty="0" smtClean="0">
                <a:solidFill>
                  <a:srgbClr val="FF0000"/>
                </a:solidFill>
              </a:rPr>
              <a:t>This will be our focus!</a:t>
            </a:r>
            <a:endParaRPr lang="en-US" dirty="0">
              <a:solidFill>
                <a:srgbClr val="FF0000"/>
              </a:solidFill>
            </a:endParaRPr>
          </a:p>
        </p:txBody>
      </p:sp>
    </p:spTree>
    <p:extLst>
      <p:ext uri="{BB962C8B-B14F-4D97-AF65-F5344CB8AC3E}">
        <p14:creationId xmlns:p14="http://schemas.microsoft.com/office/powerpoint/2010/main" val="1336013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745"/>
            <a:ext cx="10515600" cy="1472184"/>
          </a:xfrm>
        </p:spPr>
        <p:txBody>
          <a:bodyPr>
            <a:normAutofit fontScale="90000"/>
          </a:bodyPr>
          <a:lstStyle/>
          <a:p>
            <a:r>
              <a:rPr lang="en-US" dirty="0" smtClean="0"/>
              <a:t>The Value Chain: how much value is added from raw material suppliers to retail purchase price?	</a:t>
            </a:r>
            <a:endParaRPr lang="en-US" dirty="0"/>
          </a:p>
        </p:txBody>
      </p:sp>
      <p:pic>
        <p:nvPicPr>
          <p:cNvPr id="1026" name="Picture 2" descr="http://www.confectionerynews.com/var/plain_site/storage/images/media/images/make-chocolate-fair-distrubution/9153940-1-eng-GB/make-chocolate-fair-distrubution_referenc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95495" y="1473958"/>
            <a:ext cx="8213281" cy="5461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169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chain of production (again)</a:t>
            </a:r>
            <a:endParaRPr lang="en-US" dirty="0"/>
          </a:p>
        </p:txBody>
      </p:sp>
      <p:sp>
        <p:nvSpPr>
          <p:cNvPr id="3" name="Content Placeholder 2"/>
          <p:cNvSpPr>
            <a:spLocks noGrp="1"/>
          </p:cNvSpPr>
          <p:nvPr>
            <p:ph idx="1"/>
          </p:nvPr>
        </p:nvSpPr>
        <p:spPr/>
        <p:txBody>
          <a:bodyPr/>
          <a:lstStyle/>
          <a:p>
            <a:r>
              <a:rPr lang="en-US" dirty="0" smtClean="0"/>
              <a:t>Aluminum </a:t>
            </a:r>
            <a:r>
              <a:rPr lang="en-US" dirty="0"/>
              <a:t>in Kentucky?? </a:t>
            </a:r>
            <a:r>
              <a:rPr lang="en-US" sz="1800" dirty="0" smtClean="0">
                <a:hlinkClick r:id="rId2"/>
              </a:rPr>
              <a:t>https</a:t>
            </a:r>
            <a:r>
              <a:rPr lang="en-US" sz="1800" dirty="0">
                <a:hlinkClick r:id="rId2"/>
              </a:rPr>
              <a:t>://</a:t>
            </a:r>
            <a:r>
              <a:rPr lang="en-US" sz="1800" dirty="0" smtClean="0">
                <a:hlinkClick r:id="rId2"/>
              </a:rPr>
              <a:t>www.lanereport.com/102908/2018/07/aluminum-light-strong-job-creator</a:t>
            </a:r>
            <a:r>
              <a:rPr lang="en-US" sz="1800" dirty="0">
                <a:hlinkClick r:id="rId2"/>
              </a:rPr>
              <a:t>/?utm_source=Faster%20Lane%20Newsletter&amp;utm_medium=Email&amp;utm_campaign</a:t>
            </a:r>
            <a:r>
              <a:rPr lang="en-US" sz="1800" dirty="0" smtClean="0"/>
              <a:t>= </a:t>
            </a:r>
          </a:p>
          <a:p>
            <a:r>
              <a:rPr lang="en-US" dirty="0" smtClean="0"/>
              <a:t>Upstream?  Downstream?  </a:t>
            </a:r>
          </a:p>
          <a:p>
            <a:endParaRPr lang="en-US" dirty="0"/>
          </a:p>
        </p:txBody>
      </p:sp>
      <p:pic>
        <p:nvPicPr>
          <p:cNvPr id="39" name="Picture 38"/>
          <p:cNvPicPr>
            <a:picLocks noChangeAspect="1"/>
          </p:cNvPicPr>
          <p:nvPr/>
        </p:nvPicPr>
        <p:blipFill>
          <a:blip r:embed="rId3"/>
          <a:stretch>
            <a:fillRect/>
          </a:stretch>
        </p:blipFill>
        <p:spPr>
          <a:xfrm>
            <a:off x="5012575" y="2527069"/>
            <a:ext cx="6841374" cy="4164676"/>
          </a:xfrm>
          <a:prstGeom prst="rect">
            <a:avLst/>
          </a:prstGeom>
        </p:spPr>
      </p:pic>
    </p:spTree>
    <p:extLst>
      <p:ext uri="{BB962C8B-B14F-4D97-AF65-F5344CB8AC3E}">
        <p14:creationId xmlns:p14="http://schemas.microsoft.com/office/powerpoint/2010/main" val="111456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aluminiuminsider.com/wp-content/uploads/2016/02/graph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5416" y="2761488"/>
            <a:ext cx="8284464" cy="309518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468880" y="438912"/>
            <a:ext cx="7854696" cy="2308324"/>
          </a:xfrm>
          <a:prstGeom prst="rect">
            <a:avLst/>
          </a:prstGeom>
        </p:spPr>
        <p:txBody>
          <a:bodyPr wrap="square">
            <a:spAutoFit/>
          </a:bodyPr>
          <a:lstStyle/>
          <a:p>
            <a:r>
              <a:rPr lang="en-US" b="0" i="0" dirty="0" smtClean="0">
                <a:solidFill>
                  <a:srgbClr val="333333"/>
                </a:solidFill>
                <a:effectLst/>
                <a:latin typeface="Raleway"/>
              </a:rPr>
              <a:t>From February 2016:  “In September last year Alcoa </a:t>
            </a:r>
            <a:r>
              <a:rPr lang="en-US" b="0" i="0" dirty="0" err="1" smtClean="0">
                <a:solidFill>
                  <a:srgbClr val="333333"/>
                </a:solidFill>
                <a:effectLst/>
                <a:latin typeface="Raleway"/>
              </a:rPr>
              <a:t>Inc</a:t>
            </a:r>
            <a:r>
              <a:rPr lang="en-US" b="0" i="0" dirty="0" smtClean="0">
                <a:solidFill>
                  <a:srgbClr val="333333"/>
                </a:solidFill>
                <a:effectLst/>
                <a:latin typeface="Raleway"/>
              </a:rPr>
              <a:t>, a global leading </a:t>
            </a:r>
            <a:r>
              <a:rPr lang="en-US" b="0" i="0" dirty="0" err="1" smtClean="0">
                <a:solidFill>
                  <a:srgbClr val="333333"/>
                </a:solidFill>
                <a:effectLst/>
                <a:latin typeface="Raleway"/>
              </a:rPr>
              <a:t>aluminium</a:t>
            </a:r>
            <a:r>
              <a:rPr lang="en-US" b="0" i="0" dirty="0" smtClean="0">
                <a:solidFill>
                  <a:srgbClr val="333333"/>
                </a:solidFill>
                <a:effectLst/>
                <a:latin typeface="Raleway"/>
              </a:rPr>
              <a:t> producer by revenue, announced that it would split into two separate companies. One company will retain the Alcoa name and primary </a:t>
            </a:r>
            <a:r>
              <a:rPr lang="en-US" b="0" i="0" dirty="0" err="1" smtClean="0">
                <a:solidFill>
                  <a:srgbClr val="333333"/>
                </a:solidFill>
                <a:effectLst/>
                <a:latin typeface="Raleway"/>
              </a:rPr>
              <a:t>aluminium</a:t>
            </a:r>
            <a:r>
              <a:rPr lang="en-US" b="0" i="0" dirty="0" smtClean="0">
                <a:solidFill>
                  <a:srgbClr val="333333"/>
                </a:solidFill>
                <a:effectLst/>
                <a:latin typeface="Raleway"/>
              </a:rPr>
              <a:t> business while the other, yet to be named (</a:t>
            </a:r>
            <a:r>
              <a:rPr lang="en-US" b="0" i="0" dirty="0" err="1" smtClean="0">
                <a:solidFill>
                  <a:srgbClr val="333333"/>
                </a:solidFill>
                <a:effectLst/>
                <a:latin typeface="Raleway"/>
              </a:rPr>
              <a:t>Arconic</a:t>
            </a:r>
            <a:r>
              <a:rPr lang="en-US" b="0" i="0" dirty="0" smtClean="0">
                <a:solidFill>
                  <a:srgbClr val="333333"/>
                </a:solidFill>
                <a:effectLst/>
                <a:latin typeface="Raleway"/>
              </a:rPr>
              <a:t>), will house Alcoa’s value-added business. Alcoa’s CEO hopes that the move will unlock shareholder value and will result in a generally positive outcome for the company as a whole.” </a:t>
            </a:r>
            <a:r>
              <a:rPr lang="en-US" b="0" i="0" dirty="0" smtClean="0">
                <a:solidFill>
                  <a:srgbClr val="333333"/>
                </a:solidFill>
                <a:effectLst/>
                <a:latin typeface="Raleway"/>
                <a:hlinkClick r:id="rId3"/>
              </a:rPr>
              <a:t>http://aluminiuminsider.com/alcoas-split-a-smart-move-2/</a:t>
            </a:r>
            <a:r>
              <a:rPr lang="en-US" b="0" i="0" dirty="0" smtClean="0">
                <a:solidFill>
                  <a:srgbClr val="333333"/>
                </a:solidFill>
                <a:effectLst/>
                <a:latin typeface="Raleway"/>
              </a:rPr>
              <a:t> </a:t>
            </a:r>
            <a:endParaRPr lang="en-US" dirty="0"/>
          </a:p>
        </p:txBody>
      </p:sp>
    </p:spTree>
    <p:extLst>
      <p:ext uri="{BB962C8B-B14F-4D97-AF65-F5344CB8AC3E}">
        <p14:creationId xmlns:p14="http://schemas.microsoft.com/office/powerpoint/2010/main" val="177827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 name="Picture 49" descr="http://aluminiuminsider.com/wp-content/uploads/2016/02/graph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5965" y="91440"/>
            <a:ext cx="9140491" cy="6640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675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aluminiuminsider.com/wp-content/uploads/2016/02/graph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6576" y="0"/>
            <a:ext cx="94112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321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or Buy?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Firms use raw materials, machinery and equipment, energy, human resources, intermediate goods, etc. etc. in their production processes.</a:t>
            </a:r>
          </a:p>
          <a:p>
            <a:r>
              <a:rPr lang="en-US" dirty="0" smtClean="0"/>
              <a:t>How to acquire such inputs?  Two alternatives are to make or to buy.</a:t>
            </a:r>
          </a:p>
          <a:p>
            <a:r>
              <a:rPr lang="en-US" dirty="0" smtClean="0">
                <a:solidFill>
                  <a:srgbClr val="FF0000"/>
                </a:solidFill>
              </a:rPr>
              <a:t>Make</a:t>
            </a:r>
            <a:r>
              <a:rPr lang="en-US" dirty="0" smtClean="0"/>
              <a:t> refers to bringing the supply of the input under the scope of the firm’s activities, i.e. make it yourself.</a:t>
            </a:r>
          </a:p>
          <a:p>
            <a:r>
              <a:rPr lang="en-US" dirty="0" smtClean="0">
                <a:solidFill>
                  <a:srgbClr val="FF0000"/>
                </a:solidFill>
              </a:rPr>
              <a:t>Buy</a:t>
            </a:r>
            <a:r>
              <a:rPr lang="en-US" dirty="0" smtClean="0"/>
              <a:t> refers to acquiring the input by purchasing it from other firms via market transactions.</a:t>
            </a:r>
          </a:p>
          <a:p>
            <a:r>
              <a:rPr lang="en-US" dirty="0" smtClean="0"/>
              <a:t>The two extreme cases between two stages in the vertical chain of production are thus complete vertical integration and arm’s length spot market transactions.  There are, however, intermediate degrees of connection between upstream and downstream:</a:t>
            </a:r>
            <a:endParaRPr lang="en-US" dirty="0"/>
          </a:p>
        </p:txBody>
      </p:sp>
    </p:spTree>
    <p:extLst>
      <p:ext uri="{BB962C8B-B14F-4D97-AF65-F5344CB8AC3E}">
        <p14:creationId xmlns:p14="http://schemas.microsoft.com/office/powerpoint/2010/main" val="2714613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4778</TotalTime>
  <Words>2247</Words>
  <Application>Microsoft Office PowerPoint</Application>
  <PresentationFormat>Widescreen</PresentationFormat>
  <Paragraphs>141</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Raleway</vt:lpstr>
      <vt:lpstr>Wingdings</vt:lpstr>
      <vt:lpstr>Office Theme</vt:lpstr>
      <vt:lpstr>ECO 610:  Lecture 5</vt:lpstr>
      <vt:lpstr>Vertical Boundaries of the Firm: Outline</vt:lpstr>
      <vt:lpstr>Supply chain management</vt:lpstr>
      <vt:lpstr>The Value Chain: how much value is added from raw material suppliers to retail purchase price? </vt:lpstr>
      <vt:lpstr>Vertical chain of production (again)</vt:lpstr>
      <vt:lpstr>PowerPoint Presentation</vt:lpstr>
      <vt:lpstr>PowerPoint Presentation</vt:lpstr>
      <vt:lpstr>PowerPoint Presentation</vt:lpstr>
      <vt:lpstr>Make or Buy?</vt:lpstr>
      <vt:lpstr>Make-or-Buy Continuum</vt:lpstr>
      <vt:lpstr>Transactions Costs</vt:lpstr>
      <vt:lpstr>Advantages of using the market: Economies of Scale</vt:lpstr>
      <vt:lpstr>Toyota’s acquisition of tires</vt:lpstr>
      <vt:lpstr>Advantages of using the market: Aggregating Uncorrelated Demands</vt:lpstr>
      <vt:lpstr>Advantages of using the market: Economies of Scope</vt:lpstr>
      <vt:lpstr>Advantages of using the market: Providing Discipline</vt:lpstr>
      <vt:lpstr>Reasons for vertical integration: production efficiencies</vt:lpstr>
      <vt:lpstr>Reasons for vertical integration: extensive coordination</vt:lpstr>
      <vt:lpstr>Reasons for vertical integration: information asymmetries</vt:lpstr>
      <vt:lpstr>PowerPoint Presentation</vt:lpstr>
      <vt:lpstr>Reasons for vertical integration: reputation externalities</vt:lpstr>
      <vt:lpstr>Reasons for vertical integration: specialized assets</vt:lpstr>
      <vt:lpstr>Types of asset specificity</vt:lpstr>
      <vt:lpstr>PowerPoint Presentation</vt:lpstr>
      <vt:lpstr>PowerPoint Presentation</vt:lpstr>
      <vt:lpstr>PowerPoint Presentation</vt:lpstr>
      <vt:lpstr>PowerPoint Presentation</vt:lpstr>
      <vt:lpstr>Specialized assets and the Hold-up problem</vt:lpstr>
      <vt:lpstr>Stick ‘em up!</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5</dc:title>
  <dc:creator>Scott, Frank</dc:creator>
  <cp:lastModifiedBy>Scott, Frank A.</cp:lastModifiedBy>
  <cp:revision>57</cp:revision>
  <dcterms:created xsi:type="dcterms:W3CDTF">2016-06-30T01:08:18Z</dcterms:created>
  <dcterms:modified xsi:type="dcterms:W3CDTF">2019-10-07T19:18:20Z</dcterms:modified>
</cp:coreProperties>
</file>