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0" r:id="rId4"/>
    <p:sldId id="294" r:id="rId5"/>
    <p:sldId id="262" r:id="rId6"/>
    <p:sldId id="293" r:id="rId7"/>
    <p:sldId id="264" r:id="rId8"/>
    <p:sldId id="296" r:id="rId9"/>
    <p:sldId id="295" r:id="rId10"/>
    <p:sldId id="268" r:id="rId11"/>
    <p:sldId id="269" r:id="rId12"/>
    <p:sldId id="270" r:id="rId13"/>
    <p:sldId id="271" r:id="rId14"/>
    <p:sldId id="275" r:id="rId15"/>
    <p:sldId id="276" r:id="rId16"/>
    <p:sldId id="277" r:id="rId17"/>
    <p:sldId id="279" r:id="rId18"/>
    <p:sldId id="272" r:id="rId19"/>
    <p:sldId id="273" r:id="rId20"/>
    <p:sldId id="274" r:id="rId21"/>
    <p:sldId id="281" r:id="rId22"/>
    <p:sldId id="282" r:id="rId23"/>
    <p:sldId id="283" r:id="rId24"/>
    <p:sldId id="284" r:id="rId25"/>
    <p:sldId id="285"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14" d="100"/>
          <a:sy n="114" d="100"/>
        </p:scale>
        <p:origin x="468"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58C20-7B69-4CEA-B590-A1C94D373E03}" type="datetimeFigureOut">
              <a:rPr lang="en-US" smtClean="0"/>
              <a:t>9/15/2020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45D5C-255A-4166-89CE-8A26E10617A7}" type="slidenum">
              <a:rPr lang="en-US" smtClean="0"/>
              <a:t>‹#›</a:t>
            </a:fld>
            <a:endParaRPr lang="en-US"/>
          </a:p>
        </p:txBody>
      </p:sp>
    </p:spTree>
    <p:extLst>
      <p:ext uri="{BB962C8B-B14F-4D97-AF65-F5344CB8AC3E}">
        <p14:creationId xmlns:p14="http://schemas.microsoft.com/office/powerpoint/2010/main" val="183971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54C3F-A8A9-4DC9-B369-4A4BD7A8A66D}" type="slidenum">
              <a:rPr lang="en-US" altLang="en-US"/>
              <a:pPr/>
              <a:t>11</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00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057FC65-F9C8-4D62-B18F-D8BC0EC985B6}"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5545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57FC65-F9C8-4D62-B18F-D8BC0EC985B6}"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34052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57FC65-F9C8-4D62-B18F-D8BC0EC985B6}"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95051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57FC65-F9C8-4D62-B18F-D8BC0EC985B6}"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58577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FC65-F9C8-4D62-B18F-D8BC0EC985B6}"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05175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57FC65-F9C8-4D62-B18F-D8BC0EC985B6}"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516605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57FC65-F9C8-4D62-B18F-D8BC0EC985B6}"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23587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57FC65-F9C8-4D62-B18F-D8BC0EC985B6}" type="datetimeFigureOut">
              <a:rPr lang="en-US" smtClean="0"/>
              <a:t>9/15/2020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50429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57FC65-F9C8-4D62-B18F-D8BC0EC985B6}" type="datetimeFigureOut">
              <a:rPr lang="en-US" smtClean="0"/>
              <a:t>9/15/2020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94027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57FC65-F9C8-4D62-B18F-D8BC0EC985B6}"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88733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57FC65-F9C8-4D62-B18F-D8BC0EC985B6}"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77901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57FC65-F9C8-4D62-B18F-D8BC0EC985B6}" type="datetimeFigureOut">
              <a:rPr lang="en-US" smtClean="0"/>
              <a:t>9/15/2020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3F896-75DD-49B0-B686-E6AFEA0CBA5F}" type="slidenum">
              <a:rPr lang="en-US" smtClean="0"/>
              <a:t>‹#›</a:t>
            </a:fld>
            <a:endParaRPr lang="en-US"/>
          </a:p>
        </p:txBody>
      </p:sp>
    </p:spTree>
    <p:extLst>
      <p:ext uri="{BB962C8B-B14F-4D97-AF65-F5344CB8AC3E}">
        <p14:creationId xmlns:p14="http://schemas.microsoft.com/office/powerpoint/2010/main" val="2964441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mTtbXot3li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hWhPaZjd2CA" TargetMode="External"/><Relationship Id="rId2" Type="http://schemas.openxmlformats.org/officeDocument/2006/relationships/hyperlink" Target="https://www.youtube.com/watch?v=PKG_TObuyN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arch.proquest.com.ezproxy.uky.edu/docview/1558679198/EF4B7FDC62864519PQ/72?accountid=1183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toyotageorgetown.com/tourvid.as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glocations.com/" TargetMode="External"/><Relationship Id="rId2" Type="http://schemas.openxmlformats.org/officeDocument/2006/relationships/hyperlink" Target="https://en.wikipedia.org/wiki/Anheuser-Busch#Brewery_operations" TargetMode="External"/><Relationship Id="rId1" Type="http://schemas.openxmlformats.org/officeDocument/2006/relationships/slideLayout" Target="../slideLayouts/slideLayout2.xml"/><Relationship Id="rId4" Type="http://schemas.openxmlformats.org/officeDocument/2006/relationships/hyperlink" Target="http://www.bizjournals.com/cincinnati/news/2015/02/10/p-g-to-build-500m-manufacturing-plant.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convergencealimentaire.info/map.jpg" TargetMode="External"/><Relationship Id="rId2" Type="http://schemas.openxmlformats.org/officeDocument/2006/relationships/hyperlink" Target="http://www.nytimes.com/2000/06/18/us/camilla-journal-new-role-for-the-gator-chicken-farmer-s-friend.html?pagewanted=all&amp;src=pm" TargetMode="External"/><Relationship Id="rId1" Type="http://schemas.openxmlformats.org/officeDocument/2006/relationships/slideLayout" Target="../slideLayouts/slideLayout2.xml"/><Relationship Id="rId4" Type="http://schemas.openxmlformats.org/officeDocument/2006/relationships/hyperlink" Target="http://ezproxy.uky.edu/login?url=http://search.proquest.com/docview/908477763/13873A4DA7C70384EF8/83?accountid=11836"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earch.proquest.com.ezproxy.uky.edu/docview/1266990140/A537F218D2EE4AFCPQ/71?accountid=11836" TargetMode="External"/><Relationship Id="rId2" Type="http://schemas.openxmlformats.org/officeDocument/2006/relationships/hyperlink" Target="http://ezproxy.uky.edu/login?url=http://search.proquest.com/docview/398373847?accountid=11836" TargetMode="External"/><Relationship Id="rId1" Type="http://schemas.openxmlformats.org/officeDocument/2006/relationships/slideLayout" Target="../slideLayouts/slideLayout7.xml"/><Relationship Id="rId4" Type="http://schemas.openxmlformats.org/officeDocument/2006/relationships/hyperlink" Target="http://www.nytimes.com/2000/06/18/us/camilla-journal-new-role-for-the-gator-chicken-farmer-s-friend.html?pagewanted=all&amp;src=p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ellowpages.com/search?search_terms=Fast+Food+Restaurants&amp;geo_location_terms=floyd+va" TargetMode="External"/><Relationship Id="rId2" Type="http://schemas.openxmlformats.org/officeDocument/2006/relationships/hyperlink" Target="https://www.yellowpages.com/search?search_terms=Fast+Food+Restaurants&amp;geo_location_terms=lawrenceburg+k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 610:  Lecture 4</a:t>
            </a:r>
          </a:p>
        </p:txBody>
      </p:sp>
      <p:sp>
        <p:nvSpPr>
          <p:cNvPr id="3" name="Subtitle 2"/>
          <p:cNvSpPr>
            <a:spLocks noGrp="1"/>
          </p:cNvSpPr>
          <p:nvPr>
            <p:ph type="subTitle" idx="1"/>
          </p:nvPr>
        </p:nvSpPr>
        <p:spPr/>
        <p:txBody>
          <a:bodyPr>
            <a:normAutofit/>
          </a:bodyPr>
          <a:lstStyle/>
          <a:p>
            <a:r>
              <a:rPr lang="en-US" sz="5400" dirty="0"/>
              <a:t>Horizontal Boundaries of the Firm</a:t>
            </a:r>
          </a:p>
        </p:txBody>
      </p:sp>
    </p:spTree>
    <p:extLst>
      <p:ext uri="{BB962C8B-B14F-4D97-AF65-F5344CB8AC3E}">
        <p14:creationId xmlns:p14="http://schemas.microsoft.com/office/powerpoint/2010/main" val="57602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vs. Vertical Boundaries of the Firm</a:t>
            </a:r>
          </a:p>
        </p:txBody>
      </p:sp>
      <p:sp>
        <p:nvSpPr>
          <p:cNvPr id="3" name="Content Placeholder 2"/>
          <p:cNvSpPr>
            <a:spLocks noGrp="1"/>
          </p:cNvSpPr>
          <p:nvPr>
            <p:ph idx="1"/>
          </p:nvPr>
        </p:nvSpPr>
        <p:spPr/>
        <p:txBody>
          <a:bodyPr>
            <a:normAutofit lnSpcReduction="10000"/>
          </a:bodyPr>
          <a:lstStyle/>
          <a:p>
            <a:r>
              <a:rPr lang="en-US" dirty="0"/>
              <a:t>Vertical boundaries have to do with the vertical chain of production: the relevant question is how vertically integrated will an efficient producer be?  For example, in the aluminum industry, should a primary aluminum smelting company be vertically integrated upstream into alumina refining and bauxite mining?  Should it be vertically integrated downstream into rolling, casting, and extruding and then into finished aluminum products?</a:t>
            </a:r>
          </a:p>
          <a:p>
            <a:r>
              <a:rPr lang="en-US" dirty="0"/>
              <a:t>Horizontal boundaries have to do with how big (scale of operations) does a firm producing at any given stage in the vertical chain, e.g. aluminum smelting, need to be to attain MES?  A related question is whether the firm should produce a single product or a set of related products.</a:t>
            </a:r>
          </a:p>
        </p:txBody>
      </p:sp>
    </p:spTree>
    <p:extLst>
      <p:ext uri="{BB962C8B-B14F-4D97-AF65-F5344CB8AC3E}">
        <p14:creationId xmlns:p14="http://schemas.microsoft.com/office/powerpoint/2010/main" val="362005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692322" y="282578"/>
            <a:ext cx="9264911" cy="747712"/>
          </a:xfrm>
        </p:spPr>
        <p:txBody>
          <a:bodyPr>
            <a:normAutofit fontScale="90000"/>
          </a:bodyPr>
          <a:lstStyle/>
          <a:p>
            <a:r>
              <a:rPr lang="en-US" altLang="en-US" sz="3100" dirty="0"/>
              <a:t>Vertical Boundaries: The Vertical Chain of Aluminum Production</a:t>
            </a:r>
          </a:p>
        </p:txBody>
      </p:sp>
      <p:sp>
        <p:nvSpPr>
          <p:cNvPr id="55299" name="Text Box 3"/>
          <p:cNvSpPr txBox="1">
            <a:spLocks noChangeArrowheads="1"/>
          </p:cNvSpPr>
          <p:nvPr/>
        </p:nvSpPr>
        <p:spPr bwMode="auto">
          <a:xfrm>
            <a:off x="5180013" y="1187451"/>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Bauxite ore</a:t>
            </a:r>
          </a:p>
        </p:txBody>
      </p:sp>
      <p:sp>
        <p:nvSpPr>
          <p:cNvPr id="55300" name="Text Box 4"/>
          <p:cNvSpPr txBox="1">
            <a:spLocks noChangeArrowheads="1"/>
          </p:cNvSpPr>
          <p:nvPr/>
        </p:nvSpPr>
        <p:spPr bwMode="auto">
          <a:xfrm>
            <a:off x="5180013" y="1919289"/>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Alumina</a:t>
            </a:r>
          </a:p>
        </p:txBody>
      </p:sp>
      <p:sp>
        <p:nvSpPr>
          <p:cNvPr id="55301" name="Text Box 5"/>
          <p:cNvSpPr txBox="1">
            <a:spLocks noChangeArrowheads="1"/>
          </p:cNvSpPr>
          <p:nvPr/>
        </p:nvSpPr>
        <p:spPr bwMode="auto">
          <a:xfrm>
            <a:off x="5180013" y="2649539"/>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Molten aluminum</a:t>
            </a:r>
          </a:p>
        </p:txBody>
      </p:sp>
      <p:sp>
        <p:nvSpPr>
          <p:cNvPr id="55302" name="Text Box 6"/>
          <p:cNvSpPr txBox="1">
            <a:spLocks noChangeArrowheads="1"/>
          </p:cNvSpPr>
          <p:nvPr/>
        </p:nvSpPr>
        <p:spPr bwMode="auto">
          <a:xfrm>
            <a:off x="5180013" y="3381376"/>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Ingots</a:t>
            </a:r>
          </a:p>
        </p:txBody>
      </p:sp>
      <p:grpSp>
        <p:nvGrpSpPr>
          <p:cNvPr id="55303" name="Group 7"/>
          <p:cNvGrpSpPr>
            <a:grpSpLocks/>
          </p:cNvGrpSpPr>
          <p:nvPr/>
        </p:nvGrpSpPr>
        <p:grpSpPr bwMode="auto">
          <a:xfrm>
            <a:off x="2895601" y="4114801"/>
            <a:ext cx="6627813" cy="377825"/>
            <a:chOff x="863" y="2303"/>
            <a:chExt cx="4175" cy="238"/>
          </a:xfrm>
        </p:grpSpPr>
        <p:sp>
          <p:nvSpPr>
            <p:cNvPr id="55304" name="Text Box 8"/>
            <p:cNvSpPr txBox="1">
              <a:spLocks noChangeArrowheads="1"/>
            </p:cNvSpPr>
            <p:nvPr/>
          </p:nvSpPr>
          <p:spPr bwMode="auto">
            <a:xfrm>
              <a:off x="863"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Plate</a:t>
              </a:r>
            </a:p>
          </p:txBody>
        </p:sp>
        <p:sp>
          <p:nvSpPr>
            <p:cNvPr id="55305" name="Text Box 9"/>
            <p:cNvSpPr txBox="1">
              <a:spLocks noChangeArrowheads="1"/>
            </p:cNvSpPr>
            <p:nvPr/>
          </p:nvSpPr>
          <p:spPr bwMode="auto">
            <a:xfrm>
              <a:off x="1583"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Sheet</a:t>
              </a:r>
            </a:p>
          </p:txBody>
        </p:sp>
        <p:sp>
          <p:nvSpPr>
            <p:cNvPr id="55306" name="Text Box 10"/>
            <p:cNvSpPr txBox="1">
              <a:spLocks noChangeArrowheads="1"/>
            </p:cNvSpPr>
            <p:nvPr/>
          </p:nvSpPr>
          <p:spPr bwMode="auto">
            <a:xfrm>
              <a:off x="2303"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Foil</a:t>
              </a:r>
            </a:p>
          </p:txBody>
        </p:sp>
        <p:sp>
          <p:nvSpPr>
            <p:cNvPr id="55307" name="Text Box 11"/>
            <p:cNvSpPr txBox="1">
              <a:spLocks noChangeArrowheads="1"/>
            </p:cNvSpPr>
            <p:nvPr/>
          </p:nvSpPr>
          <p:spPr bwMode="auto">
            <a:xfrm>
              <a:off x="3023"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Wire</a:t>
              </a:r>
            </a:p>
          </p:txBody>
        </p:sp>
        <p:sp>
          <p:nvSpPr>
            <p:cNvPr id="55308" name="Text Box 12"/>
            <p:cNvSpPr txBox="1">
              <a:spLocks noChangeArrowheads="1"/>
            </p:cNvSpPr>
            <p:nvPr/>
          </p:nvSpPr>
          <p:spPr bwMode="auto">
            <a:xfrm>
              <a:off x="3742"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Rod</a:t>
              </a:r>
            </a:p>
          </p:txBody>
        </p:sp>
        <p:sp>
          <p:nvSpPr>
            <p:cNvPr id="55309" name="Text Box 13"/>
            <p:cNvSpPr txBox="1">
              <a:spLocks noChangeArrowheads="1"/>
            </p:cNvSpPr>
            <p:nvPr/>
          </p:nvSpPr>
          <p:spPr bwMode="auto">
            <a:xfrm>
              <a:off x="4462"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Bar</a:t>
              </a:r>
            </a:p>
          </p:txBody>
        </p:sp>
      </p:grpSp>
      <p:sp>
        <p:nvSpPr>
          <p:cNvPr id="55310" name="Text Box 14"/>
          <p:cNvSpPr txBox="1">
            <a:spLocks noChangeArrowheads="1"/>
          </p:cNvSpPr>
          <p:nvPr/>
        </p:nvSpPr>
        <p:spPr bwMode="auto">
          <a:xfrm>
            <a:off x="4722813" y="4843464"/>
            <a:ext cx="274161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Final goods (examples)</a:t>
            </a:r>
          </a:p>
        </p:txBody>
      </p:sp>
      <p:sp>
        <p:nvSpPr>
          <p:cNvPr id="55311" name="Text Box 15"/>
          <p:cNvSpPr txBox="1">
            <a:spLocks noChangeArrowheads="1"/>
          </p:cNvSpPr>
          <p:nvPr/>
        </p:nvSpPr>
        <p:spPr bwMode="auto">
          <a:xfrm>
            <a:off x="2436813" y="5210175"/>
            <a:ext cx="7313612" cy="7318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Transportation, Building and Construction, Machinery, Containers and Packing, Etc.</a:t>
            </a:r>
          </a:p>
        </p:txBody>
      </p:sp>
      <p:cxnSp>
        <p:nvCxnSpPr>
          <p:cNvPr id="55312" name="AutoShape 16"/>
          <p:cNvCxnSpPr>
            <a:cxnSpLocks noChangeShapeType="1"/>
            <a:stCxn id="55299" idx="2"/>
            <a:endCxn id="55300" idx="0"/>
          </p:cNvCxnSpPr>
          <p:nvPr/>
        </p:nvCxnSpPr>
        <p:spPr bwMode="auto">
          <a:xfrm>
            <a:off x="6186488" y="1552576"/>
            <a:ext cx="0" cy="3667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3" name="AutoShape 17"/>
          <p:cNvCxnSpPr>
            <a:cxnSpLocks noChangeShapeType="1"/>
            <a:stCxn id="55300" idx="2"/>
            <a:endCxn id="55301" idx="0"/>
          </p:cNvCxnSpPr>
          <p:nvPr/>
        </p:nvCxnSpPr>
        <p:spPr bwMode="auto">
          <a:xfrm>
            <a:off x="6186488" y="2284414"/>
            <a:ext cx="0" cy="365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4" name="AutoShape 18"/>
          <p:cNvCxnSpPr>
            <a:cxnSpLocks noChangeShapeType="1"/>
            <a:stCxn id="55301" idx="2"/>
            <a:endCxn id="55302" idx="0"/>
          </p:cNvCxnSpPr>
          <p:nvPr/>
        </p:nvCxnSpPr>
        <p:spPr bwMode="auto">
          <a:xfrm>
            <a:off x="6186488" y="3014663"/>
            <a:ext cx="0" cy="3667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5" name="AutoShape 19"/>
          <p:cNvCxnSpPr>
            <a:cxnSpLocks noChangeShapeType="1"/>
            <a:stCxn id="55302" idx="2"/>
            <a:endCxn id="55304" idx="0"/>
          </p:cNvCxnSpPr>
          <p:nvPr/>
        </p:nvCxnSpPr>
        <p:spPr bwMode="auto">
          <a:xfrm flipH="1">
            <a:off x="3352800" y="3746500"/>
            <a:ext cx="2833688"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6" name="AutoShape 20"/>
          <p:cNvCxnSpPr>
            <a:cxnSpLocks noChangeShapeType="1"/>
            <a:stCxn id="55302" idx="2"/>
            <a:endCxn id="55305" idx="0"/>
          </p:cNvCxnSpPr>
          <p:nvPr/>
        </p:nvCxnSpPr>
        <p:spPr bwMode="auto">
          <a:xfrm flipH="1">
            <a:off x="4495800" y="3746500"/>
            <a:ext cx="1690688"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7" name="AutoShape 21"/>
          <p:cNvCxnSpPr>
            <a:cxnSpLocks noChangeShapeType="1"/>
            <a:stCxn id="55302" idx="2"/>
            <a:endCxn id="55306" idx="0"/>
          </p:cNvCxnSpPr>
          <p:nvPr/>
        </p:nvCxnSpPr>
        <p:spPr bwMode="auto">
          <a:xfrm flipH="1">
            <a:off x="5638800" y="3746500"/>
            <a:ext cx="547688"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8" name="AutoShape 22"/>
          <p:cNvCxnSpPr>
            <a:cxnSpLocks noChangeShapeType="1"/>
            <a:stCxn id="55302" idx="2"/>
            <a:endCxn id="55307" idx="0"/>
          </p:cNvCxnSpPr>
          <p:nvPr/>
        </p:nvCxnSpPr>
        <p:spPr bwMode="auto">
          <a:xfrm>
            <a:off x="6186488" y="3746500"/>
            <a:ext cx="595312"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9" name="AutoShape 23"/>
          <p:cNvCxnSpPr>
            <a:cxnSpLocks noChangeShapeType="1"/>
            <a:stCxn id="55302" idx="2"/>
            <a:endCxn id="55308" idx="0"/>
          </p:cNvCxnSpPr>
          <p:nvPr/>
        </p:nvCxnSpPr>
        <p:spPr bwMode="auto">
          <a:xfrm>
            <a:off x="6186489" y="3746500"/>
            <a:ext cx="1736725"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0" name="AutoShape 24"/>
          <p:cNvCxnSpPr>
            <a:cxnSpLocks noChangeShapeType="1"/>
            <a:stCxn id="55302" idx="2"/>
            <a:endCxn id="55309" idx="0"/>
          </p:cNvCxnSpPr>
          <p:nvPr/>
        </p:nvCxnSpPr>
        <p:spPr bwMode="auto">
          <a:xfrm>
            <a:off x="6186489" y="3746500"/>
            <a:ext cx="2879725"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1" name="AutoShape 25"/>
          <p:cNvCxnSpPr>
            <a:cxnSpLocks noChangeShapeType="1"/>
            <a:stCxn id="55304" idx="2"/>
            <a:endCxn id="55310" idx="0"/>
          </p:cNvCxnSpPr>
          <p:nvPr/>
        </p:nvCxnSpPr>
        <p:spPr bwMode="auto">
          <a:xfrm>
            <a:off x="3352801" y="4492625"/>
            <a:ext cx="2741613"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2" name="AutoShape 26"/>
          <p:cNvCxnSpPr>
            <a:cxnSpLocks noChangeShapeType="1"/>
            <a:stCxn id="55305" idx="2"/>
            <a:endCxn id="55310" idx="0"/>
          </p:cNvCxnSpPr>
          <p:nvPr/>
        </p:nvCxnSpPr>
        <p:spPr bwMode="auto">
          <a:xfrm>
            <a:off x="4495801" y="4491039"/>
            <a:ext cx="1598613"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3" name="AutoShape 27"/>
          <p:cNvCxnSpPr>
            <a:cxnSpLocks noChangeShapeType="1"/>
            <a:stCxn id="55306" idx="2"/>
            <a:endCxn id="55310" idx="0"/>
          </p:cNvCxnSpPr>
          <p:nvPr/>
        </p:nvCxnSpPr>
        <p:spPr bwMode="auto">
          <a:xfrm>
            <a:off x="5638801" y="4492625"/>
            <a:ext cx="455613"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4" name="AutoShape 28"/>
          <p:cNvCxnSpPr>
            <a:cxnSpLocks noChangeShapeType="1"/>
            <a:stCxn id="55307" idx="2"/>
            <a:endCxn id="55310" idx="0"/>
          </p:cNvCxnSpPr>
          <p:nvPr/>
        </p:nvCxnSpPr>
        <p:spPr bwMode="auto">
          <a:xfrm flipH="1">
            <a:off x="6094414" y="4491039"/>
            <a:ext cx="687387"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5" name="AutoShape 29"/>
          <p:cNvCxnSpPr>
            <a:cxnSpLocks noChangeShapeType="1"/>
            <a:stCxn id="55308" idx="2"/>
            <a:endCxn id="55310" idx="0"/>
          </p:cNvCxnSpPr>
          <p:nvPr/>
        </p:nvCxnSpPr>
        <p:spPr bwMode="auto">
          <a:xfrm flipH="1">
            <a:off x="6094413" y="4492625"/>
            <a:ext cx="1828800"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6" name="AutoShape 30"/>
          <p:cNvCxnSpPr>
            <a:cxnSpLocks noChangeShapeType="1"/>
            <a:stCxn id="55309" idx="2"/>
            <a:endCxn id="55310" idx="0"/>
          </p:cNvCxnSpPr>
          <p:nvPr/>
        </p:nvCxnSpPr>
        <p:spPr bwMode="auto">
          <a:xfrm flipH="1">
            <a:off x="6094413" y="4491039"/>
            <a:ext cx="2971800"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7" name="AutoShape 31"/>
          <p:cNvCxnSpPr>
            <a:cxnSpLocks noChangeShapeType="1"/>
            <a:stCxn id="55311" idx="1"/>
            <a:endCxn id="55301" idx="1"/>
          </p:cNvCxnSpPr>
          <p:nvPr/>
        </p:nvCxnSpPr>
        <p:spPr bwMode="auto">
          <a:xfrm rot="10800000" flipH="1">
            <a:off x="2436813" y="2832100"/>
            <a:ext cx="2743200" cy="2744788"/>
          </a:xfrm>
          <a:prstGeom prst="bentConnector3">
            <a:avLst>
              <a:gd name="adj1" fmla="val -8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28" name="Text Box 32"/>
          <p:cNvSpPr txBox="1">
            <a:spLocks noChangeArrowheads="1"/>
          </p:cNvSpPr>
          <p:nvPr/>
        </p:nvSpPr>
        <p:spPr bwMode="auto">
          <a:xfrm>
            <a:off x="7281863" y="1552575"/>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dirty="0">
                <a:latin typeface="Arial" panose="020B0604020202020204" pitchFamily="34" charset="0"/>
              </a:rPr>
              <a:t>Refining</a:t>
            </a:r>
          </a:p>
        </p:txBody>
      </p:sp>
      <p:sp>
        <p:nvSpPr>
          <p:cNvPr id="55329" name="Text Box 33"/>
          <p:cNvSpPr txBox="1">
            <a:spLocks noChangeArrowheads="1"/>
          </p:cNvSpPr>
          <p:nvPr/>
        </p:nvSpPr>
        <p:spPr bwMode="auto">
          <a:xfrm>
            <a:off x="7281863" y="22860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dirty="0">
                <a:latin typeface="Arial" panose="020B0604020202020204" pitchFamily="34" charset="0"/>
              </a:rPr>
              <a:t>Smelting</a:t>
            </a:r>
          </a:p>
        </p:txBody>
      </p:sp>
      <p:sp>
        <p:nvSpPr>
          <p:cNvPr id="55330" name="Text Box 34"/>
          <p:cNvSpPr txBox="1">
            <a:spLocks noChangeArrowheads="1"/>
          </p:cNvSpPr>
          <p:nvPr/>
        </p:nvSpPr>
        <p:spPr bwMode="auto">
          <a:xfrm>
            <a:off x="7281864" y="3016250"/>
            <a:ext cx="2166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Casting / Alloying</a:t>
            </a:r>
          </a:p>
        </p:txBody>
      </p:sp>
      <p:sp>
        <p:nvSpPr>
          <p:cNvPr id="55331" name="Text Box 35"/>
          <p:cNvSpPr txBox="1">
            <a:spLocks noChangeArrowheads="1"/>
          </p:cNvSpPr>
          <p:nvPr/>
        </p:nvSpPr>
        <p:spPr bwMode="auto">
          <a:xfrm>
            <a:off x="7373938" y="35814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Initial fabrication</a:t>
            </a:r>
          </a:p>
        </p:txBody>
      </p:sp>
      <p:sp>
        <p:nvSpPr>
          <p:cNvPr id="55332" name="Text Box 36"/>
          <p:cNvSpPr txBox="1">
            <a:spLocks noChangeArrowheads="1"/>
          </p:cNvSpPr>
          <p:nvPr/>
        </p:nvSpPr>
        <p:spPr bwMode="auto">
          <a:xfrm>
            <a:off x="7464425" y="46482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Further fabrication</a:t>
            </a:r>
          </a:p>
        </p:txBody>
      </p:sp>
      <p:sp>
        <p:nvSpPr>
          <p:cNvPr id="55333" name="Text Box 37"/>
          <p:cNvSpPr txBox="1">
            <a:spLocks noChangeArrowheads="1"/>
          </p:cNvSpPr>
          <p:nvPr/>
        </p:nvSpPr>
        <p:spPr bwMode="auto">
          <a:xfrm>
            <a:off x="3048000" y="2466975"/>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Recycling</a:t>
            </a:r>
          </a:p>
        </p:txBody>
      </p:sp>
    </p:spTree>
    <p:extLst>
      <p:ext uri="{BB962C8B-B14F-4D97-AF65-F5344CB8AC3E}">
        <p14:creationId xmlns:p14="http://schemas.microsoft.com/office/powerpoint/2010/main" val="155080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Boundaries: Economies of Scale in Aluminum Smelting</a:t>
            </a:r>
          </a:p>
        </p:txBody>
      </p:sp>
      <p:pic>
        <p:nvPicPr>
          <p:cNvPr id="4098" name="Picture 2" descr="http://campus.hesge.ch/commodity_trading/wp-content/uploads/2012/03/smelters-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646" y="1801504"/>
            <a:ext cx="9714707" cy="5056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77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8919"/>
          </a:xfrm>
        </p:spPr>
        <p:txBody>
          <a:bodyPr/>
          <a:lstStyle/>
          <a:p>
            <a:r>
              <a:rPr lang="en-US" dirty="0"/>
              <a:t>Reasons why economies of scale may occur</a:t>
            </a:r>
          </a:p>
        </p:txBody>
      </p:sp>
      <p:sp>
        <p:nvSpPr>
          <p:cNvPr id="3" name="Content Placeholder 2"/>
          <p:cNvSpPr>
            <a:spLocks noGrp="1"/>
          </p:cNvSpPr>
          <p:nvPr>
            <p:ph idx="1"/>
          </p:nvPr>
        </p:nvSpPr>
        <p:spPr>
          <a:xfrm>
            <a:off x="838200" y="1399822"/>
            <a:ext cx="10515600" cy="4777141"/>
          </a:xfrm>
        </p:spPr>
        <p:txBody>
          <a:bodyPr>
            <a:normAutofit fontScale="92500" lnSpcReduction="10000"/>
          </a:bodyPr>
          <a:lstStyle/>
          <a:p>
            <a:r>
              <a:rPr lang="en-US" dirty="0"/>
              <a:t>Aspects of economies of scale:</a:t>
            </a:r>
          </a:p>
          <a:p>
            <a:r>
              <a:rPr lang="en-US" dirty="0"/>
              <a:t>Product-level economies</a:t>
            </a:r>
          </a:p>
          <a:p>
            <a:pPr lvl="1">
              <a:buFont typeface="Wingdings" panose="05000000000000000000" pitchFamily="2" charset="2"/>
              <a:buChar char="Ø"/>
            </a:pPr>
            <a:r>
              <a:rPr lang="en-US" dirty="0"/>
              <a:t>Fixed set-up costs</a:t>
            </a:r>
          </a:p>
          <a:p>
            <a:pPr lvl="1">
              <a:buFont typeface="Wingdings" panose="05000000000000000000" pitchFamily="2" charset="2"/>
              <a:buChar char="Ø"/>
            </a:pPr>
            <a:r>
              <a:rPr lang="en-US" dirty="0"/>
              <a:t>Specialization of inputs</a:t>
            </a:r>
          </a:p>
          <a:p>
            <a:pPr lvl="1">
              <a:buFont typeface="Wingdings" panose="05000000000000000000" pitchFamily="2" charset="2"/>
              <a:buChar char="Ø"/>
            </a:pPr>
            <a:r>
              <a:rPr lang="en-US" dirty="0"/>
              <a:t>Learning by doing</a:t>
            </a:r>
          </a:p>
          <a:p>
            <a:r>
              <a:rPr lang="en-US" dirty="0"/>
              <a:t>Plant-level economies</a:t>
            </a:r>
          </a:p>
          <a:p>
            <a:pPr lvl="1">
              <a:buFont typeface="Wingdings" panose="05000000000000000000" pitchFamily="2" charset="2"/>
              <a:buChar char="Ø"/>
            </a:pPr>
            <a:r>
              <a:rPr lang="en-US" dirty="0"/>
              <a:t>Engineering relationships</a:t>
            </a:r>
          </a:p>
          <a:p>
            <a:pPr lvl="1">
              <a:buFont typeface="Wingdings" panose="05000000000000000000" pitchFamily="2" charset="2"/>
              <a:buChar char="Ø"/>
            </a:pPr>
            <a:r>
              <a:rPr lang="en-US" dirty="0"/>
              <a:t>Economies of massed reserves (inventories)</a:t>
            </a:r>
          </a:p>
          <a:p>
            <a:pPr lvl="1">
              <a:buFont typeface="Wingdings" panose="05000000000000000000" pitchFamily="2" charset="2"/>
              <a:buChar char="Ø"/>
            </a:pPr>
            <a:r>
              <a:rPr lang="en-US" dirty="0"/>
              <a:t>“Meshing” or indivisibilities</a:t>
            </a:r>
          </a:p>
          <a:p>
            <a:r>
              <a:rPr lang="en-US" dirty="0"/>
              <a:t>Firm-level economies</a:t>
            </a:r>
          </a:p>
          <a:p>
            <a:pPr lvl="1">
              <a:buFont typeface="Wingdings" panose="05000000000000000000" pitchFamily="2" charset="2"/>
              <a:buChar char="Ø"/>
            </a:pPr>
            <a:r>
              <a:rPr lang="en-US" dirty="0"/>
              <a:t>Multi-plant operations</a:t>
            </a:r>
          </a:p>
          <a:p>
            <a:pPr lvl="1">
              <a:buFont typeface="Wingdings" panose="05000000000000000000" pitchFamily="2" charset="2"/>
              <a:buChar char="Ø"/>
            </a:pPr>
            <a:r>
              <a:rPr lang="en-US" dirty="0"/>
              <a:t>Economies in input procurement</a:t>
            </a:r>
          </a:p>
          <a:p>
            <a:pPr lvl="1">
              <a:buFont typeface="Wingdings" panose="05000000000000000000" pitchFamily="2" charset="2"/>
              <a:buChar char="Ø"/>
            </a:pPr>
            <a:r>
              <a:rPr lang="en-US" dirty="0"/>
              <a:t>Economies in sales promotion</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099193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Product-level economies: fixed setup costs</a:t>
            </a:r>
          </a:p>
        </p:txBody>
      </p:sp>
      <p:sp>
        <p:nvSpPr>
          <p:cNvPr id="3" name="Content Placeholder 2"/>
          <p:cNvSpPr>
            <a:spLocks noGrp="1"/>
          </p:cNvSpPr>
          <p:nvPr>
            <p:ph idx="1"/>
          </p:nvPr>
        </p:nvSpPr>
        <p:spPr/>
        <p:txBody>
          <a:bodyPr/>
          <a:lstStyle/>
          <a:p>
            <a:r>
              <a:rPr lang="en-US" dirty="0"/>
              <a:t>Setup costs:  for many production processes there are setup costs that do not vary with the length of the production run.</a:t>
            </a:r>
          </a:p>
          <a:p>
            <a:r>
              <a:rPr lang="en-US" dirty="0"/>
              <a:t>Example: </a:t>
            </a:r>
            <a:r>
              <a:rPr lang="en-US" dirty="0">
                <a:hlinkClick r:id="rId2"/>
              </a:rPr>
              <a:t>https://www.youtube.com/watch?v=mTtbXot3lik</a:t>
            </a:r>
            <a:r>
              <a:rPr lang="en-US" dirty="0"/>
              <a:t> </a:t>
            </a:r>
          </a:p>
          <a:p>
            <a:r>
              <a:rPr lang="en-US" dirty="0"/>
              <a:t>Fixed setup costs are obviously smaller on a per unit basis the longer the production run.</a:t>
            </a:r>
          </a:p>
          <a:p>
            <a:r>
              <a:rPr lang="en-US" dirty="0"/>
              <a:t>Tradeoff: inventory holding costs vs. per unit production costs—a problem for us to solve in operations management.</a:t>
            </a:r>
          </a:p>
        </p:txBody>
      </p:sp>
    </p:spTree>
    <p:extLst>
      <p:ext uri="{BB962C8B-B14F-4D97-AF65-F5344CB8AC3E}">
        <p14:creationId xmlns:p14="http://schemas.microsoft.com/office/powerpoint/2010/main" val="148189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Product-level economies: specialization of inputs </a:t>
            </a:r>
          </a:p>
        </p:txBody>
      </p:sp>
      <p:sp>
        <p:nvSpPr>
          <p:cNvPr id="3" name="Content Placeholder 2"/>
          <p:cNvSpPr>
            <a:spLocks noGrp="1"/>
          </p:cNvSpPr>
          <p:nvPr>
            <p:ph idx="1"/>
          </p:nvPr>
        </p:nvSpPr>
        <p:spPr/>
        <p:txBody>
          <a:bodyPr/>
          <a:lstStyle/>
          <a:p>
            <a:r>
              <a:rPr lang="en-US" dirty="0"/>
              <a:t>With greater output, it makes sense to break down the production process into smaller and smaller steps and to specialize tasks among inputs.</a:t>
            </a:r>
          </a:p>
          <a:p>
            <a:r>
              <a:rPr lang="en-US" dirty="0"/>
              <a:t>This applies to both human inputs (labor) and machinery and equipment (capital).</a:t>
            </a:r>
          </a:p>
          <a:p>
            <a:r>
              <a:rPr lang="en-US" dirty="0">
                <a:hlinkClick r:id="rId2"/>
              </a:rPr>
              <a:t>https://www.youtube.com/watch?v=PKG_TObuyNk</a:t>
            </a:r>
            <a:r>
              <a:rPr lang="en-US" dirty="0"/>
              <a:t> </a:t>
            </a:r>
          </a:p>
          <a:p>
            <a:r>
              <a:rPr lang="en-US" dirty="0">
                <a:hlinkClick r:id="rId3"/>
              </a:rPr>
              <a:t>https://www.youtube.com/watch?v=hWhPaZjd2CA</a:t>
            </a:r>
            <a:r>
              <a:rPr lang="en-US" dirty="0"/>
              <a:t>  </a:t>
            </a:r>
          </a:p>
          <a:p>
            <a:r>
              <a:rPr lang="en-US" dirty="0"/>
              <a:t>MBA degree: general human capital or specific human capital?</a:t>
            </a:r>
          </a:p>
        </p:txBody>
      </p:sp>
    </p:spTree>
    <p:extLst>
      <p:ext uri="{BB962C8B-B14F-4D97-AF65-F5344CB8AC3E}">
        <p14:creationId xmlns:p14="http://schemas.microsoft.com/office/powerpoint/2010/main" val="74735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Product-level economies: learning by doing</a:t>
            </a:r>
          </a:p>
        </p:txBody>
      </p:sp>
      <p:sp>
        <p:nvSpPr>
          <p:cNvPr id="3" name="Content Placeholder 2"/>
          <p:cNvSpPr>
            <a:spLocks noGrp="1"/>
          </p:cNvSpPr>
          <p:nvPr>
            <p:ph idx="1"/>
          </p:nvPr>
        </p:nvSpPr>
        <p:spPr/>
        <p:txBody>
          <a:bodyPr>
            <a:normAutofit lnSpcReduction="10000"/>
          </a:bodyPr>
          <a:lstStyle/>
          <a:p>
            <a:r>
              <a:rPr lang="en-US" dirty="0"/>
              <a:t>When intricate labor operations must be performed or when complex adjustments must worked out by trial and error, per unit costs fall as the cumulative volume of production increases and workers learn by doing.</a:t>
            </a:r>
          </a:p>
          <a:p>
            <a:r>
              <a:rPr lang="en-US" dirty="0"/>
              <a:t>This phenomenon is known as the </a:t>
            </a:r>
            <a:r>
              <a:rPr lang="en-US" dirty="0">
                <a:solidFill>
                  <a:srgbClr val="FF0000"/>
                </a:solidFill>
              </a:rPr>
              <a:t>Learning Curve</a:t>
            </a:r>
            <a:r>
              <a:rPr lang="en-US" dirty="0"/>
              <a:t>.</a:t>
            </a:r>
          </a:p>
          <a:p>
            <a:r>
              <a:rPr lang="en-US" dirty="0"/>
              <a:t>Would you as an airline passenger like to be part of the learning process that Boeing workers go through? </a:t>
            </a:r>
            <a:r>
              <a:rPr lang="en-US" u="sng" dirty="0">
                <a:hlinkClick r:id="rId2"/>
              </a:rPr>
              <a:t>http://search.proquest.com.ezproxy.uky.edu/docview/1558679198/EF4B7FDC62864519PQ/72?accountid=11836</a:t>
            </a:r>
            <a:r>
              <a:rPr lang="en-US" u="sng" dirty="0"/>
              <a:t> </a:t>
            </a:r>
            <a:r>
              <a:rPr lang="en-US" dirty="0"/>
              <a:t>. </a:t>
            </a:r>
          </a:p>
          <a:p>
            <a:r>
              <a:rPr lang="en-US" dirty="0"/>
              <a:t>Is there a similar learning curve phenomenon associated with Toyota’s introduction of a new model of the Camry?  </a:t>
            </a:r>
          </a:p>
          <a:p>
            <a:endParaRPr lang="en-US" dirty="0"/>
          </a:p>
        </p:txBody>
      </p:sp>
    </p:spTree>
    <p:extLst>
      <p:ext uri="{BB962C8B-B14F-4D97-AF65-F5344CB8AC3E}">
        <p14:creationId xmlns:p14="http://schemas.microsoft.com/office/powerpoint/2010/main" val="3005399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Plant-level economies: engineering relationships</a:t>
            </a:r>
          </a:p>
        </p:txBody>
      </p:sp>
      <p:sp>
        <p:nvSpPr>
          <p:cNvPr id="3" name="Content Placeholder 2"/>
          <p:cNvSpPr>
            <a:spLocks noGrp="1"/>
          </p:cNvSpPr>
          <p:nvPr>
            <p:ph idx="1"/>
          </p:nvPr>
        </p:nvSpPr>
        <p:spPr/>
        <p:txBody>
          <a:bodyPr/>
          <a:lstStyle/>
          <a:p>
            <a:r>
              <a:rPr lang="en-US" dirty="0"/>
              <a:t>The output of a processing unit tends within certain physical limits to be roughly proportional to the volume of the unit, while the amount of materials and fabrication effort required to construct the unit is more closely proportional to the surface area of the unit’s reaction chambers, storage tanks, connecting pipes, etc.</a:t>
            </a:r>
          </a:p>
          <a:p>
            <a:r>
              <a:rPr lang="en-US" dirty="0"/>
              <a:t>Rule of two-thirds: the area of a sphere or cylinder varies as the two-thirds power of volume.</a:t>
            </a:r>
          </a:p>
          <a:p>
            <a:r>
              <a:rPr lang="en-US" dirty="0"/>
              <a:t>What does it all mean, if all you want to do is brew some beer?</a:t>
            </a:r>
          </a:p>
        </p:txBody>
      </p:sp>
    </p:spTree>
    <p:extLst>
      <p:ext uri="{BB962C8B-B14F-4D97-AF65-F5344CB8AC3E}">
        <p14:creationId xmlns:p14="http://schemas.microsoft.com/office/powerpoint/2010/main" val="3309280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https://www.bellsbeer.com/store/product_images/h/792/1-IMG_0544__40856_z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369" y="-521789"/>
            <a:ext cx="7379789" cy="7379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527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microbreweryequipments.com/photo/pl346442-500l_beer_brewery_system_plant_equipment_for_restaurant_and_pu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6637" y="832512"/>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20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Boundaries of the Firm: Outline</a:t>
            </a:r>
          </a:p>
        </p:txBody>
      </p:sp>
      <p:sp>
        <p:nvSpPr>
          <p:cNvPr id="3" name="Content Placeholder 2"/>
          <p:cNvSpPr>
            <a:spLocks noGrp="1"/>
          </p:cNvSpPr>
          <p:nvPr>
            <p:ph idx="1"/>
          </p:nvPr>
        </p:nvSpPr>
        <p:spPr/>
        <p:txBody>
          <a:bodyPr>
            <a:normAutofit fontScale="92500" lnSpcReduction="10000"/>
          </a:bodyPr>
          <a:lstStyle/>
          <a:p>
            <a:r>
              <a:rPr lang="en-US" dirty="0"/>
              <a:t>Long-run average cost (LRAC) curve</a:t>
            </a:r>
          </a:p>
          <a:p>
            <a:r>
              <a:rPr lang="en-US" dirty="0"/>
              <a:t>Shape of the LRAC: economies and diseconomies of scale</a:t>
            </a:r>
          </a:p>
          <a:p>
            <a:r>
              <a:rPr lang="en-US" dirty="0"/>
              <a:t>Optimal plant size: minimum efficient scale (MES)</a:t>
            </a:r>
          </a:p>
          <a:p>
            <a:r>
              <a:rPr lang="en-US" dirty="0"/>
              <a:t>MES, market demand, and market structure</a:t>
            </a:r>
          </a:p>
          <a:p>
            <a:r>
              <a:rPr lang="en-US" dirty="0"/>
              <a:t>Horizontal boundaries vs. vertical boundaries</a:t>
            </a:r>
          </a:p>
          <a:p>
            <a:r>
              <a:rPr lang="en-US" dirty="0"/>
              <a:t>Reasons why economies of scale might occur</a:t>
            </a:r>
          </a:p>
          <a:p>
            <a:pPr lvl="1">
              <a:buFont typeface="Wingdings" panose="05000000000000000000" pitchFamily="2" charset="2"/>
              <a:buChar char="Ø"/>
            </a:pPr>
            <a:r>
              <a:rPr lang="en-US" dirty="0"/>
              <a:t>Product-level economies</a:t>
            </a:r>
          </a:p>
          <a:p>
            <a:pPr lvl="1">
              <a:buFont typeface="Wingdings" panose="05000000000000000000" pitchFamily="2" charset="2"/>
              <a:buChar char="Ø"/>
            </a:pPr>
            <a:r>
              <a:rPr lang="en-US" dirty="0"/>
              <a:t>Plant-level economies</a:t>
            </a:r>
          </a:p>
          <a:p>
            <a:pPr lvl="1">
              <a:buFont typeface="Wingdings" panose="05000000000000000000" pitchFamily="2" charset="2"/>
              <a:buChar char="Ø"/>
            </a:pPr>
            <a:r>
              <a:rPr lang="en-US" dirty="0"/>
              <a:t>Firm-level economies</a:t>
            </a:r>
          </a:p>
          <a:p>
            <a:r>
              <a:rPr lang="en-US" dirty="0"/>
              <a:t>Economies of scope</a:t>
            </a:r>
          </a:p>
        </p:txBody>
      </p:sp>
    </p:spTree>
    <p:extLst>
      <p:ext uri="{BB962C8B-B14F-4D97-AF65-F5344CB8AC3E}">
        <p14:creationId xmlns:p14="http://schemas.microsoft.com/office/powerpoint/2010/main" val="3483200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edia.gettyimages.com/photos/brewer-vaclav-pintyr-dumps-highestgrade-saaz-hops-into-a-copper-picture-id21768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569" y="298495"/>
            <a:ext cx="9386929" cy="6261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120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Plant-level economies: economies of massed reserves (inventories) </a:t>
            </a:r>
          </a:p>
        </p:txBody>
      </p:sp>
      <p:sp>
        <p:nvSpPr>
          <p:cNvPr id="3" name="Content Placeholder 2"/>
          <p:cNvSpPr>
            <a:spLocks noGrp="1"/>
          </p:cNvSpPr>
          <p:nvPr>
            <p:ph idx="1"/>
          </p:nvPr>
        </p:nvSpPr>
        <p:spPr/>
        <p:txBody>
          <a:bodyPr>
            <a:normAutofit fontScale="92500" lnSpcReduction="10000"/>
          </a:bodyPr>
          <a:lstStyle/>
          <a:p>
            <a:r>
              <a:rPr lang="en-US" dirty="0"/>
              <a:t>Machines sometimes break down.  Employees sometimes don’t show up for work.  Input suppliers sometimes don’t deliver.  What to do?  Shut down?  Hold inventories?</a:t>
            </a:r>
          </a:p>
          <a:p>
            <a:r>
              <a:rPr lang="en-US" dirty="0"/>
              <a:t>Risk Management: how do the reserves (machines, workers, inputs) that you must hold to attain a certain level of reliability vary with the scale of your operations?</a:t>
            </a:r>
          </a:p>
          <a:p>
            <a:r>
              <a:rPr lang="en-US" dirty="0"/>
              <a:t>Probability of a robot welding machine breaking down (or a line worker not showing up) is 5%, i.e. one day out of twenty.  If you have one robot welder in your production line, how many robot welders do you need to hold in reserve in order to reduce the probability of a factory shutdown to 1%?  Suppose you scale up by a factor of ten, and have ten robot welders?  How many do you need to hold in reserve now?</a:t>
            </a:r>
          </a:p>
          <a:p>
            <a:endParaRPr lang="en-US" dirty="0"/>
          </a:p>
        </p:txBody>
      </p:sp>
    </p:spTree>
    <p:extLst>
      <p:ext uri="{BB962C8B-B14F-4D97-AF65-F5344CB8AC3E}">
        <p14:creationId xmlns:p14="http://schemas.microsoft.com/office/powerpoint/2010/main" val="3808564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Plant-level economies: “Meshing” or indivisibilities </a:t>
            </a:r>
          </a:p>
        </p:txBody>
      </p:sp>
      <p:sp>
        <p:nvSpPr>
          <p:cNvPr id="3" name="Content Placeholder 2"/>
          <p:cNvSpPr>
            <a:spLocks noGrp="1"/>
          </p:cNvSpPr>
          <p:nvPr>
            <p:ph idx="1"/>
          </p:nvPr>
        </p:nvSpPr>
        <p:spPr/>
        <p:txBody>
          <a:bodyPr/>
          <a:lstStyle/>
          <a:p>
            <a:r>
              <a:rPr lang="en-US" dirty="0"/>
              <a:t>Many inputs come in lumpy units, with different rates of through-put.</a:t>
            </a:r>
          </a:p>
          <a:p>
            <a:r>
              <a:rPr lang="en-US" dirty="0"/>
              <a:t>How well inputs at different stages of the production process with different through-put rates “mesh” with one another gets better as the scale of operations increases.</a:t>
            </a:r>
          </a:p>
          <a:p>
            <a:r>
              <a:rPr lang="en-US" dirty="0"/>
              <a:t>Example:  hydraulic stamping machine can process 15 parts per hour.  Robot welding machine can process 10 parts per hour.  If the desired rate of output is 10 parts per hour, how many of each machine do we need?  If desired rate of output is 15 parts per hour?  20 parts per hour? 30 parts per hour? </a:t>
            </a:r>
            <a:r>
              <a:rPr lang="en-US" u="sng" dirty="0">
                <a:hlinkClick r:id="rId2"/>
              </a:rPr>
              <a:t>http://www.toyotageorgetown.com/tourvid.asp</a:t>
            </a:r>
            <a:endParaRPr lang="en-US" dirty="0"/>
          </a:p>
        </p:txBody>
      </p:sp>
    </p:spTree>
    <p:extLst>
      <p:ext uri="{BB962C8B-B14F-4D97-AF65-F5344CB8AC3E}">
        <p14:creationId xmlns:p14="http://schemas.microsoft.com/office/powerpoint/2010/main" val="3337428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Firm-level economies: multi-plant operations</a:t>
            </a:r>
          </a:p>
        </p:txBody>
      </p:sp>
      <p:sp>
        <p:nvSpPr>
          <p:cNvPr id="3" name="Content Placeholder 2"/>
          <p:cNvSpPr>
            <a:spLocks noGrp="1"/>
          </p:cNvSpPr>
          <p:nvPr>
            <p:ph idx="1"/>
          </p:nvPr>
        </p:nvSpPr>
        <p:spPr/>
        <p:txBody>
          <a:bodyPr>
            <a:normAutofit lnSpcReduction="10000"/>
          </a:bodyPr>
          <a:lstStyle/>
          <a:p>
            <a:r>
              <a:rPr lang="en-US" dirty="0"/>
              <a:t>Suppose the firm serves a market of non-zero geographic expanse, and the costs of delivering output to customers (or bringing customers to the place where service is provided) are non-trivial.</a:t>
            </a:r>
          </a:p>
          <a:p>
            <a:r>
              <a:rPr lang="en-US" dirty="0"/>
              <a:t>If it must reach out to more distant customers in order to increase output, then the firm faces a tradeoff between transportation costs, which increase with distance, and per-unit production costs, which may vary with scale of production.</a:t>
            </a:r>
          </a:p>
          <a:p>
            <a:r>
              <a:rPr lang="en-US" dirty="0"/>
              <a:t>If shipping costs are low (high value-to-weight ratio) and economies of scale are significant, what configuration of plants is optimal?</a:t>
            </a:r>
          </a:p>
          <a:p>
            <a:r>
              <a:rPr lang="en-US" dirty="0"/>
              <a:t>If shipping costs are high (low value-to-weight ratio) and economies of scale are not significant, what configuration of plants is optimal?</a:t>
            </a:r>
          </a:p>
        </p:txBody>
      </p:sp>
    </p:spTree>
    <p:extLst>
      <p:ext uri="{BB962C8B-B14F-4D97-AF65-F5344CB8AC3E}">
        <p14:creationId xmlns:p14="http://schemas.microsoft.com/office/powerpoint/2010/main" val="1838946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Multi-plant operations: </a:t>
            </a:r>
            <a:r>
              <a:rPr lang="en-US" dirty="0" err="1"/>
              <a:t>ABInbev</a:t>
            </a:r>
            <a:r>
              <a:rPr lang="en-US" dirty="0"/>
              <a:t> vs. P&amp;G</a:t>
            </a:r>
          </a:p>
        </p:txBody>
      </p:sp>
      <p:sp>
        <p:nvSpPr>
          <p:cNvPr id="3" name="Content Placeholder 2"/>
          <p:cNvSpPr>
            <a:spLocks noGrp="1"/>
          </p:cNvSpPr>
          <p:nvPr>
            <p:ph idx="1"/>
          </p:nvPr>
        </p:nvSpPr>
        <p:spPr/>
        <p:txBody>
          <a:bodyPr>
            <a:normAutofit/>
          </a:bodyPr>
          <a:lstStyle/>
          <a:p>
            <a:r>
              <a:rPr lang="en-US" dirty="0"/>
              <a:t>A market of considerable geographic expanse is served and outbound transportation costs are appreciable:</a:t>
            </a:r>
          </a:p>
          <a:p>
            <a:pPr lvl="1">
              <a:buFont typeface="Wingdings" panose="05000000000000000000" pitchFamily="2" charset="2"/>
              <a:buChar char="Ø"/>
            </a:pPr>
            <a:r>
              <a:rPr lang="en-US" dirty="0">
                <a:hlinkClick r:id="rId2"/>
              </a:rPr>
              <a:t>https://en.wikipedia.org/wiki/Anheuser-Busch#Brewery_operations</a:t>
            </a:r>
            <a:endParaRPr lang="en-US" dirty="0"/>
          </a:p>
          <a:p>
            <a:r>
              <a:rPr lang="en-US" dirty="0"/>
              <a:t>Shipping costs are low relative to the value of the product, but the firm has complex product lines:</a:t>
            </a:r>
          </a:p>
          <a:p>
            <a:pPr lvl="1">
              <a:buFont typeface="Wingdings" panose="05000000000000000000" pitchFamily="2" charset="2"/>
              <a:buChar char="Ø"/>
            </a:pPr>
            <a:r>
              <a:rPr lang="en-US" dirty="0">
                <a:hlinkClick r:id="rId3"/>
              </a:rPr>
              <a:t>http://www.pglocations.com/</a:t>
            </a:r>
            <a:r>
              <a:rPr lang="en-US" dirty="0"/>
              <a:t> </a:t>
            </a:r>
          </a:p>
          <a:p>
            <a:pPr lvl="1">
              <a:buFont typeface="Wingdings" panose="05000000000000000000" pitchFamily="2" charset="2"/>
              <a:buChar char="Ø"/>
            </a:pPr>
            <a:r>
              <a:rPr lang="en-US" dirty="0">
                <a:hlinkClick r:id="rId4"/>
              </a:rPr>
              <a:t>http://www.bizjournals.com/cincinnati/news/2015/02/10/p-g-to-build-500m-manufacturing-plant.html</a:t>
            </a:r>
            <a:r>
              <a:rPr lang="en-US" dirty="0"/>
              <a:t> </a:t>
            </a:r>
          </a:p>
        </p:txBody>
      </p:sp>
    </p:spTree>
    <p:extLst>
      <p:ext uri="{BB962C8B-B14F-4D97-AF65-F5344CB8AC3E}">
        <p14:creationId xmlns:p14="http://schemas.microsoft.com/office/powerpoint/2010/main" val="4055305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688" y="365125"/>
            <a:ext cx="10428112" cy="910519"/>
          </a:xfrm>
        </p:spPr>
        <p:txBody>
          <a:bodyPr/>
          <a:lstStyle/>
          <a:p>
            <a:r>
              <a:rPr lang="en-US" dirty="0"/>
              <a:t>Economies of Scope: multi-product firms</a:t>
            </a:r>
          </a:p>
        </p:txBody>
      </p:sp>
      <p:sp>
        <p:nvSpPr>
          <p:cNvPr id="3" name="Content Placeholder 2"/>
          <p:cNvSpPr>
            <a:spLocks noGrp="1"/>
          </p:cNvSpPr>
          <p:nvPr>
            <p:ph idx="1"/>
          </p:nvPr>
        </p:nvSpPr>
        <p:spPr>
          <a:xfrm>
            <a:off x="925688" y="1377244"/>
            <a:ext cx="10428111" cy="4799719"/>
          </a:xfrm>
        </p:spPr>
        <p:txBody>
          <a:bodyPr>
            <a:normAutofit fontScale="92500" lnSpcReduction="10000"/>
          </a:bodyPr>
          <a:lstStyle/>
          <a:p>
            <a:r>
              <a:rPr lang="en-US" dirty="0"/>
              <a:t>Sometimes there are shared inputs or other reasons that make it cheaper to produce two products together rather than produce each separately.  When that is the case, we say that there are </a:t>
            </a:r>
            <a:r>
              <a:rPr lang="en-US" dirty="0">
                <a:solidFill>
                  <a:srgbClr val="FF0000"/>
                </a:solidFill>
              </a:rPr>
              <a:t>Economies of Scope</a:t>
            </a:r>
            <a:r>
              <a:rPr lang="en-US" dirty="0"/>
              <a:t> across the production of the two products.</a:t>
            </a:r>
          </a:p>
          <a:p>
            <a:r>
              <a:rPr lang="en-US" dirty="0"/>
              <a:t>Economies of scope exist if   C(X, Y) &lt; C(X, 0) + C(0, Y) .</a:t>
            </a:r>
          </a:p>
          <a:p>
            <a:r>
              <a:rPr lang="en-US" dirty="0"/>
              <a:t>Examples?  Dairy processing plant, with fluid milk, cottage cheese, and ice cream?  Alligators and chickens? </a:t>
            </a:r>
            <a:r>
              <a:rPr lang="en-US" u="sng" dirty="0">
                <a:hlinkClick r:id="rId2"/>
              </a:rPr>
              <a:t>http://www.nytimes.com/2000/06/18/us/camilla-journal-new-role-for-the-gator-chicken-farmer-s-friend.html?pagewanted=all&amp;src=pm</a:t>
            </a:r>
            <a:endParaRPr lang="en-US" dirty="0"/>
          </a:p>
          <a:p>
            <a:r>
              <a:rPr lang="en-US" dirty="0"/>
              <a:t>Implications for mergers and divestitures? </a:t>
            </a:r>
            <a:r>
              <a:rPr lang="en-US" dirty="0">
                <a:hlinkClick r:id="rId3"/>
              </a:rPr>
              <a:t>http://www.convergencealimentaire.info/map.jpg</a:t>
            </a:r>
            <a:r>
              <a:rPr lang="en-US" dirty="0"/>
              <a:t> </a:t>
            </a:r>
            <a:r>
              <a:rPr lang="en-US" u="sng" dirty="0">
                <a:hlinkClick r:id="rId4"/>
              </a:rPr>
              <a:t>http://ezproxy.uky.edu/login?url=http://search.proquest.com/docview/908477763/13873A4DA7C70384EF8/83?accountid=11836</a:t>
            </a:r>
            <a:r>
              <a:rPr lang="en-US" u="sng" dirty="0"/>
              <a:t> </a:t>
            </a:r>
            <a:endParaRPr lang="en-US" dirty="0"/>
          </a:p>
        </p:txBody>
      </p:sp>
    </p:spTree>
    <p:extLst>
      <p:ext uri="{BB962C8B-B14F-4D97-AF65-F5344CB8AC3E}">
        <p14:creationId xmlns:p14="http://schemas.microsoft.com/office/powerpoint/2010/main" val="2359191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2341" y="856211"/>
            <a:ext cx="9750829" cy="3416320"/>
          </a:xfrm>
          <a:prstGeom prst="rect">
            <a:avLst/>
          </a:prstGeom>
        </p:spPr>
        <p:txBody>
          <a:bodyPr wrap="square">
            <a:spAutoFit/>
          </a:bodyPr>
          <a:lstStyle/>
          <a:p>
            <a:pPr marL="457200" marR="0">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t>“Power Pork: Corporations Begin to Turn Hog Business into an Assembly Line,” </a:t>
            </a:r>
            <a:r>
              <a:rPr lang="en-US" i="1" dirty="0"/>
              <a:t>WSJ, </a:t>
            </a:r>
            <a:r>
              <a:rPr lang="en-US" dirty="0"/>
              <a:t>3/28/94.</a:t>
            </a:r>
          </a:p>
          <a:p>
            <a:r>
              <a:rPr lang="en-US" u="sng" dirty="0">
                <a:hlinkClick r:id="rId2"/>
              </a:rPr>
              <a:t>http://ezproxy.uky.edu/login?url=http://search.proquest.com/docview/398373847?accountid=11836</a:t>
            </a:r>
            <a:r>
              <a:rPr lang="en-US" dirty="0"/>
              <a:t>.  </a:t>
            </a:r>
          </a:p>
          <a:p>
            <a:endParaRPr lang="en-US" dirty="0"/>
          </a:p>
          <a:p>
            <a:r>
              <a:rPr lang="en-US" dirty="0"/>
              <a:t>“Meet the World’s Largest Cargo Ships,” </a:t>
            </a:r>
            <a:r>
              <a:rPr lang="en-US" i="1" dirty="0"/>
              <a:t>WSJ</a:t>
            </a:r>
            <a:r>
              <a:rPr lang="en-US" dirty="0"/>
              <a:t>, 1/8/13.  </a:t>
            </a:r>
            <a:r>
              <a:rPr lang="en-US" u="sng" dirty="0">
                <a:hlinkClick r:id="rId3"/>
              </a:rPr>
              <a:t>http://search.proquest.com.ezproxy.uky.edu/docview/1266990140/A537F218D2EE4AFCPQ/71?accountid=11836</a:t>
            </a:r>
            <a:r>
              <a:rPr lang="en-US" dirty="0"/>
              <a:t>  </a:t>
            </a:r>
          </a:p>
          <a:p>
            <a:endParaRPr lang="en-US" dirty="0"/>
          </a:p>
          <a:p>
            <a:r>
              <a:rPr lang="en-US" dirty="0"/>
              <a:t>“New Role for the Gator: Chicken Farmer’s Friend,” </a:t>
            </a:r>
            <a:r>
              <a:rPr lang="en-US" i="1" dirty="0"/>
              <a:t>New York Times</a:t>
            </a:r>
            <a:r>
              <a:rPr lang="en-US" dirty="0"/>
              <a:t>, 6/18/2000. </a:t>
            </a:r>
            <a:r>
              <a:rPr lang="en-US" u="sng" dirty="0">
                <a:hlinkClick r:id="rId4"/>
              </a:rPr>
              <a:t>http://www.nytimes.com/2000/06/18/us/camilla-journal-new-role-for-the-gator-chicken-farmer-s-friend.html?pagewanted=all&amp;src=pm</a:t>
            </a:r>
            <a:endParaRPr lang="en-US" dirty="0"/>
          </a:p>
        </p:txBody>
      </p:sp>
    </p:spTree>
    <p:extLst>
      <p:ext uri="{BB962C8B-B14F-4D97-AF65-F5344CB8AC3E}">
        <p14:creationId xmlns:p14="http://schemas.microsoft.com/office/powerpoint/2010/main" val="186639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LRAC curve and economies of scale</a:t>
            </a:r>
          </a:p>
        </p:txBody>
      </p:sp>
      <p:sp>
        <p:nvSpPr>
          <p:cNvPr id="3" name="Content Placeholder 2"/>
          <p:cNvSpPr>
            <a:spLocks noGrp="1"/>
          </p:cNvSpPr>
          <p:nvPr>
            <p:ph idx="1"/>
          </p:nvPr>
        </p:nvSpPr>
        <p:spPr/>
        <p:txBody>
          <a:bodyPr/>
          <a:lstStyle/>
          <a:p>
            <a:r>
              <a:rPr lang="en-US" dirty="0"/>
              <a:t>Given sufficient time to plan and execute, firms can vary all inputs optimally for whatever scale of operation they desire.</a:t>
            </a:r>
          </a:p>
          <a:p>
            <a:r>
              <a:rPr lang="en-US" dirty="0"/>
              <a:t>So in reality, firms can choose from many different plant sizes.  The LRAC curve is the envelope of all the SRATC curves associated with each different plant size.</a:t>
            </a:r>
          </a:p>
          <a:p>
            <a:r>
              <a:rPr lang="en-US" dirty="0"/>
              <a:t>The LRAC curve tells us the minimum possible average total cost for producing each output level.</a:t>
            </a:r>
          </a:p>
          <a:p>
            <a:r>
              <a:rPr lang="en-US" dirty="0"/>
              <a:t>The shape of the LRAC curve tells us how per unit costs change as the firm changes the scale of its operations.</a:t>
            </a:r>
          </a:p>
        </p:txBody>
      </p:sp>
    </p:spTree>
    <p:extLst>
      <p:ext uri="{BB962C8B-B14F-4D97-AF65-F5344CB8AC3E}">
        <p14:creationId xmlns:p14="http://schemas.microsoft.com/office/powerpoint/2010/main" val="257160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99626" y="0"/>
            <a:ext cx="9543495" cy="6858000"/>
          </a:xfrm>
          <a:prstGeom prst="rect">
            <a:avLst/>
          </a:prstGeom>
        </p:spPr>
      </p:pic>
    </p:spTree>
    <p:extLst>
      <p:ext uri="{BB962C8B-B14F-4D97-AF65-F5344CB8AC3E}">
        <p14:creationId xmlns:p14="http://schemas.microsoft.com/office/powerpoint/2010/main" val="384445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Economies and diseconomies of scale</a:t>
            </a:r>
          </a:p>
        </p:txBody>
      </p:sp>
      <p:sp>
        <p:nvSpPr>
          <p:cNvPr id="3" name="Content Placeholder 2"/>
          <p:cNvSpPr>
            <a:spLocks noGrp="1"/>
          </p:cNvSpPr>
          <p:nvPr>
            <p:ph idx="1"/>
          </p:nvPr>
        </p:nvSpPr>
        <p:spPr/>
        <p:txBody>
          <a:bodyPr/>
          <a:lstStyle/>
          <a:p>
            <a:r>
              <a:rPr lang="en-US" dirty="0"/>
              <a:t>If per unit costs fall as the firm increases the scale of its operations, the LRAC curve will be downward sloping.  We say that the firm experiences </a:t>
            </a:r>
            <a:r>
              <a:rPr lang="en-US" dirty="0">
                <a:solidFill>
                  <a:srgbClr val="FF0000"/>
                </a:solidFill>
              </a:rPr>
              <a:t>economies of scale</a:t>
            </a:r>
            <a:r>
              <a:rPr lang="en-US" dirty="0"/>
              <a:t>.</a:t>
            </a:r>
          </a:p>
          <a:p>
            <a:r>
              <a:rPr lang="en-US" dirty="0"/>
              <a:t>If per unit costs do not change as the firm increases the scale of its operations, the LRAC curve will be flat.  We say that the firm experiences </a:t>
            </a:r>
            <a:r>
              <a:rPr lang="en-US" dirty="0">
                <a:solidFill>
                  <a:srgbClr val="FF0000"/>
                </a:solidFill>
              </a:rPr>
              <a:t>constant returns to scale</a:t>
            </a:r>
            <a:r>
              <a:rPr lang="en-US" dirty="0"/>
              <a:t>.</a:t>
            </a:r>
          </a:p>
          <a:p>
            <a:r>
              <a:rPr lang="en-US" dirty="0"/>
              <a:t>If per unit costs rise as the firm increases the scale of its operations, the LRAC curve will be upward sloping.  We say that the firm experiences </a:t>
            </a:r>
            <a:r>
              <a:rPr lang="en-US" dirty="0">
                <a:solidFill>
                  <a:srgbClr val="FF0000"/>
                </a:solidFill>
              </a:rPr>
              <a:t>diseconomies of scale</a:t>
            </a:r>
            <a:r>
              <a:rPr lang="en-US" dirty="0"/>
              <a:t>.</a:t>
            </a:r>
          </a:p>
        </p:txBody>
      </p:sp>
    </p:spTree>
    <p:extLst>
      <p:ext uri="{BB962C8B-B14F-4D97-AF65-F5344CB8AC3E}">
        <p14:creationId xmlns:p14="http://schemas.microsoft.com/office/powerpoint/2010/main" val="350848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70364" y="0"/>
            <a:ext cx="9154686" cy="6866014"/>
          </a:xfrm>
          <a:prstGeom prst="rect">
            <a:avLst/>
          </a:prstGeom>
        </p:spPr>
      </p:pic>
    </p:spTree>
    <p:extLst>
      <p:ext uri="{BB962C8B-B14F-4D97-AF65-F5344CB8AC3E}">
        <p14:creationId xmlns:p14="http://schemas.microsoft.com/office/powerpoint/2010/main" val="2065272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Efficient Scale (MES)</a:t>
            </a:r>
          </a:p>
        </p:txBody>
      </p:sp>
      <p:sp>
        <p:nvSpPr>
          <p:cNvPr id="3" name="Content Placeholder 2"/>
          <p:cNvSpPr>
            <a:spLocks noGrp="1"/>
          </p:cNvSpPr>
          <p:nvPr>
            <p:ph idx="1"/>
          </p:nvPr>
        </p:nvSpPr>
        <p:spPr/>
        <p:txBody>
          <a:bodyPr>
            <a:normAutofit/>
          </a:bodyPr>
          <a:lstStyle/>
          <a:p>
            <a:r>
              <a:rPr lang="en-US" dirty="0"/>
              <a:t>How big does the firm have to be in order to produce the product as cheaply as possible? </a:t>
            </a:r>
          </a:p>
          <a:p>
            <a:r>
              <a:rPr lang="en-US" dirty="0"/>
              <a:t>We call the scale of operations (Q) at which the LRAC curve reaches its minimum level of cost the </a:t>
            </a:r>
            <a:r>
              <a:rPr lang="en-US" dirty="0">
                <a:solidFill>
                  <a:srgbClr val="FF0000"/>
                </a:solidFill>
              </a:rPr>
              <a:t>Minimum Efficient Scale</a:t>
            </a:r>
            <a:r>
              <a:rPr lang="en-US" dirty="0"/>
              <a:t>, or MES.</a:t>
            </a:r>
          </a:p>
          <a:p>
            <a:r>
              <a:rPr lang="en-US" dirty="0"/>
              <a:t>Firms operating at a smaller scale could lower their per unit costs by increasing their scale.  Firms operating at a sub-optimal scale will be at a competitive disadvantage relative to firms that have attained MES.</a:t>
            </a:r>
          </a:p>
          <a:p>
            <a:r>
              <a:rPr lang="en-US" dirty="0"/>
              <a:t>Compare the per unit costs of firms operating at a scale of 50k, 100k, and 150k output per period.  Cost disadvantage?</a:t>
            </a:r>
          </a:p>
        </p:txBody>
      </p:sp>
    </p:spTree>
    <p:extLst>
      <p:ext uri="{BB962C8B-B14F-4D97-AF65-F5344CB8AC3E}">
        <p14:creationId xmlns:p14="http://schemas.microsoft.com/office/powerpoint/2010/main" val="117716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10018" y="0"/>
            <a:ext cx="9843979" cy="6873354"/>
          </a:xfrm>
          <a:prstGeom prst="rect">
            <a:avLst/>
          </a:prstGeom>
        </p:spPr>
      </p:pic>
    </p:spTree>
    <p:extLst>
      <p:ext uri="{BB962C8B-B14F-4D97-AF65-F5344CB8AC3E}">
        <p14:creationId xmlns:p14="http://schemas.microsoft.com/office/powerpoint/2010/main" val="279478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 and market structure</a:t>
            </a:r>
          </a:p>
        </p:txBody>
      </p:sp>
      <p:sp>
        <p:nvSpPr>
          <p:cNvPr id="3" name="Content Placeholder 2"/>
          <p:cNvSpPr>
            <a:spLocks noGrp="1"/>
          </p:cNvSpPr>
          <p:nvPr>
            <p:ph idx="1"/>
          </p:nvPr>
        </p:nvSpPr>
        <p:spPr/>
        <p:txBody>
          <a:bodyPr>
            <a:normAutofit fontScale="92500" lnSpcReduction="20000"/>
          </a:bodyPr>
          <a:lstStyle/>
          <a:p>
            <a:r>
              <a:rPr lang="en-US" dirty="0"/>
              <a:t>How many fast-food restaurants are there in Lexington?  In Lawrenceburg?  Why? </a:t>
            </a:r>
            <a:r>
              <a:rPr lang="en-US" dirty="0">
                <a:hlinkClick r:id="rId2"/>
              </a:rPr>
              <a:t>https://www.yellowpages.com/search?search_terms=Fast+Food+Restaurants&amp;geo_location_terms=lawrenceburg+ky</a:t>
            </a:r>
            <a:endParaRPr lang="en-US" dirty="0"/>
          </a:p>
          <a:p>
            <a:r>
              <a:rPr lang="en-US" dirty="0"/>
              <a:t>The relationship between minimum efficient scale of production and market demand explains a lot of what we observe about market structure.</a:t>
            </a:r>
          </a:p>
          <a:p>
            <a:r>
              <a:rPr lang="en-US" dirty="0"/>
              <a:t>If MES is large relative to market demand, there is limited room in the market for efficient-sized producers.  In the limit we have natural monopoly—a market that will support only one MES firm, e.g. Floyd, VA  </a:t>
            </a:r>
            <a:r>
              <a:rPr lang="en-US" dirty="0">
                <a:hlinkClick r:id="rId3"/>
              </a:rPr>
              <a:t>https://www.yellowpages.com/search?search_terms=Fast+Food+Restaurants&amp;geo_location_terms=floyd+va</a:t>
            </a:r>
            <a:r>
              <a:rPr lang="en-US" dirty="0"/>
              <a:t> </a:t>
            </a:r>
          </a:p>
          <a:p>
            <a:r>
              <a:rPr lang="en-US" dirty="0"/>
              <a:t>If MES is small relative to market demand, there is room for many efficient-sized producers.  </a:t>
            </a:r>
          </a:p>
        </p:txBody>
      </p:sp>
    </p:spTree>
    <p:extLst>
      <p:ext uri="{BB962C8B-B14F-4D97-AF65-F5344CB8AC3E}">
        <p14:creationId xmlns:p14="http://schemas.microsoft.com/office/powerpoint/2010/main" val="1758121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3113</TotalTime>
  <Words>1985</Words>
  <Application>Microsoft Office PowerPoint</Application>
  <PresentationFormat>Widescreen</PresentationFormat>
  <Paragraphs>122</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Times New Roman</vt:lpstr>
      <vt:lpstr>Wingdings</vt:lpstr>
      <vt:lpstr>Office Theme</vt:lpstr>
      <vt:lpstr>ECO 610:  Lecture 4</vt:lpstr>
      <vt:lpstr>Horizontal Boundaries of the Firm: Outline</vt:lpstr>
      <vt:lpstr>The LRAC curve and economies of scale</vt:lpstr>
      <vt:lpstr>PowerPoint Presentation</vt:lpstr>
      <vt:lpstr>Economies and diseconomies of scale</vt:lpstr>
      <vt:lpstr>PowerPoint Presentation</vt:lpstr>
      <vt:lpstr>Minimum Efficient Scale (MES)</vt:lpstr>
      <vt:lpstr>PowerPoint Presentation</vt:lpstr>
      <vt:lpstr>MES and market structure</vt:lpstr>
      <vt:lpstr>Horizontal vs. Vertical Boundaries of the Firm</vt:lpstr>
      <vt:lpstr>Vertical Boundaries: The Vertical Chain of Aluminum Production</vt:lpstr>
      <vt:lpstr>Horizontal Boundaries: Economies of Scale in Aluminum Smelting</vt:lpstr>
      <vt:lpstr>Reasons why economies of scale may occur</vt:lpstr>
      <vt:lpstr>Product-level economies: fixed setup costs</vt:lpstr>
      <vt:lpstr>Product-level economies: specialization of inputs </vt:lpstr>
      <vt:lpstr>Product-level economies: learning by doing</vt:lpstr>
      <vt:lpstr>Plant-level economies: engineering relationships</vt:lpstr>
      <vt:lpstr>PowerPoint Presentation</vt:lpstr>
      <vt:lpstr>PowerPoint Presentation</vt:lpstr>
      <vt:lpstr>PowerPoint Presentation</vt:lpstr>
      <vt:lpstr>Plant-level economies: economies of massed reserves (inventories) </vt:lpstr>
      <vt:lpstr>Plant-level economies: “Meshing” or indivisibilities </vt:lpstr>
      <vt:lpstr>Firm-level economies: multi-plant operations</vt:lpstr>
      <vt:lpstr>Multi-plant operations: ABInbev vs. P&amp;G</vt:lpstr>
      <vt:lpstr>Economies of Scope: multi-product firms</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4</dc:title>
  <dc:creator>Scott, Frank</dc:creator>
  <cp:lastModifiedBy>Scott, Frank A.</cp:lastModifiedBy>
  <cp:revision>52</cp:revision>
  <dcterms:created xsi:type="dcterms:W3CDTF">2016-06-26T01:39:47Z</dcterms:created>
  <dcterms:modified xsi:type="dcterms:W3CDTF">2020-09-15T21:39:21Z</dcterms:modified>
</cp:coreProperties>
</file>