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9" r:id="rId6"/>
    <p:sldId id="270" r:id="rId7"/>
    <p:sldId id="261" r:id="rId8"/>
    <p:sldId id="262" r:id="rId9"/>
    <p:sldId id="263" r:id="rId10"/>
    <p:sldId id="264"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114" d="100"/>
          <a:sy n="114" d="100"/>
        </p:scale>
        <p:origin x="468"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C1910B5-B940-4482-B991-366A592F3E19}"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76139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1910B5-B940-4482-B991-366A592F3E19}"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75421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1910B5-B940-4482-B991-366A592F3E19}"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228073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1910B5-B940-4482-B991-366A592F3E19}"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98302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1910B5-B940-4482-B991-366A592F3E19}"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24272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1910B5-B940-4482-B991-366A592F3E19}"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88630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1910B5-B940-4482-B991-366A592F3E19}"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22080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1910B5-B940-4482-B991-366A592F3E19}"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10544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910B5-B940-4482-B991-366A592F3E19}" type="datetimeFigureOut">
              <a:rPr lang="en-US" smtClean="0"/>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937512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1910B5-B940-4482-B991-366A592F3E19}"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4890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1910B5-B940-4482-B991-366A592F3E19}"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54016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910B5-B940-4482-B991-366A592F3E19}" type="datetimeFigureOut">
              <a:rPr lang="en-US" smtClean="0"/>
              <a:t>10/12/2020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CD58B-A4DD-4AE0-BBF2-EFA04CA09C6D}" type="slidenum">
              <a:rPr lang="en-US" smtClean="0"/>
              <a:t>‹#›</a:t>
            </a:fld>
            <a:endParaRPr lang="en-US"/>
          </a:p>
        </p:txBody>
      </p:sp>
    </p:spTree>
    <p:extLst>
      <p:ext uri="{BB962C8B-B14F-4D97-AF65-F5344CB8AC3E}">
        <p14:creationId xmlns:p14="http://schemas.microsoft.com/office/powerpoint/2010/main" val="1466962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sj.com/articles/aircraft-makers-narrow-engine-options-1405457174" TargetMode="External"/><Relationship Id="rId2" Type="http://schemas.openxmlformats.org/officeDocument/2006/relationships/hyperlink" Target="https://foursquare.com/top-places/lexington/best-places-pizza" TargetMode="External"/><Relationship Id="rId1" Type="http://schemas.openxmlformats.org/officeDocument/2006/relationships/slideLayout" Target="../slideLayouts/slideLayout2.xml"/><Relationship Id="rId4" Type="http://schemas.openxmlformats.org/officeDocument/2006/relationships/hyperlink" Target="http://www.gdeb.co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lexingtonburgerweek.com/burg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yfwc.com/wildlifehabitats/managed/alligator/farming/" TargetMode="External"/><Relationship Id="rId7" Type="http://schemas.openxmlformats.org/officeDocument/2006/relationships/hyperlink" Target="https://med.uky.edu/news/uk-healthcare-receives-state-approval-add-120-patient-beds" TargetMode="External"/><Relationship Id="rId2" Type="http://schemas.openxmlformats.org/officeDocument/2006/relationships/hyperlink" Target="https://www.entrepreneur.com/article/73384" TargetMode="External"/><Relationship Id="rId1" Type="http://schemas.openxmlformats.org/officeDocument/2006/relationships/slideLayout" Target="../slideLayouts/slideLayout2.xml"/><Relationship Id="rId6" Type="http://schemas.openxmlformats.org/officeDocument/2006/relationships/hyperlink" Target="https://chfs.ky.gov/agencies/os/oig/dcn/Pages/cn.aspx" TargetMode="External"/><Relationship Id="rId5" Type="http://schemas.openxmlformats.org/officeDocument/2006/relationships/hyperlink" Target="https://infoweb-newsbank-com.ezproxy.uky.edu/apps/news/document-view?p=AWNB&amp;t=pubname%3ALHLB%21Lexington%2BHerald-Leader%2B%2528KY%2529/year%3A2015%212015/mody%3A0104%21January%2B04&amp;f=advanced&amp;action=browse&amp;format=text&amp;docref=news/1600A479A8C0EC20" TargetMode="External"/><Relationship Id="rId4" Type="http://schemas.openxmlformats.org/officeDocument/2006/relationships/hyperlink" Target="http://www.greentechmedia.com/articles/read/tesla-founder-marc-tarpenning-how-to-start-a-car-company"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arch.proquest.com.ezproxy.uky.edu/docview/1829442259/72E60390CBF94A2EPQ/64?accountid=11836" TargetMode="External"/><Relationship Id="rId2" Type="http://schemas.openxmlformats.org/officeDocument/2006/relationships/hyperlink" Target="https://search-proquest-com.ezproxy.uky.edu/docview/1978204751/5057514BD29A4D70PQ/18?accountid=11836" TargetMode="External"/><Relationship Id="rId1" Type="http://schemas.openxmlformats.org/officeDocument/2006/relationships/slideLayout" Target="../slideLayouts/slideLayout7.xml"/><Relationship Id="rId5" Type="http://schemas.openxmlformats.org/officeDocument/2006/relationships/hyperlink" Target="http://search.proquest.com.ezproxy.uky.edu/docview/1837880191/E66C037C10B4D00PQ/1?accountid=11836" TargetMode="External"/><Relationship Id="rId4" Type="http://schemas.openxmlformats.org/officeDocument/2006/relationships/hyperlink" Target="https://search-proquest-com.ezproxy.uky.edu/docview/1919400529/1A3F32BEECF54CB3PQ/57?accountid=1183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anereport.com/48334/2015/05/your-guide-to-kentucky-mba-program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mYF2_FBCvX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ancient-greece.org/architecture/parthenon.html" TargetMode="External"/><Relationship Id="rId3" Type="http://schemas.openxmlformats.org/officeDocument/2006/relationships/hyperlink" Target="https://www.zomato.com/lexington-ky/downtown-restaurants" TargetMode="External"/><Relationship Id="rId7" Type="http://schemas.openxmlformats.org/officeDocument/2006/relationships/hyperlink" Target="http://www.scientificamerican.com/article/we-now-have-the-cure-for-hepatitis-c-but-can-we-afford-it/" TargetMode="External"/><Relationship Id="rId2" Type="http://schemas.openxmlformats.org/officeDocument/2006/relationships/hyperlink" Target="https://www.louisianaalligators.com/farmers.html" TargetMode="External"/><Relationship Id="rId1" Type="http://schemas.openxmlformats.org/officeDocument/2006/relationships/slideLayout" Target="../slideLayouts/slideLayout2.xml"/><Relationship Id="rId6" Type="http://schemas.openxmlformats.org/officeDocument/2006/relationships/hyperlink" Target="https://health.usnews.com/best-hospitals/rankings/cardiology-and-heart-surgery/kentucky" TargetMode="External"/><Relationship Id="rId5" Type="http://schemas.openxmlformats.org/officeDocument/2006/relationships/hyperlink" Target="https://en.wikipedia.org/wiki/Competition_between_Airbus_and_Boeing#/media/File:Lufthansa_Airbus_A380_and_Boeing_747_(16431502906).jpg" TargetMode="External"/><Relationship Id="rId4" Type="http://schemas.openxmlformats.org/officeDocument/2006/relationships/hyperlink" Target="http://www.statista.com/statistics/216573/worldwide-market-share-of-search-engi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88231"/>
            <a:ext cx="9144000" cy="1023937"/>
          </a:xfrm>
        </p:spPr>
        <p:txBody>
          <a:bodyPr/>
          <a:lstStyle/>
          <a:p>
            <a:r>
              <a:rPr lang="en-US" dirty="0"/>
              <a:t>ECO 610:  Lecture 6</a:t>
            </a:r>
          </a:p>
        </p:txBody>
      </p:sp>
      <p:sp>
        <p:nvSpPr>
          <p:cNvPr id="3" name="Subtitle 2"/>
          <p:cNvSpPr>
            <a:spLocks noGrp="1"/>
          </p:cNvSpPr>
          <p:nvPr>
            <p:ph type="subTitle" idx="1"/>
          </p:nvPr>
        </p:nvSpPr>
        <p:spPr>
          <a:xfrm>
            <a:off x="1524000" y="2311400"/>
            <a:ext cx="9372600" cy="2946400"/>
          </a:xfrm>
        </p:spPr>
        <p:txBody>
          <a:bodyPr>
            <a:normAutofit/>
          </a:bodyPr>
          <a:lstStyle/>
          <a:p>
            <a:endParaRPr lang="en-US" sz="5400" dirty="0"/>
          </a:p>
          <a:p>
            <a:r>
              <a:rPr lang="en-US" sz="5400" dirty="0"/>
              <a:t>Competitors and Competition: Introduction to Market Structure</a:t>
            </a:r>
          </a:p>
          <a:p>
            <a:endParaRPr lang="en-US" sz="5400" dirty="0"/>
          </a:p>
        </p:txBody>
      </p:sp>
    </p:spTree>
    <p:extLst>
      <p:ext uri="{BB962C8B-B14F-4D97-AF65-F5344CB8AC3E}">
        <p14:creationId xmlns:p14="http://schemas.microsoft.com/office/powerpoint/2010/main" val="3125233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and size distribution of buyers</a:t>
            </a:r>
          </a:p>
        </p:txBody>
      </p:sp>
      <p:sp>
        <p:nvSpPr>
          <p:cNvPr id="3" name="Content Placeholder 2"/>
          <p:cNvSpPr>
            <a:spLocks noGrp="1"/>
          </p:cNvSpPr>
          <p:nvPr>
            <p:ph idx="1"/>
          </p:nvPr>
        </p:nvSpPr>
        <p:spPr/>
        <p:txBody>
          <a:bodyPr/>
          <a:lstStyle/>
          <a:p>
            <a:r>
              <a:rPr lang="en-US" dirty="0"/>
              <a:t>Many buyers, each one small relative to the market</a:t>
            </a:r>
          </a:p>
          <a:p>
            <a:pPr lvl="1">
              <a:buFont typeface="Wingdings" panose="05000000000000000000" pitchFamily="2" charset="2"/>
              <a:buChar char="Ø"/>
            </a:pPr>
            <a:r>
              <a:rPr lang="en-US" dirty="0">
                <a:hlinkClick r:id="rId2"/>
              </a:rPr>
              <a:t>https://foursquare.com/top-places/lexington/best-places-pizza</a:t>
            </a:r>
            <a:r>
              <a:rPr lang="en-US" dirty="0"/>
              <a:t> </a:t>
            </a:r>
          </a:p>
          <a:p>
            <a:r>
              <a:rPr lang="en-US" dirty="0"/>
              <a:t>Small number of buyers, each with a significant market share</a:t>
            </a:r>
          </a:p>
          <a:p>
            <a:pPr lvl="1">
              <a:buFont typeface="Wingdings" panose="05000000000000000000" pitchFamily="2" charset="2"/>
              <a:buChar char="Ø"/>
            </a:pPr>
            <a:r>
              <a:rPr lang="en-US" dirty="0">
                <a:hlinkClick r:id="rId3"/>
              </a:rPr>
              <a:t>http://www.wsj.com/articles/aircraft-makers-narrow-engine-options-1405457174</a:t>
            </a:r>
            <a:r>
              <a:rPr lang="en-US" dirty="0"/>
              <a:t> </a:t>
            </a:r>
          </a:p>
          <a:p>
            <a:r>
              <a:rPr lang="en-US" dirty="0"/>
              <a:t>Only one buyer</a:t>
            </a:r>
          </a:p>
          <a:p>
            <a:pPr lvl="1">
              <a:buFont typeface="Wingdings" panose="05000000000000000000" pitchFamily="2" charset="2"/>
              <a:buChar char="Ø"/>
            </a:pPr>
            <a:r>
              <a:rPr lang="en-US" dirty="0">
                <a:hlinkClick r:id="rId4"/>
              </a:rPr>
              <a:t>http://www.gdeb.com/</a:t>
            </a:r>
            <a:r>
              <a:rPr lang="en-US" dirty="0"/>
              <a:t> </a:t>
            </a:r>
          </a:p>
        </p:txBody>
      </p:sp>
    </p:spTree>
    <p:extLst>
      <p:ext uri="{BB962C8B-B14F-4D97-AF65-F5344CB8AC3E}">
        <p14:creationId xmlns:p14="http://schemas.microsoft.com/office/powerpoint/2010/main" val="1407495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Extent of product differentiation</a:t>
            </a:r>
          </a:p>
        </p:txBody>
      </p:sp>
      <p:sp>
        <p:nvSpPr>
          <p:cNvPr id="3" name="Content Placeholder 2"/>
          <p:cNvSpPr>
            <a:spLocks noGrp="1"/>
          </p:cNvSpPr>
          <p:nvPr>
            <p:ph idx="1"/>
          </p:nvPr>
        </p:nvSpPr>
        <p:spPr/>
        <p:txBody>
          <a:bodyPr>
            <a:normAutofit fontScale="92500" lnSpcReduction="20000"/>
          </a:bodyPr>
          <a:lstStyle/>
          <a:p>
            <a:r>
              <a:rPr lang="en-US" dirty="0"/>
              <a:t>Homogeneous product: In some markets buyers consider each seller’s product to be a perfect substitute for every other seller’s product, i.e. commodity markets.  Price is the only thing that matters.</a:t>
            </a:r>
          </a:p>
          <a:p>
            <a:r>
              <a:rPr lang="en-US" dirty="0"/>
              <a:t>Differentiated product: In many other markets, especially markets for final goods and services, sellers are able to differentiate their product from rival firms’ products in a myriad of ways.</a:t>
            </a:r>
            <a:r>
              <a:rPr lang="en-US" dirty="0">
                <a:hlinkClick r:id="rId2"/>
              </a:rPr>
              <a:t> https://www.lexingtonburgerweek.com/burgers</a:t>
            </a:r>
            <a:r>
              <a:rPr lang="en-US" dirty="0"/>
              <a:t> </a:t>
            </a:r>
          </a:p>
          <a:p>
            <a:pPr lvl="1">
              <a:buFont typeface="Wingdings" panose="05000000000000000000" pitchFamily="2" charset="2"/>
              <a:buChar char="Ø"/>
            </a:pPr>
            <a:r>
              <a:rPr lang="en-US" dirty="0"/>
              <a:t>Physical attributes</a:t>
            </a:r>
          </a:p>
          <a:p>
            <a:pPr lvl="1">
              <a:buFont typeface="Wingdings" panose="05000000000000000000" pitchFamily="2" charset="2"/>
              <a:buChar char="Ø"/>
            </a:pPr>
            <a:r>
              <a:rPr lang="en-US" dirty="0"/>
              <a:t>Quality</a:t>
            </a:r>
          </a:p>
          <a:p>
            <a:pPr lvl="1">
              <a:buFont typeface="Wingdings" panose="05000000000000000000" pitchFamily="2" charset="2"/>
              <a:buChar char="Ø"/>
            </a:pPr>
            <a:r>
              <a:rPr lang="en-US" dirty="0"/>
              <a:t>Location</a:t>
            </a:r>
          </a:p>
          <a:p>
            <a:pPr lvl="1">
              <a:buFont typeface="Wingdings" panose="05000000000000000000" pitchFamily="2" charset="2"/>
              <a:buChar char="Ø"/>
            </a:pPr>
            <a:r>
              <a:rPr lang="en-US" dirty="0"/>
              <a:t>Brand image</a:t>
            </a:r>
          </a:p>
          <a:p>
            <a:pPr lvl="1">
              <a:buFont typeface="Wingdings" panose="05000000000000000000" pitchFamily="2" charset="2"/>
              <a:buChar char="Ø"/>
            </a:pPr>
            <a:r>
              <a:rPr lang="en-US" dirty="0"/>
              <a:t>Etc.</a:t>
            </a:r>
          </a:p>
          <a:p>
            <a:pPr lvl="1">
              <a:buFont typeface="Wingdings" panose="05000000000000000000" pitchFamily="2" charset="2"/>
              <a:buChar char="Ø"/>
            </a:pPr>
            <a:r>
              <a:rPr lang="en-US" dirty="0"/>
              <a:t>Etc.</a:t>
            </a:r>
          </a:p>
        </p:txBody>
      </p:sp>
    </p:spTree>
    <p:extLst>
      <p:ext uri="{BB962C8B-B14F-4D97-AF65-F5344CB8AC3E}">
        <p14:creationId xmlns:p14="http://schemas.microsoft.com/office/powerpoint/2010/main" val="1814066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Conditions of Entry</a:t>
            </a:r>
          </a:p>
        </p:txBody>
      </p:sp>
      <p:sp>
        <p:nvSpPr>
          <p:cNvPr id="3" name="Content Placeholder 2"/>
          <p:cNvSpPr>
            <a:spLocks noGrp="1"/>
          </p:cNvSpPr>
          <p:nvPr>
            <p:ph idx="1"/>
          </p:nvPr>
        </p:nvSpPr>
        <p:spPr/>
        <p:txBody>
          <a:bodyPr>
            <a:normAutofit fontScale="77500" lnSpcReduction="20000"/>
          </a:bodyPr>
          <a:lstStyle/>
          <a:p>
            <a:r>
              <a:rPr lang="en-US" dirty="0"/>
              <a:t>Barriers to entry: how easy or difficult is it for new firms to enter the industry and compete with existing sellers?</a:t>
            </a:r>
          </a:p>
          <a:p>
            <a:r>
              <a:rPr lang="en-US" dirty="0"/>
              <a:t>Insignificant barriers to entry</a:t>
            </a:r>
          </a:p>
          <a:p>
            <a:pPr lvl="1">
              <a:buFont typeface="Wingdings" panose="05000000000000000000" pitchFamily="2" charset="2"/>
              <a:buChar char="Ø"/>
            </a:pPr>
            <a:r>
              <a:rPr lang="en-US" dirty="0">
                <a:hlinkClick r:id="rId2"/>
              </a:rPr>
              <a:t>https://www.entrepreneur.com/article/73384</a:t>
            </a:r>
            <a:endParaRPr lang="en-US" dirty="0"/>
          </a:p>
          <a:p>
            <a:pPr lvl="1">
              <a:buFont typeface="Wingdings" panose="05000000000000000000" pitchFamily="2" charset="2"/>
              <a:buChar char="Ø"/>
            </a:pPr>
            <a:r>
              <a:rPr lang="en-US" dirty="0">
                <a:hlinkClick r:id="rId3"/>
              </a:rPr>
              <a:t>http://myfwc.com/wildlifehabitats/managed/alligator/farming/</a:t>
            </a:r>
            <a:r>
              <a:rPr lang="en-US" dirty="0"/>
              <a:t> </a:t>
            </a:r>
          </a:p>
          <a:p>
            <a:r>
              <a:rPr lang="en-US" dirty="0"/>
              <a:t>Significant barriers to entry</a:t>
            </a:r>
          </a:p>
          <a:p>
            <a:pPr lvl="1">
              <a:buFont typeface="Wingdings" panose="05000000000000000000" pitchFamily="2" charset="2"/>
              <a:buChar char="Ø"/>
            </a:pPr>
            <a:r>
              <a:rPr lang="en-US" dirty="0">
                <a:hlinkClick r:id="rId4"/>
              </a:rPr>
              <a:t>http://www.greentechmedia.com/articles/read/tesla-founder-marc-tarpenning-how-to-start-a-car-company</a:t>
            </a:r>
            <a:r>
              <a:rPr lang="en-US" dirty="0"/>
              <a:t> </a:t>
            </a:r>
          </a:p>
          <a:p>
            <a:r>
              <a:rPr lang="en-US" dirty="0"/>
              <a:t>Blockaded entry</a:t>
            </a:r>
          </a:p>
          <a:p>
            <a:pPr lvl="1">
              <a:buFont typeface="Wingdings" panose="05000000000000000000" pitchFamily="2" charset="2"/>
              <a:buChar char="Ø"/>
            </a:pPr>
            <a:r>
              <a:rPr lang="en-US" u="sng" dirty="0">
                <a:hlinkClick r:id="rId5"/>
              </a:rPr>
              <a:t>https://infoweb-newsbank-com.ezproxy.uky.edu/apps/news/document-view?p=AWNB&amp;t=pubname%3ALHLB%21Lexington%2BHerald-Leader%2B%2528KY%2529/year%3A2015%212015/mody%3A0104%21January%2B04&amp;f=advanced&amp;action=browse&amp;format=text&amp;docref=news/1600A479A8C0EC20</a:t>
            </a:r>
            <a:r>
              <a:rPr lang="en-US" dirty="0"/>
              <a:t> </a:t>
            </a:r>
          </a:p>
          <a:p>
            <a:pPr lvl="1">
              <a:buFont typeface="Wingdings" panose="05000000000000000000" pitchFamily="2" charset="2"/>
              <a:buChar char="Ø"/>
            </a:pPr>
            <a:r>
              <a:rPr lang="en-US" dirty="0">
                <a:hlinkClick r:id="rId6"/>
              </a:rPr>
              <a:t>https://chfs.ky.gov/agencies/os/oig/dcn/Pages/cn.aspx</a:t>
            </a:r>
            <a:r>
              <a:rPr lang="en-US" dirty="0"/>
              <a:t> ; </a:t>
            </a:r>
            <a:r>
              <a:rPr lang="en-US" dirty="0">
                <a:hlinkClick r:id="rId7"/>
              </a:rPr>
              <a:t>https://med.uky.edu/news/uk-healthcare-receives-state-approval-add-120-patient-beds</a:t>
            </a:r>
            <a:r>
              <a:rPr lang="en-US" dirty="0"/>
              <a:t> </a:t>
            </a:r>
          </a:p>
          <a:p>
            <a:pPr marL="457200" lvl="1" indent="0">
              <a:buNone/>
            </a:pPr>
            <a:r>
              <a:rPr lang="en-US" dirty="0"/>
              <a:t> </a:t>
            </a:r>
          </a:p>
        </p:txBody>
      </p:sp>
    </p:spTree>
    <p:extLst>
      <p:ext uri="{BB962C8B-B14F-4D97-AF65-F5344CB8AC3E}">
        <p14:creationId xmlns:p14="http://schemas.microsoft.com/office/powerpoint/2010/main" val="730488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887639" cy="1873108"/>
          </a:xfrm>
        </p:spPr>
        <p:txBody>
          <a:bodyPr>
            <a:normAutofit fontScale="90000"/>
          </a:bodyPr>
          <a:lstStyle/>
          <a:p>
            <a:r>
              <a:rPr lang="en-US" dirty="0"/>
              <a:t>A taxonomy</a:t>
            </a:r>
            <a:br>
              <a:rPr lang="en-US" dirty="0"/>
            </a:br>
            <a:r>
              <a:rPr lang="en-US" dirty="0"/>
              <a:t>of market</a:t>
            </a:r>
            <a:br>
              <a:rPr lang="en-US" dirty="0"/>
            </a:br>
            <a:r>
              <a:rPr lang="en-US" dirty="0"/>
              <a:t>structures</a:t>
            </a:r>
          </a:p>
        </p:txBody>
      </p:sp>
      <p:pic>
        <p:nvPicPr>
          <p:cNvPr id="1026" name="Picture 2" descr="structuremap.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5675" y="69966"/>
            <a:ext cx="6543352" cy="6788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461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study market structure?</a:t>
            </a:r>
          </a:p>
        </p:txBody>
      </p:sp>
      <p:sp>
        <p:nvSpPr>
          <p:cNvPr id="3" name="Content Placeholder 2"/>
          <p:cNvSpPr>
            <a:spLocks noGrp="1"/>
          </p:cNvSpPr>
          <p:nvPr>
            <p:ph idx="1"/>
          </p:nvPr>
        </p:nvSpPr>
        <p:spPr/>
        <p:txBody>
          <a:bodyPr>
            <a:normAutofit fontScale="92500" lnSpcReduction="10000"/>
          </a:bodyPr>
          <a:lstStyle/>
          <a:p>
            <a:r>
              <a:rPr lang="en-US" dirty="0"/>
              <a:t>Goal has been to understand the supply decisions of firms</a:t>
            </a:r>
          </a:p>
          <a:p>
            <a:r>
              <a:rPr lang="en-US" dirty="0"/>
              <a:t>Assumption (with qualifications) is that firms seek to maximize profits</a:t>
            </a:r>
          </a:p>
          <a:p>
            <a:r>
              <a:rPr lang="en-US" dirty="0"/>
              <a:t>Supply decision:  Choose Q so as to maximize </a:t>
            </a:r>
            <a:r>
              <a:rPr lang="el-GR" dirty="0"/>
              <a:t>π</a:t>
            </a:r>
            <a:r>
              <a:rPr lang="en-US" dirty="0"/>
              <a:t>(Q) = TR(Q) – TC(Q)</a:t>
            </a:r>
          </a:p>
          <a:p>
            <a:r>
              <a:rPr lang="en-US" dirty="0"/>
              <a:t>The principles we developed relating the firm’s output with its short-run and long-run costs do not depend on the type of market structure in which the firm operates.</a:t>
            </a:r>
          </a:p>
          <a:p>
            <a:r>
              <a:rPr lang="en-US" dirty="0"/>
              <a:t>The relationship that a firm sees between its output and its total revenue does depend on the type of market structure in which the firm competes.</a:t>
            </a:r>
          </a:p>
          <a:p>
            <a:r>
              <a:rPr lang="en-US" dirty="0"/>
              <a:t>Price takers vs. price searchers</a:t>
            </a:r>
          </a:p>
          <a:p>
            <a:r>
              <a:rPr lang="en-US" dirty="0"/>
              <a:t>So we will undertake to study firms’ supply decisions in the different types of market structures in which </a:t>
            </a:r>
            <a:r>
              <a:rPr lang="en-US"/>
              <a:t>firms compete.</a:t>
            </a:r>
            <a:endParaRPr lang="en-US" dirty="0"/>
          </a:p>
          <a:p>
            <a:endParaRPr lang="en-US" dirty="0"/>
          </a:p>
        </p:txBody>
      </p:sp>
    </p:spTree>
    <p:extLst>
      <p:ext uri="{BB962C8B-B14F-4D97-AF65-F5344CB8AC3E}">
        <p14:creationId xmlns:p14="http://schemas.microsoft.com/office/powerpoint/2010/main" val="2506131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4277" y="612845"/>
            <a:ext cx="10523912" cy="5632311"/>
          </a:xfrm>
          <a:prstGeom prst="rect">
            <a:avLst/>
          </a:prstGeom>
        </p:spPr>
        <p:txBody>
          <a:bodyPr wrap="square">
            <a:spAutoFit/>
          </a:bodyPr>
          <a:lstStyle/>
          <a:p>
            <a:pPr marL="457200" marR="0" algn="just">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p>
          <a:p>
            <a:r>
              <a:rPr lang="en-US" dirty="0"/>
              <a:t>“’Green Gold’ Rush Eludes Greeks,” </a:t>
            </a:r>
            <a:r>
              <a:rPr lang="en-US" i="1" dirty="0"/>
              <a:t>WSJ</a:t>
            </a:r>
            <a:r>
              <a:rPr lang="en-US" dirty="0"/>
              <a:t>, 12/19/17: unbranded olive oil vs. branded olive oil—which market structure model is appropriate for analyzing each? </a:t>
            </a:r>
          </a:p>
          <a:p>
            <a:r>
              <a:rPr lang="en-US" u="sng" dirty="0">
                <a:hlinkClick r:id="rId2"/>
              </a:rPr>
              <a:t>https://search-proquest-com.ezproxy.uky.edu/docview/1978204751/5057514BD29A4D70PQ/18?accountid=11836</a:t>
            </a:r>
            <a:r>
              <a:rPr lang="en-US" u="sng" dirty="0"/>
              <a:t> </a:t>
            </a:r>
            <a:endParaRPr lang="en-US" dirty="0"/>
          </a:p>
          <a:p>
            <a:r>
              <a:rPr lang="en-US" dirty="0"/>
              <a:t> </a:t>
            </a:r>
          </a:p>
          <a:p>
            <a:r>
              <a:rPr lang="en-US" dirty="0"/>
              <a:t>“Restaurants Burned by Oversupply, Rivals,” </a:t>
            </a:r>
            <a:r>
              <a:rPr lang="en-US" i="1" dirty="0"/>
              <a:t>WSJ</a:t>
            </a:r>
            <a:r>
              <a:rPr lang="en-US" dirty="0"/>
              <a:t>, 10/17/16: what type of market structure and expected long-run profitability in the restaurant industry? </a:t>
            </a:r>
            <a:r>
              <a:rPr lang="en-US" u="sng" dirty="0">
                <a:hlinkClick r:id="rId3"/>
              </a:rPr>
              <a:t>http://search.proquest.com.ezproxy.uky.edu/docview/1829442259/72E60390CBF94A2EPQ/64?accountid=11836</a:t>
            </a:r>
            <a:r>
              <a:rPr lang="en-US" u="sng" dirty="0"/>
              <a:t> </a:t>
            </a:r>
            <a:endParaRPr lang="en-US" dirty="0"/>
          </a:p>
          <a:p>
            <a:r>
              <a:rPr lang="en-US" dirty="0"/>
              <a:t> </a:t>
            </a:r>
          </a:p>
          <a:p>
            <a:r>
              <a:rPr lang="en-US" dirty="0"/>
              <a:t>“Boeing, Airbus Confront Crowded Skies,” </a:t>
            </a:r>
            <a:r>
              <a:rPr lang="en-US" i="1" dirty="0"/>
              <a:t>WSJ</a:t>
            </a:r>
            <a:r>
              <a:rPr lang="en-US" dirty="0"/>
              <a:t>, 7/17/17: can the tight duopoly market for large passenger jet airplanes last forever? </a:t>
            </a:r>
          </a:p>
          <a:p>
            <a:r>
              <a:rPr lang="en-US" u="sng" dirty="0">
                <a:hlinkClick r:id="rId4"/>
              </a:rPr>
              <a:t>https://search-proquest-com.ezproxy.uky.edu/docview/1919400529/1A3F32BEECF54CB3PQ/57?accountid=11836</a:t>
            </a:r>
            <a:endParaRPr lang="en-US" dirty="0"/>
          </a:p>
          <a:p>
            <a:r>
              <a:rPr lang="en-US" dirty="0"/>
              <a:t> </a:t>
            </a:r>
          </a:p>
          <a:p>
            <a:r>
              <a:rPr lang="en-US" dirty="0"/>
              <a:t>“Harry’s Cuts into Gillette’s Razor Turf,” </a:t>
            </a:r>
            <a:r>
              <a:rPr lang="en-US" i="1" dirty="0"/>
              <a:t>WSJ</a:t>
            </a:r>
            <a:r>
              <a:rPr lang="en-US" dirty="0"/>
              <a:t>, 11/11/16: what happens to the pricing power of a dominant firm when some upstart comes along? </a:t>
            </a:r>
            <a:r>
              <a:rPr lang="en-US" u="sng" dirty="0">
                <a:hlinkClick r:id="rId5"/>
              </a:rPr>
              <a:t>http://search.proquest.com.ezproxy.uky.edu/docview/1837880191/E66C037C10B4D00PQ/1?accountid=11836</a:t>
            </a:r>
            <a:r>
              <a:rPr lang="en-US" dirty="0"/>
              <a:t> </a:t>
            </a:r>
          </a:p>
        </p:txBody>
      </p:sp>
    </p:spTree>
    <p:extLst>
      <p:ext uri="{BB962C8B-B14F-4D97-AF65-F5344CB8AC3E}">
        <p14:creationId xmlns:p14="http://schemas.microsoft.com/office/powerpoint/2010/main" val="401014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Competitors and Competition: Outline</a:t>
            </a:r>
          </a:p>
        </p:txBody>
      </p:sp>
      <p:sp>
        <p:nvSpPr>
          <p:cNvPr id="3" name="Content Placeholder 2"/>
          <p:cNvSpPr>
            <a:spLocks noGrp="1"/>
          </p:cNvSpPr>
          <p:nvPr>
            <p:ph idx="1"/>
          </p:nvPr>
        </p:nvSpPr>
        <p:spPr>
          <a:xfrm>
            <a:off x="838200" y="1569493"/>
            <a:ext cx="10515600" cy="4607470"/>
          </a:xfrm>
        </p:spPr>
        <p:txBody>
          <a:bodyPr>
            <a:normAutofit fontScale="92500" lnSpcReduction="10000"/>
          </a:bodyPr>
          <a:lstStyle/>
          <a:p>
            <a:r>
              <a:rPr lang="en-US" dirty="0"/>
              <a:t>Defining a market: product market and geographic market</a:t>
            </a:r>
          </a:p>
          <a:p>
            <a:r>
              <a:rPr lang="en-US" dirty="0"/>
              <a:t>Identifying competitors: who are your rivals? </a:t>
            </a:r>
          </a:p>
          <a:p>
            <a:r>
              <a:rPr lang="en-US" dirty="0"/>
              <a:t>Porter’s Five Forces model</a:t>
            </a:r>
          </a:p>
          <a:p>
            <a:r>
              <a:rPr lang="en-US" dirty="0"/>
              <a:t>Characteristics of market structure: sellers, buyers, product differentiation, entry conditions, information</a:t>
            </a:r>
          </a:p>
          <a:p>
            <a:r>
              <a:rPr lang="en-US" dirty="0"/>
              <a:t>Measuring market structure</a:t>
            </a:r>
          </a:p>
          <a:p>
            <a:r>
              <a:rPr lang="en-US" dirty="0"/>
              <a:t>Taxonomy of market structures:</a:t>
            </a:r>
          </a:p>
          <a:p>
            <a:pPr lvl="1">
              <a:buFont typeface="Wingdings" panose="05000000000000000000" pitchFamily="2" charset="2"/>
              <a:buChar char="Ø"/>
            </a:pPr>
            <a:r>
              <a:rPr lang="en-US" dirty="0"/>
              <a:t>Perfect competition</a:t>
            </a:r>
          </a:p>
          <a:p>
            <a:pPr lvl="1">
              <a:buFont typeface="Wingdings" panose="05000000000000000000" pitchFamily="2" charset="2"/>
              <a:buChar char="Ø"/>
            </a:pPr>
            <a:r>
              <a:rPr lang="en-US" dirty="0"/>
              <a:t>Monopolistic competition</a:t>
            </a:r>
          </a:p>
          <a:p>
            <a:pPr lvl="1">
              <a:buFont typeface="Wingdings" panose="05000000000000000000" pitchFamily="2" charset="2"/>
              <a:buChar char="Ø"/>
            </a:pPr>
            <a:r>
              <a:rPr lang="en-US" dirty="0"/>
              <a:t>Oligopoly</a:t>
            </a:r>
          </a:p>
          <a:p>
            <a:pPr lvl="1">
              <a:buFont typeface="Wingdings" panose="05000000000000000000" pitchFamily="2" charset="2"/>
              <a:buChar char="Ø"/>
            </a:pPr>
            <a:r>
              <a:rPr lang="en-US" dirty="0"/>
              <a:t>Monopoly</a:t>
            </a:r>
          </a:p>
          <a:p>
            <a:endParaRPr lang="en-US" dirty="0"/>
          </a:p>
        </p:txBody>
      </p:sp>
    </p:spTree>
    <p:extLst>
      <p:ext uri="{BB962C8B-B14F-4D97-AF65-F5344CB8AC3E}">
        <p14:creationId xmlns:p14="http://schemas.microsoft.com/office/powerpoint/2010/main" val="7311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 market</a:t>
            </a:r>
          </a:p>
        </p:txBody>
      </p:sp>
      <p:sp>
        <p:nvSpPr>
          <p:cNvPr id="3" name="Content Placeholder 2"/>
          <p:cNvSpPr>
            <a:spLocks noGrp="1"/>
          </p:cNvSpPr>
          <p:nvPr>
            <p:ph idx="1"/>
          </p:nvPr>
        </p:nvSpPr>
        <p:spPr/>
        <p:txBody>
          <a:bodyPr>
            <a:normAutofit fontScale="92500" lnSpcReduction="10000"/>
          </a:bodyPr>
          <a:lstStyle/>
          <a:p>
            <a:r>
              <a:rPr lang="en-US" dirty="0"/>
              <a:t>What is a market?  Buyers, sellers, product, place.</a:t>
            </a:r>
          </a:p>
          <a:p>
            <a:r>
              <a:rPr lang="en-US" dirty="0"/>
              <a:t>Two dimensions to a market: product market and geographic market</a:t>
            </a:r>
          </a:p>
          <a:p>
            <a:r>
              <a:rPr lang="en-US" dirty="0"/>
              <a:t>Examples?  Product market and geographic market scope of the following products? UK-UL EMBA degree program; new Camry at Green’s Toyota; </a:t>
            </a:r>
            <a:r>
              <a:rPr lang="en-US" dirty="0" err="1"/>
              <a:t>Tempur-Pedic</a:t>
            </a:r>
            <a:r>
              <a:rPr lang="en-US" dirty="0"/>
              <a:t> gel-cooled mattress; Alltech’s </a:t>
            </a:r>
            <a:r>
              <a:rPr lang="en-US" dirty="0" err="1"/>
              <a:t>Bioplex</a:t>
            </a:r>
            <a:r>
              <a:rPr lang="en-US" dirty="0"/>
              <a:t>; diagnosis and cure for fever and sore throat; diagnosis and cure (?) for colon cancer.</a:t>
            </a:r>
          </a:p>
          <a:p>
            <a:r>
              <a:rPr lang="en-US" dirty="0">
                <a:hlinkClick r:id="rId2"/>
              </a:rPr>
              <a:t>https://www.lanereport.com/48334/2015/05/your-guide-to-kentucky-mba-programs/</a:t>
            </a:r>
            <a:endParaRPr lang="en-US" dirty="0"/>
          </a:p>
          <a:p>
            <a:r>
              <a:rPr lang="en-US" dirty="0"/>
              <a:t>Key element is price sensitivity: firms competing in the same market will be sensitive to one another’s prices.</a:t>
            </a:r>
          </a:p>
          <a:p>
            <a:r>
              <a:rPr lang="en-US" dirty="0"/>
              <a:t>How to measure price sensitivity?  Cross-price elasticity of demand</a:t>
            </a:r>
          </a:p>
        </p:txBody>
      </p:sp>
    </p:spTree>
    <p:extLst>
      <p:ext uri="{BB962C8B-B14F-4D97-AF65-F5344CB8AC3E}">
        <p14:creationId xmlns:p14="http://schemas.microsoft.com/office/powerpoint/2010/main" val="220706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competitors</a:t>
            </a:r>
          </a:p>
        </p:txBody>
      </p:sp>
      <p:sp>
        <p:nvSpPr>
          <p:cNvPr id="3" name="Content Placeholder 2"/>
          <p:cNvSpPr>
            <a:spLocks noGrp="1"/>
          </p:cNvSpPr>
          <p:nvPr>
            <p:ph idx="1"/>
          </p:nvPr>
        </p:nvSpPr>
        <p:spPr/>
        <p:txBody>
          <a:bodyPr/>
          <a:lstStyle/>
          <a:p>
            <a:r>
              <a:rPr lang="en-US" dirty="0"/>
              <a:t>Who are your rivals?</a:t>
            </a:r>
          </a:p>
          <a:p>
            <a:r>
              <a:rPr lang="en-US" dirty="0"/>
              <a:t>Are you competing against “the market”?  Examples?</a:t>
            </a:r>
          </a:p>
          <a:p>
            <a:r>
              <a:rPr lang="en-US" dirty="0"/>
              <a:t>Do you have identifiable rivals?  Examples?</a:t>
            </a:r>
          </a:p>
          <a:p>
            <a:r>
              <a:rPr lang="en-US" dirty="0"/>
              <a:t>If you have identifiable rivals, how close are they?</a:t>
            </a:r>
          </a:p>
          <a:p>
            <a:r>
              <a:rPr lang="en-US" dirty="0"/>
              <a:t>Do you have to take into account your rivals’ possible reactions when deciding what the best course of action is for you?  Examples?</a:t>
            </a:r>
          </a:p>
          <a:p>
            <a:endParaRPr lang="en-US" dirty="0"/>
          </a:p>
        </p:txBody>
      </p:sp>
    </p:spTree>
    <p:extLst>
      <p:ext uri="{BB962C8B-B14F-4D97-AF65-F5344CB8AC3E}">
        <p14:creationId xmlns:p14="http://schemas.microsoft.com/office/powerpoint/2010/main" val="169962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Porter’s Five-Forces Model</a:t>
            </a:r>
          </a:p>
        </p:txBody>
      </p:sp>
      <p:sp>
        <p:nvSpPr>
          <p:cNvPr id="4" name="Content Placeholder 3"/>
          <p:cNvSpPr>
            <a:spLocks noGrp="1"/>
          </p:cNvSpPr>
          <p:nvPr>
            <p:ph idx="1"/>
          </p:nvPr>
        </p:nvSpPr>
        <p:spPr/>
        <p:txBody>
          <a:bodyPr>
            <a:normAutofit fontScale="92500"/>
          </a:bodyPr>
          <a:lstStyle/>
          <a:p>
            <a:r>
              <a:rPr lang="en-US" dirty="0"/>
              <a:t>Michael Porter developed a model for industry analysis that incorporates many of the concepts we have studied so far. </a:t>
            </a:r>
            <a:r>
              <a:rPr lang="en-US" u="sng" dirty="0">
                <a:hlinkClick r:id="rId2"/>
              </a:rPr>
              <a:t>http://www.youtube.com/watch?v=mYF2_FBCvXw</a:t>
            </a:r>
            <a:r>
              <a:rPr lang="en-US" dirty="0"/>
              <a:t> </a:t>
            </a:r>
          </a:p>
          <a:p>
            <a:r>
              <a:rPr lang="en-US" dirty="0"/>
              <a:t>If we want to understand the nature and intensity of competition among firms in a market, we must understand the outside forces acting on firms in that industry.  These forces include supplier power, buyer power, the threat of substitutes, and the threat of entry.  We must also understand the market structure of the industry that inherently affects internal rivalry.</a:t>
            </a:r>
          </a:p>
          <a:p>
            <a:r>
              <a:rPr lang="en-US" dirty="0"/>
              <a:t>When there are only a few firms in an industry, and those firms are somewhat insulated from the other four forces, then the internal rivalry aspect of a market gets interesting.</a:t>
            </a:r>
          </a:p>
          <a:p>
            <a:endParaRPr lang="en-US" dirty="0"/>
          </a:p>
        </p:txBody>
      </p:sp>
    </p:spTree>
    <p:extLst>
      <p:ext uri="{BB962C8B-B14F-4D97-AF65-F5344CB8AC3E}">
        <p14:creationId xmlns:p14="http://schemas.microsoft.com/office/powerpoint/2010/main" val="139554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studymethod-130922221715-phpapp02/95/porters-five-forces-3-638.jpg?cb=1379888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734" y="-40338"/>
            <a:ext cx="9188179" cy="6898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45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structure</a:t>
            </a:r>
          </a:p>
        </p:txBody>
      </p:sp>
      <p:sp>
        <p:nvSpPr>
          <p:cNvPr id="3" name="Content Placeholder 2"/>
          <p:cNvSpPr>
            <a:spLocks noGrp="1"/>
          </p:cNvSpPr>
          <p:nvPr>
            <p:ph idx="1"/>
          </p:nvPr>
        </p:nvSpPr>
        <p:spPr/>
        <p:txBody>
          <a:bodyPr/>
          <a:lstStyle/>
          <a:p>
            <a:r>
              <a:rPr lang="en-US" dirty="0"/>
              <a:t>Definition:  Market structure refers to those characteristics of market organization that influence firms’ behavior and performance.</a:t>
            </a:r>
          </a:p>
          <a:p>
            <a:r>
              <a:rPr lang="en-US" dirty="0"/>
              <a:t>What market characteristics matter most?</a:t>
            </a:r>
          </a:p>
          <a:p>
            <a:pPr lvl="1">
              <a:buFont typeface="Wingdings" panose="05000000000000000000" pitchFamily="2" charset="2"/>
              <a:buChar char="Ø"/>
            </a:pPr>
            <a:r>
              <a:rPr lang="en-US" dirty="0"/>
              <a:t>Number and size distribution of sellers</a:t>
            </a:r>
          </a:p>
          <a:p>
            <a:pPr lvl="1">
              <a:buFont typeface="Wingdings" panose="05000000000000000000" pitchFamily="2" charset="2"/>
              <a:buChar char="Ø"/>
            </a:pPr>
            <a:r>
              <a:rPr lang="en-US" dirty="0"/>
              <a:t>Number and size distribution of buyers</a:t>
            </a:r>
          </a:p>
          <a:p>
            <a:pPr lvl="1">
              <a:buFont typeface="Wingdings" panose="05000000000000000000" pitchFamily="2" charset="2"/>
              <a:buChar char="Ø"/>
            </a:pPr>
            <a:r>
              <a:rPr lang="en-US" dirty="0"/>
              <a:t>Extent of product differentiation</a:t>
            </a:r>
          </a:p>
          <a:p>
            <a:pPr lvl="1">
              <a:buFont typeface="Wingdings" panose="05000000000000000000" pitchFamily="2" charset="2"/>
              <a:buChar char="Ø"/>
            </a:pPr>
            <a:r>
              <a:rPr lang="en-US" dirty="0"/>
              <a:t>Ease or difficulty for new firms to enter the industry</a:t>
            </a:r>
          </a:p>
          <a:p>
            <a:pPr lvl="1">
              <a:buFont typeface="Wingdings" panose="05000000000000000000" pitchFamily="2" charset="2"/>
              <a:buChar char="Ø"/>
            </a:pPr>
            <a:r>
              <a:rPr lang="en-US" dirty="0"/>
              <a:t>Availability of information to buyers and sellers</a:t>
            </a:r>
          </a:p>
        </p:txBody>
      </p:sp>
    </p:spTree>
    <p:extLst>
      <p:ext uri="{BB962C8B-B14F-4D97-AF65-F5344CB8AC3E}">
        <p14:creationId xmlns:p14="http://schemas.microsoft.com/office/powerpoint/2010/main" val="3353547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market structure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Are there numerical measures that might indicate how competitive or uncompetitive the supply side of a market might be?</a:t>
                </a:r>
              </a:p>
              <a:p>
                <a:r>
                  <a:rPr lang="en-US" dirty="0"/>
                  <a:t>Number of firms, n.</a:t>
                </a:r>
              </a:p>
              <a:p>
                <a:r>
                  <a:rPr lang="en-US" dirty="0"/>
                  <a:t>Concentration ratios: the share of total industry output (or sales or employment) accounted by the top four (CR</a:t>
                </a:r>
                <a:r>
                  <a:rPr lang="en-US" baseline="-25000" dirty="0"/>
                  <a:t>4</a:t>
                </a:r>
                <a:r>
                  <a:rPr lang="en-US" dirty="0"/>
                  <a:t>), top twenty (CR</a:t>
                </a:r>
                <a:r>
                  <a:rPr lang="en-US" baseline="-25000" dirty="0"/>
                  <a:t>20</a:t>
                </a:r>
                <a:r>
                  <a:rPr lang="en-US" dirty="0"/>
                  <a:t>), or top fifty (CR</a:t>
                </a:r>
                <a:r>
                  <a:rPr lang="en-US" baseline="-25000" dirty="0"/>
                  <a:t>50</a:t>
                </a:r>
                <a:r>
                  <a:rPr lang="en-US" dirty="0"/>
                  <a:t>) firms.</a:t>
                </a:r>
              </a:p>
              <a:p>
                <a:r>
                  <a:rPr lang="en-US" dirty="0" err="1"/>
                  <a:t>Herfindahl</a:t>
                </a:r>
                <a:r>
                  <a:rPr lang="en-US" dirty="0"/>
                  <a:t>-Hirschman Index (HHI): </a:t>
                </a:r>
              </a:p>
              <a:p>
                <a:pPr>
                  <a:buFont typeface="Wingdings" panose="05000000000000000000" pitchFamily="2" charset="2"/>
                  <a:buChar char="Ø"/>
                </a:pPr>
                <a:r>
                  <a:rPr lang="en-US" dirty="0"/>
                  <a:t>HHI =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𝑛</m:t>
                        </m:r>
                      </m:sup>
                      <m:e>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𝑖</m:t>
                            </m:r>
                          </m:sub>
                          <m:sup>
                            <m:r>
                              <a:rPr lang="en-US" b="0" i="1" smtClean="0">
                                <a:latin typeface="Cambria Math" panose="02040503050406030204" pitchFamily="18" charset="0"/>
                              </a:rPr>
                              <m:t>2</m:t>
                            </m:r>
                          </m:sup>
                        </m:sSubSup>
                      </m:e>
                    </m:nary>
                  </m:oMath>
                </a14:m>
                <a:r>
                  <a:rPr lang="en-US" dirty="0"/>
                  <a:t>, where </a:t>
                </a:r>
                <a14:m>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𝑖</m:t>
                        </m:r>
                      </m:sub>
                      <m:sup/>
                    </m:sSubSup>
                  </m:oMath>
                </a14:m>
                <a:r>
                  <a:rPr lang="en-US" dirty="0"/>
                  <a:t>represents the market share of the </a:t>
                </a:r>
                <a:r>
                  <a:rPr lang="en-US" dirty="0" err="1"/>
                  <a:t>i</a:t>
                </a:r>
                <a:r>
                  <a:rPr lang="en-US" baseline="30000" dirty="0" err="1"/>
                  <a:t>th</a:t>
                </a:r>
                <a:r>
                  <a:rPr lang="en-US" dirty="0"/>
                  <a:t> firm.  </a:t>
                </a:r>
              </a:p>
              <a:p>
                <a:pPr>
                  <a:buFont typeface="Wingdings" panose="05000000000000000000" pitchFamily="2" charset="2"/>
                  <a:buChar char="Ø"/>
                </a:pPr>
                <a:r>
                  <a:rPr lang="en-US" dirty="0"/>
                  <a:t>0 &lt; HHI &lt; 10,000;  atomistic firms: HHI → 0; monopoly: HHI → 10,000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1565" b="-1401"/>
                </a:stretch>
              </a:blipFill>
            </p:spPr>
            <p:txBody>
              <a:bodyPr/>
              <a:lstStyle/>
              <a:p>
                <a:r>
                  <a:rPr lang="en-US">
                    <a:noFill/>
                  </a:rPr>
                  <a:t> </a:t>
                </a:r>
              </a:p>
            </p:txBody>
          </p:sp>
        </mc:Fallback>
      </mc:AlternateContent>
    </p:spTree>
    <p:extLst>
      <p:ext uri="{BB962C8B-B14F-4D97-AF65-F5344CB8AC3E}">
        <p14:creationId xmlns:p14="http://schemas.microsoft.com/office/powerpoint/2010/main" val="273320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and size distribution of sellers</a:t>
            </a:r>
          </a:p>
        </p:txBody>
      </p:sp>
      <p:sp>
        <p:nvSpPr>
          <p:cNvPr id="3" name="Content Placeholder 2"/>
          <p:cNvSpPr>
            <a:spLocks noGrp="1"/>
          </p:cNvSpPr>
          <p:nvPr>
            <p:ph idx="1"/>
          </p:nvPr>
        </p:nvSpPr>
        <p:spPr/>
        <p:txBody>
          <a:bodyPr>
            <a:normAutofit fontScale="85000" lnSpcReduction="10000"/>
          </a:bodyPr>
          <a:lstStyle/>
          <a:p>
            <a:r>
              <a:rPr lang="en-US" dirty="0"/>
              <a:t>Many sellers, each one small relative to the market</a:t>
            </a:r>
          </a:p>
          <a:p>
            <a:pPr lvl="1">
              <a:buFont typeface="Wingdings" panose="05000000000000000000" pitchFamily="2" charset="2"/>
              <a:buChar char="Ø"/>
            </a:pPr>
            <a:r>
              <a:rPr lang="en-US">
                <a:hlinkClick r:id="rId2"/>
              </a:rPr>
              <a:t>https://www.louisianaalligators.com/farmers.html</a:t>
            </a:r>
            <a:endParaRPr lang="en-US"/>
          </a:p>
          <a:p>
            <a:pPr lvl="1">
              <a:buFont typeface="Wingdings" panose="05000000000000000000" pitchFamily="2" charset="2"/>
              <a:buChar char="Ø"/>
            </a:pPr>
            <a:r>
              <a:rPr lang="en-US">
                <a:hlinkClick r:id="rId3"/>
              </a:rPr>
              <a:t>https</a:t>
            </a:r>
            <a:r>
              <a:rPr lang="en-US" dirty="0">
                <a:hlinkClick r:id="rId3"/>
              </a:rPr>
              <a:t>://www.zomato.com/lexington-ky/downtown-restaurants</a:t>
            </a:r>
            <a:r>
              <a:rPr lang="en-US" dirty="0"/>
              <a:t> </a:t>
            </a:r>
          </a:p>
          <a:p>
            <a:r>
              <a:rPr lang="en-US" dirty="0"/>
              <a:t>Many sellers, but one (or a few) dominant firm and many fringe producers</a:t>
            </a:r>
          </a:p>
          <a:p>
            <a:pPr lvl="1">
              <a:buFont typeface="Wingdings" panose="05000000000000000000" pitchFamily="2" charset="2"/>
              <a:buChar char="Ø"/>
            </a:pPr>
            <a:r>
              <a:rPr lang="en-US" dirty="0">
                <a:hlinkClick r:id="rId4"/>
              </a:rPr>
              <a:t>http://www.statista.com/statistics/216573/worldwide-market-share-of-search-engines/</a:t>
            </a:r>
            <a:r>
              <a:rPr lang="en-US" dirty="0"/>
              <a:t> </a:t>
            </a:r>
          </a:p>
          <a:p>
            <a:r>
              <a:rPr lang="en-US" dirty="0"/>
              <a:t>Small number of sellers, each with a significant share of the market</a:t>
            </a:r>
          </a:p>
          <a:p>
            <a:pPr lvl="1">
              <a:buFont typeface="Wingdings" panose="05000000000000000000" pitchFamily="2" charset="2"/>
              <a:buChar char="Ø"/>
            </a:pPr>
            <a:r>
              <a:rPr lang="en-US" dirty="0">
                <a:hlinkClick r:id="rId5"/>
              </a:rPr>
              <a:t>https://en.wikipedia.org/wiki/Competition_between_Airbus_and_Boeing#/media/File:Lufthansa_Airbus_A380_and_Boeing_747_(16431502906).jpg</a:t>
            </a:r>
            <a:r>
              <a:rPr lang="en-US" dirty="0"/>
              <a:t> </a:t>
            </a:r>
          </a:p>
          <a:p>
            <a:pPr lvl="1">
              <a:buFont typeface="Wingdings" panose="05000000000000000000" pitchFamily="2" charset="2"/>
              <a:buChar char="Ø"/>
            </a:pPr>
            <a:r>
              <a:rPr lang="en-US" dirty="0">
                <a:hlinkClick r:id="rId6"/>
              </a:rPr>
              <a:t>https://health.usnews.com/best-hospitals/rankings/cardiology-and-heart-surgery/kentucky</a:t>
            </a:r>
            <a:r>
              <a:rPr lang="en-US" dirty="0"/>
              <a:t> </a:t>
            </a:r>
          </a:p>
          <a:p>
            <a:r>
              <a:rPr lang="en-US" dirty="0"/>
              <a:t>One seller of a product with no close substitutes</a:t>
            </a:r>
          </a:p>
          <a:p>
            <a:pPr lvl="1">
              <a:buFont typeface="Wingdings" panose="05000000000000000000" pitchFamily="2" charset="2"/>
              <a:buChar char="Ø"/>
            </a:pPr>
            <a:r>
              <a:rPr lang="en-US" dirty="0">
                <a:hlinkClick r:id="rId7"/>
              </a:rPr>
              <a:t>http://www.scientificamerican.com/article/we-now-have-the-cure-for-hepatitis-c-but-can-we-afford-it/</a:t>
            </a:r>
            <a:r>
              <a:rPr lang="en-US" dirty="0"/>
              <a:t> </a:t>
            </a:r>
          </a:p>
          <a:p>
            <a:pPr lvl="1">
              <a:buFont typeface="Wingdings" panose="05000000000000000000" pitchFamily="2" charset="2"/>
              <a:buChar char="Ø"/>
            </a:pPr>
            <a:r>
              <a:rPr lang="en-US" dirty="0">
                <a:hlinkClick r:id="rId8"/>
              </a:rPr>
              <a:t>http://ancient-greece.org/architecture/parthenon.html</a:t>
            </a:r>
            <a:r>
              <a:rPr lang="en-US" dirty="0"/>
              <a:t> </a:t>
            </a:r>
          </a:p>
          <a:p>
            <a:endParaRPr lang="en-US" dirty="0"/>
          </a:p>
        </p:txBody>
      </p:sp>
    </p:spTree>
    <p:extLst>
      <p:ext uri="{BB962C8B-B14F-4D97-AF65-F5344CB8AC3E}">
        <p14:creationId xmlns:p14="http://schemas.microsoft.com/office/powerpoint/2010/main" val="1436731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1386</Words>
  <Application>Microsoft Office PowerPoint</Application>
  <PresentationFormat>Widescreen</PresentationFormat>
  <Paragraphs>105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Cambria Math</vt:lpstr>
      <vt:lpstr>Times New Roman</vt:lpstr>
      <vt:lpstr>Wingdings</vt:lpstr>
      <vt:lpstr>Office Theme</vt:lpstr>
      <vt:lpstr>ECO 610:  Lecture 6</vt:lpstr>
      <vt:lpstr>Competitors and Competition: Outline</vt:lpstr>
      <vt:lpstr>Defining a market</vt:lpstr>
      <vt:lpstr>Identifying competitors</vt:lpstr>
      <vt:lpstr>Porter’s Five-Forces Model</vt:lpstr>
      <vt:lpstr>PowerPoint Presentation</vt:lpstr>
      <vt:lpstr>Market structure</vt:lpstr>
      <vt:lpstr>Measuring market structure</vt:lpstr>
      <vt:lpstr>Number and size distribution of sellers</vt:lpstr>
      <vt:lpstr>Number and size distribution of buyers</vt:lpstr>
      <vt:lpstr>Extent of product differentiation</vt:lpstr>
      <vt:lpstr>Conditions of Entry</vt:lpstr>
      <vt:lpstr>A taxonomy of market structures</vt:lpstr>
      <vt:lpstr>Why study market structure?</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6</dc:title>
  <dc:creator>Scott, Frank</dc:creator>
  <cp:lastModifiedBy>Scott, Frank A.</cp:lastModifiedBy>
  <cp:revision>42</cp:revision>
  <dcterms:created xsi:type="dcterms:W3CDTF">2016-07-04T20:46:36Z</dcterms:created>
  <dcterms:modified xsi:type="dcterms:W3CDTF">2020-10-12T21:32:25Z</dcterms:modified>
</cp:coreProperties>
</file>