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61" r:id="rId4"/>
    <p:sldId id="263" r:id="rId5"/>
    <p:sldId id="262" r:id="rId6"/>
    <p:sldId id="264" r:id="rId7"/>
    <p:sldId id="265" r:id="rId8"/>
    <p:sldId id="266" r:id="rId9"/>
    <p:sldId id="267" r:id="rId10"/>
    <p:sldId id="268" r:id="rId11"/>
    <p:sldId id="271" r:id="rId12"/>
    <p:sldId id="272" r:id="rId13"/>
    <p:sldId id="275" r:id="rId14"/>
    <p:sldId id="274" r:id="rId15"/>
    <p:sldId id="276" r:id="rId16"/>
    <p:sldId id="280" r:id="rId17"/>
    <p:sldId id="277" r:id="rId18"/>
    <p:sldId id="281" r:id="rId19"/>
    <p:sldId id="282" r:id="rId20"/>
    <p:sldId id="284" r:id="rId21"/>
    <p:sldId id="285" r:id="rId22"/>
    <p:sldId id="287" r:id="rId23"/>
    <p:sldId id="286" r:id="rId24"/>
    <p:sldId id="288" r:id="rId25"/>
    <p:sldId id="289" r:id="rId26"/>
    <p:sldId id="290" r:id="rId27"/>
    <p:sldId id="291" r:id="rId28"/>
    <p:sldId id="292"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5" autoAdjust="0"/>
    <p:restoredTop sz="94660"/>
  </p:normalViewPr>
  <p:slideViewPr>
    <p:cSldViewPr snapToGrid="0">
      <p:cViewPr varScale="1">
        <p:scale>
          <a:sx n="114" d="100"/>
          <a:sy n="114" d="100"/>
        </p:scale>
        <p:origin x="354" y="10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69EA060-096B-4049-94B1-492F430F01D7}" type="datetimeFigureOut">
              <a:rPr lang="en-US" smtClean="0"/>
              <a:t>10/19/2020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4FBD1-9ADE-4B0D-B0DC-B634C59AB609}" type="slidenum">
              <a:rPr lang="en-US" smtClean="0"/>
              <a:t>‹#›</a:t>
            </a:fld>
            <a:endParaRPr lang="en-US"/>
          </a:p>
        </p:txBody>
      </p:sp>
    </p:spTree>
    <p:extLst>
      <p:ext uri="{BB962C8B-B14F-4D97-AF65-F5344CB8AC3E}">
        <p14:creationId xmlns:p14="http://schemas.microsoft.com/office/powerpoint/2010/main" val="1711197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194827C7-1508-41FE-A7CD-65BD4E2F0F47}" type="slidenum">
              <a:rPr lang="en-US" altLang="en-US"/>
              <a:pPr/>
              <a:t>11</a:t>
            </a:fld>
            <a:endParaRPr lang="en-US" altLang="en-US"/>
          </a:p>
        </p:txBody>
      </p:sp>
      <p:sp>
        <p:nvSpPr>
          <p:cNvPr id="41986"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41987"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27</a:t>
            </a:r>
          </a:p>
        </p:txBody>
      </p:sp>
      <p:sp>
        <p:nvSpPr>
          <p:cNvPr id="41988"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41989"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41990" name="Rectangle 6"/>
          <p:cNvSpPr>
            <a:spLocks noGrp="1" noRot="1" noChangeAspect="1" noChangeArrowheads="1" noTextEdit="1"/>
          </p:cNvSpPr>
          <p:nvPr>
            <p:ph type="sldImg"/>
          </p:nvPr>
        </p:nvSpPr>
        <p:spPr>
          <a:xfrm>
            <a:off x="393700" y="692150"/>
            <a:ext cx="6070600" cy="3416300"/>
          </a:xfrm>
          <a:ln w="12700" cap="flat"/>
        </p:spPr>
      </p:sp>
      <p:sp>
        <p:nvSpPr>
          <p:cNvPr id="41991"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124184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1D5E42C-2A26-410B-92D7-B3FCCBADB3D1}" type="slidenum">
              <a:rPr lang="en-US" altLang="en-US"/>
              <a:pPr/>
              <a:t>16</a:t>
            </a:fld>
            <a:endParaRPr lang="en-US" altLang="en-US"/>
          </a:p>
        </p:txBody>
      </p:sp>
      <p:sp>
        <p:nvSpPr>
          <p:cNvPr id="61442"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61443"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49</a:t>
            </a:r>
          </a:p>
        </p:txBody>
      </p:sp>
      <p:sp>
        <p:nvSpPr>
          <p:cNvPr id="61444"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61445"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61446" name="Rectangle 6"/>
          <p:cNvSpPr>
            <a:spLocks noGrp="1" noRot="1" noChangeAspect="1" noChangeArrowheads="1" noTextEdit="1"/>
          </p:cNvSpPr>
          <p:nvPr>
            <p:ph type="sldImg"/>
          </p:nvPr>
        </p:nvSpPr>
        <p:spPr>
          <a:xfrm>
            <a:off x="393700" y="692150"/>
            <a:ext cx="6070600" cy="3416300"/>
          </a:xfrm>
          <a:ln w="12700" cap="flat"/>
        </p:spPr>
      </p:sp>
      <p:sp>
        <p:nvSpPr>
          <p:cNvPr id="61447"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40147611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EDBD2F14-D870-4B8D-8324-FEEF869F221D}" type="slidenum">
              <a:rPr lang="en-US" altLang="en-US"/>
              <a:pPr/>
              <a:t>26</a:t>
            </a:fld>
            <a:endParaRPr lang="en-US" altLang="en-US"/>
          </a:p>
        </p:txBody>
      </p:sp>
      <p:sp>
        <p:nvSpPr>
          <p:cNvPr id="97282"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97283"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84</a:t>
            </a:r>
          </a:p>
        </p:txBody>
      </p:sp>
      <p:sp>
        <p:nvSpPr>
          <p:cNvPr id="97284"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97285"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97286" name="Rectangle 6"/>
          <p:cNvSpPr>
            <a:spLocks noGrp="1" noRot="1" noChangeAspect="1" noChangeArrowheads="1" noTextEdit="1"/>
          </p:cNvSpPr>
          <p:nvPr>
            <p:ph type="sldImg"/>
          </p:nvPr>
        </p:nvSpPr>
        <p:spPr>
          <a:xfrm>
            <a:off x="393700" y="692150"/>
            <a:ext cx="6070600" cy="3416300"/>
          </a:xfrm>
          <a:ln w="12700" cap="flat"/>
        </p:spPr>
      </p:sp>
      <p:sp>
        <p:nvSpPr>
          <p:cNvPr id="97287"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34879818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7"/>
          <p:cNvSpPr>
            <a:spLocks noGrp="1" noChangeArrowheads="1"/>
          </p:cNvSpPr>
          <p:nvPr>
            <p:ph type="sldNum" sz="quarter" idx="5"/>
          </p:nvPr>
        </p:nvSpPr>
        <p:spPr>
          <a:ln/>
        </p:spPr>
        <p:txBody>
          <a:bodyPr/>
          <a:lstStyle/>
          <a:p>
            <a:fld id="{2CC9BF63-1689-497D-B445-F5F32E35AE09}" type="slidenum">
              <a:rPr lang="en-US" altLang="en-US"/>
              <a:pPr/>
              <a:t>27</a:t>
            </a:fld>
            <a:endParaRPr lang="en-US" altLang="en-US"/>
          </a:p>
        </p:txBody>
      </p:sp>
      <p:sp>
        <p:nvSpPr>
          <p:cNvPr id="105474" name="Rectangle 2"/>
          <p:cNvSpPr>
            <a:spLocks noChangeArrowheads="1"/>
          </p:cNvSpPr>
          <p:nvPr/>
        </p:nvSpPr>
        <p:spPr bwMode="auto">
          <a:xfrm>
            <a:off x="3885903" y="1"/>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105475" name="Rectangle 3"/>
          <p:cNvSpPr>
            <a:spLocks noChangeArrowheads="1"/>
          </p:cNvSpPr>
          <p:nvPr/>
        </p:nvSpPr>
        <p:spPr bwMode="auto">
          <a:xfrm>
            <a:off x="3885903" y="8687405"/>
            <a:ext cx="2972097"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0" tIns="44446" rIns="90480" bIns="44446" anchor="b"/>
          <a:lstStyle>
            <a:lvl1pPr defTabSz="966788">
              <a:defRPr>
                <a:solidFill>
                  <a:schemeClr val="tx1"/>
                </a:solidFill>
                <a:latin typeface="Arial" charset="0"/>
              </a:defRPr>
            </a:lvl1pPr>
            <a:lvl2pPr marL="482600" defTabSz="966788">
              <a:defRPr>
                <a:solidFill>
                  <a:schemeClr val="tx1"/>
                </a:solidFill>
                <a:latin typeface="Arial" charset="0"/>
              </a:defRPr>
            </a:lvl2pPr>
            <a:lvl3pPr marL="966788" defTabSz="966788">
              <a:defRPr>
                <a:solidFill>
                  <a:schemeClr val="tx1"/>
                </a:solidFill>
                <a:latin typeface="Arial" charset="0"/>
              </a:defRPr>
            </a:lvl3pPr>
            <a:lvl4pPr marL="1449388" defTabSz="966788">
              <a:defRPr>
                <a:solidFill>
                  <a:schemeClr val="tx1"/>
                </a:solidFill>
                <a:latin typeface="Arial" charset="0"/>
              </a:defRPr>
            </a:lvl4pPr>
            <a:lvl5pPr marL="1933575" defTabSz="966788">
              <a:defRPr>
                <a:solidFill>
                  <a:schemeClr val="tx1"/>
                </a:solidFill>
                <a:latin typeface="Arial" charset="0"/>
              </a:defRPr>
            </a:lvl5pPr>
            <a:lvl6pPr marL="2390775" defTabSz="966788" fontAlgn="base">
              <a:spcBef>
                <a:spcPct val="0"/>
              </a:spcBef>
              <a:spcAft>
                <a:spcPct val="0"/>
              </a:spcAft>
              <a:defRPr>
                <a:solidFill>
                  <a:schemeClr val="tx1"/>
                </a:solidFill>
                <a:latin typeface="Arial" charset="0"/>
              </a:defRPr>
            </a:lvl6pPr>
            <a:lvl7pPr marL="2847975" defTabSz="966788" fontAlgn="base">
              <a:spcBef>
                <a:spcPct val="0"/>
              </a:spcBef>
              <a:spcAft>
                <a:spcPct val="0"/>
              </a:spcAft>
              <a:defRPr>
                <a:solidFill>
                  <a:schemeClr val="tx1"/>
                </a:solidFill>
                <a:latin typeface="Arial" charset="0"/>
              </a:defRPr>
            </a:lvl7pPr>
            <a:lvl8pPr marL="3305175" defTabSz="966788" fontAlgn="base">
              <a:spcBef>
                <a:spcPct val="0"/>
              </a:spcBef>
              <a:spcAft>
                <a:spcPct val="0"/>
              </a:spcAft>
              <a:defRPr>
                <a:solidFill>
                  <a:schemeClr val="tx1"/>
                </a:solidFill>
                <a:latin typeface="Arial" charset="0"/>
              </a:defRPr>
            </a:lvl8pPr>
            <a:lvl9pPr marL="3762375" defTabSz="966788" fontAlgn="base">
              <a:spcBef>
                <a:spcPct val="0"/>
              </a:spcBef>
              <a:spcAft>
                <a:spcPct val="0"/>
              </a:spcAft>
              <a:defRPr>
                <a:solidFill>
                  <a:schemeClr val="tx1"/>
                </a:solidFill>
                <a:latin typeface="Arial" charset="0"/>
              </a:defRPr>
            </a:lvl9pPr>
          </a:lstStyle>
          <a:p>
            <a:pPr algn="r" eaLnBrk="0" hangingPunct="0"/>
            <a:r>
              <a:rPr lang="en-US" altLang="en-US" sz="1200">
                <a:latin typeface="Times New Roman" charset="0"/>
              </a:rPr>
              <a:t>92</a:t>
            </a:r>
          </a:p>
        </p:txBody>
      </p:sp>
      <p:sp>
        <p:nvSpPr>
          <p:cNvPr id="105476" name="Rectangle 4"/>
          <p:cNvSpPr>
            <a:spLocks noChangeArrowheads="1"/>
          </p:cNvSpPr>
          <p:nvPr/>
        </p:nvSpPr>
        <p:spPr bwMode="auto">
          <a:xfrm>
            <a:off x="0" y="8687405"/>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105477" name="Rectangle 5"/>
          <p:cNvSpPr>
            <a:spLocks noChangeArrowheads="1"/>
          </p:cNvSpPr>
          <p:nvPr/>
        </p:nvSpPr>
        <p:spPr bwMode="auto">
          <a:xfrm>
            <a:off x="0" y="1"/>
            <a:ext cx="2972098" cy="45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493" tIns="43247" rIns="86493" bIns="43247" anchor="ctr"/>
          <a:lstStyle/>
          <a:p>
            <a:endParaRPr lang="en-US"/>
          </a:p>
        </p:txBody>
      </p:sp>
      <p:sp>
        <p:nvSpPr>
          <p:cNvPr id="105478" name="Rectangle 6"/>
          <p:cNvSpPr>
            <a:spLocks noGrp="1" noRot="1" noChangeAspect="1" noChangeArrowheads="1" noTextEdit="1"/>
          </p:cNvSpPr>
          <p:nvPr>
            <p:ph type="sldImg"/>
          </p:nvPr>
        </p:nvSpPr>
        <p:spPr>
          <a:xfrm>
            <a:off x="393700" y="692150"/>
            <a:ext cx="6070600" cy="3416300"/>
          </a:xfrm>
          <a:ln w="12700" cap="flat"/>
        </p:spPr>
      </p:sp>
      <p:sp>
        <p:nvSpPr>
          <p:cNvPr id="105479" name="Rectangle 7"/>
          <p:cNvSpPr>
            <a:spLocks noGrp="1" noChangeArrowheads="1"/>
          </p:cNvSpPr>
          <p:nvPr>
            <p:ph type="body" idx="1"/>
          </p:nvPr>
        </p:nvSpPr>
        <p:spPr>
          <a:xfrm>
            <a:off x="913805" y="4343704"/>
            <a:ext cx="5030391" cy="4113892"/>
          </a:xfrm>
          <a:ln/>
          <a:extLst>
            <a:ext uri="{91240B29-F687-4F45-9708-019B960494DF}">
              <a14:hiddenLine xmlns:a14="http://schemas.microsoft.com/office/drawing/2010/main" w="12700">
                <a:solidFill>
                  <a:schemeClr val="tx1"/>
                </a:solidFill>
                <a:miter lim="800000"/>
                <a:headEnd/>
                <a:tailEnd/>
              </a14:hiddenLine>
            </a:ext>
          </a:extLst>
        </p:spPr>
        <p:txBody>
          <a:bodyPr lIns="90480" tIns="44446" rIns="90480" bIns="44446"/>
          <a:lstStyle/>
          <a:p>
            <a:endParaRPr lang="en-US" altLang="en-US"/>
          </a:p>
        </p:txBody>
      </p:sp>
    </p:spTree>
    <p:extLst>
      <p:ext uri="{BB962C8B-B14F-4D97-AF65-F5344CB8AC3E}">
        <p14:creationId xmlns:p14="http://schemas.microsoft.com/office/powerpoint/2010/main" val="1796531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8803146-4957-4A45-905D-5D05FE4A40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701415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03146-4957-4A45-905D-5D05FE4A40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28654420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03146-4957-4A45-905D-5D05FE4A40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8116263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8803146-4957-4A45-905D-5D05FE4A40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5514004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8803146-4957-4A45-905D-5D05FE4A4084}" type="datetimeFigureOut">
              <a:rPr lang="en-US" smtClean="0"/>
              <a:t>10/19/2020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460742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8803146-4957-4A45-905D-5D05FE4A4084}"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722166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8803146-4957-4A45-905D-5D05FE4A4084}" type="datetimeFigureOut">
              <a:rPr lang="en-US" smtClean="0"/>
              <a:t>10/19/2020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0516794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8803146-4957-4A45-905D-5D05FE4A4084}" type="datetimeFigureOut">
              <a:rPr lang="en-US" smtClean="0"/>
              <a:t>10/19/2020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52762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803146-4957-4A45-905D-5D05FE4A4084}" type="datetimeFigureOut">
              <a:rPr lang="en-US" smtClean="0"/>
              <a:t>10/19/2020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13187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03146-4957-4A45-905D-5D05FE4A4084}"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23646904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8803146-4957-4A45-905D-5D05FE4A4084}" type="datetimeFigureOut">
              <a:rPr lang="en-US" smtClean="0"/>
              <a:t>10/19/2020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A3735C-768E-4681-9053-4493597BDC0A}" type="slidenum">
              <a:rPr lang="en-US" smtClean="0"/>
              <a:t>‹#›</a:t>
            </a:fld>
            <a:endParaRPr lang="en-US"/>
          </a:p>
        </p:txBody>
      </p:sp>
    </p:spTree>
    <p:extLst>
      <p:ext uri="{BB962C8B-B14F-4D97-AF65-F5344CB8AC3E}">
        <p14:creationId xmlns:p14="http://schemas.microsoft.com/office/powerpoint/2010/main" val="6939225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8803146-4957-4A45-905D-5D05FE4A4084}" type="datetimeFigureOut">
              <a:rPr lang="en-US" smtClean="0"/>
              <a:t>10/19/2020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A3735C-768E-4681-9053-4493597BDC0A}" type="slidenum">
              <a:rPr lang="en-US" smtClean="0"/>
              <a:t>‹#›</a:t>
            </a:fld>
            <a:endParaRPr lang="en-US"/>
          </a:p>
        </p:txBody>
      </p:sp>
    </p:spTree>
    <p:extLst>
      <p:ext uri="{BB962C8B-B14F-4D97-AF65-F5344CB8AC3E}">
        <p14:creationId xmlns:p14="http://schemas.microsoft.com/office/powerpoint/2010/main" val="3514596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na01.safelinks.protection.outlook.com/?url=http://economicsoftheoffice.com/all/?id%3D12&amp;data=02|01||f4a7c305a3514f8344f108d62a17611f|2b30530b69b64457b818481cb53d42ae|0|0|636742677222182492&amp;sdata=z5CggYi2VNW1TBhjjKIWINoiaFZG0lkfHMzHRlIQAuM%3D&amp;reserved=0" TargetMode="External"/><Relationship Id="rId2" Type="http://schemas.openxmlformats.org/officeDocument/2006/relationships/hyperlink" Target="http://abcnews.go.com/WN/strawberry-farmers-destroy-crops/story?id=10219820"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hyperlink" Target="http://ezproxy.uky.edu/login?url=http://search.proquest.com/docview/398158016?accountid=11836"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ezproxy.uky.edu/login?url=http://search.proquest.com/docview/398605851?accountid=11836"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search-proquest-com.ezproxy.uky.edu/docview/2183042543/fulltext/B2CCEF0846B24379PQ/76?accountid=11836" TargetMode="External"/><Relationship Id="rId2" Type="http://schemas.openxmlformats.org/officeDocument/2006/relationships/hyperlink" Target="http://ezproxy.uky.edu/login?url=http://search.proquest.com/docview/398158016?accountid=11836" TargetMode="External"/><Relationship Id="rId1" Type="http://schemas.openxmlformats.org/officeDocument/2006/relationships/slideLayout" Target="../slideLayouts/slideLayout7.xml"/><Relationship Id="rId6" Type="http://schemas.openxmlformats.org/officeDocument/2006/relationships/hyperlink" Target="https://search-proquest-com.ezproxy.uky.edu/docview/2178498475/93EE81DA0646462BPQ/4?accountid=11836" TargetMode="External"/><Relationship Id="rId5" Type="http://schemas.openxmlformats.org/officeDocument/2006/relationships/hyperlink" Target="http://ezproxy.uky.edu/login?url=http://search.proquest.com/docview/862237747?accountid=11836" TargetMode="External"/><Relationship Id="rId4" Type="http://schemas.openxmlformats.org/officeDocument/2006/relationships/hyperlink" Target="http://search.proquest.com.ezproxy.uky.edu/docview/1906346922/FFFDCE8C1817464DPQ/1?accountid=11836"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vintageskins.com/new-cognac-ralph-lauren-alligator-belly-skin-ricky-bag-sac-mallette-handbag-tags/" TargetMode="External"/><Relationship Id="rId2" Type="http://schemas.openxmlformats.org/officeDocument/2006/relationships/hyperlink" Target="http://search.proquest.com.ezproxy.uky.edu/docview/399057549?accountid=11836"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gif"/><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ezproxy.uky.edu/login?url=http://search.proquest.com/docview/398158016?accountid=11836" TargetMode="External"/><Relationship Id="rId2" Type="http://schemas.openxmlformats.org/officeDocument/2006/relationships/image" Target="../media/image6.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ECO 610:  Lecture 7</a:t>
            </a:r>
          </a:p>
        </p:txBody>
      </p:sp>
      <p:sp>
        <p:nvSpPr>
          <p:cNvPr id="3" name="Subtitle 2"/>
          <p:cNvSpPr>
            <a:spLocks noGrp="1"/>
          </p:cNvSpPr>
          <p:nvPr>
            <p:ph type="subTitle" idx="1"/>
          </p:nvPr>
        </p:nvSpPr>
        <p:spPr/>
        <p:txBody>
          <a:bodyPr>
            <a:normAutofit/>
          </a:bodyPr>
          <a:lstStyle/>
          <a:p>
            <a:r>
              <a:rPr lang="en-US" sz="5400" dirty="0"/>
              <a:t>Perfectly Competitive Markets</a:t>
            </a:r>
          </a:p>
        </p:txBody>
      </p:sp>
    </p:spTree>
    <p:extLst>
      <p:ext uri="{BB962C8B-B14F-4D97-AF65-F5344CB8AC3E}">
        <p14:creationId xmlns:p14="http://schemas.microsoft.com/office/powerpoint/2010/main" val="12254556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571500" indent="-571500">
              <a:buFont typeface="Wingdings" panose="05000000000000000000" pitchFamily="2" charset="2"/>
              <a:buChar char="Ø"/>
            </a:pPr>
            <a:r>
              <a:rPr lang="en-US" dirty="0"/>
              <a:t>What does the demand curve facing each individual alligator farmer look like?</a:t>
            </a:r>
            <a:br>
              <a:rPr lang="en-US" dirty="0"/>
            </a:br>
            <a:endParaRPr lang="en-US" dirty="0"/>
          </a:p>
        </p:txBody>
      </p:sp>
      <p:sp>
        <p:nvSpPr>
          <p:cNvPr id="3" name="Content Placeholder 2"/>
          <p:cNvSpPr>
            <a:spLocks noGrp="1"/>
          </p:cNvSpPr>
          <p:nvPr>
            <p:ph idx="1"/>
          </p:nvPr>
        </p:nvSpPr>
        <p:spPr/>
        <p:txBody>
          <a:bodyPr>
            <a:normAutofit fontScale="92500"/>
          </a:bodyPr>
          <a:lstStyle/>
          <a:p>
            <a:r>
              <a:rPr lang="en-US" dirty="0"/>
              <a:t>If each producer is small relative to the market, what impact will any one producer’s output decision have on market price?</a:t>
            </a:r>
          </a:p>
          <a:p>
            <a:r>
              <a:rPr lang="en-US" dirty="0"/>
              <a:t>What is the relevant range of output for an individual alligator farmer?</a:t>
            </a:r>
          </a:p>
          <a:p>
            <a:r>
              <a:rPr lang="en-US" dirty="0"/>
              <a:t>What is industry output?</a:t>
            </a:r>
          </a:p>
          <a:p>
            <a:r>
              <a:rPr lang="en-US" dirty="0"/>
              <a:t>What happens to market price if an individual alligator farmer withholds all his gators from the market in a given year?</a:t>
            </a:r>
          </a:p>
          <a:p>
            <a:r>
              <a:rPr lang="en-US" dirty="0"/>
              <a:t>What happens to market price if that farmer produces and sells as many as he can in a given year?</a:t>
            </a:r>
          </a:p>
          <a:p>
            <a:r>
              <a:rPr lang="en-US" dirty="0"/>
              <a:t>We say that a firm in a perfectly competitive industry is a </a:t>
            </a:r>
            <a:r>
              <a:rPr lang="en-US" dirty="0">
                <a:solidFill>
                  <a:srgbClr val="FF0000"/>
                </a:solidFill>
              </a:rPr>
              <a:t>Price Taker</a:t>
            </a:r>
            <a:r>
              <a:rPr lang="en-US" dirty="0"/>
              <a:t>, because the firm’s demand curve is perfectly elastic at the market price.</a:t>
            </a:r>
          </a:p>
        </p:txBody>
      </p:sp>
    </p:spTree>
    <p:extLst>
      <p:ext uri="{BB962C8B-B14F-4D97-AF65-F5344CB8AC3E}">
        <p14:creationId xmlns:p14="http://schemas.microsoft.com/office/powerpoint/2010/main" val="1061373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2286000" y="58293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39" name="Rectangle 3"/>
          <p:cNvSpPr>
            <a:spLocks noChangeArrowheads="1"/>
          </p:cNvSpPr>
          <p:nvPr/>
        </p:nvSpPr>
        <p:spPr bwMode="auto">
          <a:xfrm>
            <a:off x="4800600" y="58293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0" name="Rectangle 4"/>
          <p:cNvSpPr>
            <a:spLocks noGrp="1" noChangeArrowheads="1"/>
          </p:cNvSpPr>
          <p:nvPr>
            <p:ph type="title"/>
          </p:nvPr>
        </p:nvSpPr>
        <p:spPr>
          <a:xfrm>
            <a:off x="838200" y="365126"/>
            <a:ext cx="10515600" cy="660902"/>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sz="3200" dirty="0"/>
              <a:t>Demand Curve of a Perfectly Competitive Firm</a:t>
            </a:r>
          </a:p>
        </p:txBody>
      </p:sp>
      <p:sp>
        <p:nvSpPr>
          <p:cNvPr id="39941" name="Line 5"/>
          <p:cNvSpPr>
            <a:spLocks noChangeShapeType="1"/>
          </p:cNvSpPr>
          <p:nvPr/>
        </p:nvSpPr>
        <p:spPr bwMode="auto">
          <a:xfrm>
            <a:off x="2303463" y="1670051"/>
            <a:ext cx="0" cy="39354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2" name="Line 6"/>
          <p:cNvSpPr>
            <a:spLocks noChangeShapeType="1"/>
          </p:cNvSpPr>
          <p:nvPr/>
        </p:nvSpPr>
        <p:spPr bwMode="auto">
          <a:xfrm>
            <a:off x="6570663" y="1670051"/>
            <a:ext cx="0" cy="39354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3" name="Line 7"/>
          <p:cNvSpPr>
            <a:spLocks noChangeShapeType="1"/>
          </p:cNvSpPr>
          <p:nvPr/>
        </p:nvSpPr>
        <p:spPr bwMode="auto">
          <a:xfrm>
            <a:off x="2300288" y="56007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4" name="Line 8"/>
          <p:cNvSpPr>
            <a:spLocks noChangeShapeType="1"/>
          </p:cNvSpPr>
          <p:nvPr/>
        </p:nvSpPr>
        <p:spPr bwMode="auto">
          <a:xfrm>
            <a:off x="6567488" y="56007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45" name="Rectangle 9"/>
          <p:cNvSpPr>
            <a:spLocks noChangeArrowheads="1"/>
          </p:cNvSpPr>
          <p:nvPr/>
        </p:nvSpPr>
        <p:spPr bwMode="auto">
          <a:xfrm>
            <a:off x="5405439" y="5595939"/>
            <a:ext cx="944170"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t>q: Output </a:t>
            </a:r>
          </a:p>
          <a:p>
            <a:pPr eaLnBrk="0" hangingPunct="0"/>
            <a:r>
              <a:rPr lang="en-US" altLang="en-US" sz="1400" b="1" dirty="0"/>
              <a:t>(4-foot</a:t>
            </a:r>
          </a:p>
          <a:p>
            <a:pPr eaLnBrk="0" hangingPunct="0"/>
            <a:r>
              <a:rPr lang="en-US" altLang="en-US" sz="1400" b="1" dirty="0"/>
              <a:t>alligators)</a:t>
            </a:r>
          </a:p>
        </p:txBody>
      </p:sp>
      <p:sp>
        <p:nvSpPr>
          <p:cNvPr id="39946" name="Rectangle 10"/>
          <p:cNvSpPr>
            <a:spLocks noChangeArrowheads="1"/>
          </p:cNvSpPr>
          <p:nvPr/>
        </p:nvSpPr>
        <p:spPr bwMode="auto">
          <a:xfrm>
            <a:off x="1519237" y="1481138"/>
            <a:ext cx="703848"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dirty="0"/>
              <a:t>Price</a:t>
            </a:r>
          </a:p>
          <a:p>
            <a:pPr eaLnBrk="0" hangingPunct="0"/>
            <a:r>
              <a:rPr lang="en-US" altLang="en-US" sz="1600" b="1" dirty="0"/>
              <a:t>$ per </a:t>
            </a:r>
          </a:p>
          <a:p>
            <a:pPr eaLnBrk="0" hangingPunct="0"/>
            <a:r>
              <a:rPr lang="en-US" altLang="en-US" sz="1600" b="1" dirty="0"/>
              <a:t>4-foot</a:t>
            </a:r>
          </a:p>
          <a:p>
            <a:pPr eaLnBrk="0" hangingPunct="0"/>
            <a:r>
              <a:rPr lang="en-US" altLang="en-US" sz="1600" b="1" dirty="0"/>
              <a:t>gator</a:t>
            </a:r>
          </a:p>
        </p:txBody>
      </p:sp>
      <p:sp>
        <p:nvSpPr>
          <p:cNvPr id="39947" name="Rectangle 11"/>
          <p:cNvSpPr>
            <a:spLocks noChangeArrowheads="1"/>
          </p:cNvSpPr>
          <p:nvPr/>
        </p:nvSpPr>
        <p:spPr bwMode="auto">
          <a:xfrm>
            <a:off x="5786438" y="1481138"/>
            <a:ext cx="703848"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dirty="0"/>
              <a:t>Price</a:t>
            </a:r>
          </a:p>
          <a:p>
            <a:pPr eaLnBrk="0" hangingPunct="0"/>
            <a:r>
              <a:rPr lang="en-US" altLang="en-US" sz="1600" b="1" dirty="0"/>
              <a:t>$ per </a:t>
            </a:r>
          </a:p>
          <a:p>
            <a:pPr eaLnBrk="0" hangingPunct="0"/>
            <a:r>
              <a:rPr lang="en-US" altLang="en-US" sz="1600" b="1" dirty="0"/>
              <a:t>4-foot</a:t>
            </a:r>
          </a:p>
          <a:p>
            <a:pPr eaLnBrk="0" hangingPunct="0"/>
            <a:r>
              <a:rPr lang="en-US" altLang="en-US" sz="1600" b="1" dirty="0"/>
              <a:t>gator</a:t>
            </a:r>
          </a:p>
        </p:txBody>
      </p:sp>
      <p:sp>
        <p:nvSpPr>
          <p:cNvPr id="39948" name="Rectangle 12"/>
          <p:cNvSpPr>
            <a:spLocks noChangeArrowheads="1"/>
          </p:cNvSpPr>
          <p:nvPr/>
        </p:nvSpPr>
        <p:spPr bwMode="auto">
          <a:xfrm>
            <a:off x="9602788" y="5589589"/>
            <a:ext cx="971421" cy="736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dirty="0"/>
              <a:t>Q: Output </a:t>
            </a:r>
          </a:p>
          <a:p>
            <a:pPr eaLnBrk="0" hangingPunct="0"/>
            <a:r>
              <a:rPr lang="en-US" altLang="en-US" sz="1400" b="1" dirty="0"/>
              <a:t>(4-foot </a:t>
            </a:r>
          </a:p>
          <a:p>
            <a:pPr eaLnBrk="0" hangingPunct="0"/>
            <a:r>
              <a:rPr lang="en-US" altLang="en-US" sz="1400" b="1" dirty="0"/>
              <a:t>alligators)</a:t>
            </a:r>
          </a:p>
        </p:txBody>
      </p:sp>
      <p:grpSp>
        <p:nvGrpSpPr>
          <p:cNvPr id="39949" name="Group 13"/>
          <p:cNvGrpSpPr>
            <a:grpSpLocks/>
          </p:cNvGrpSpPr>
          <p:nvPr/>
        </p:nvGrpSpPr>
        <p:grpSpPr bwMode="auto">
          <a:xfrm>
            <a:off x="1824038" y="3503614"/>
            <a:ext cx="3975100" cy="396875"/>
            <a:chOff x="189" y="2207"/>
            <a:chExt cx="2504" cy="250"/>
          </a:xfrm>
        </p:grpSpPr>
        <p:sp>
          <p:nvSpPr>
            <p:cNvPr id="39950" name="Line 14"/>
            <p:cNvSpPr>
              <a:spLocks noChangeShapeType="1"/>
            </p:cNvSpPr>
            <p:nvPr/>
          </p:nvSpPr>
          <p:spPr bwMode="auto">
            <a:xfrm>
              <a:off x="497" y="2376"/>
              <a:ext cx="1935" cy="0"/>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51" name="Rectangle 15"/>
            <p:cNvSpPr>
              <a:spLocks noChangeArrowheads="1"/>
            </p:cNvSpPr>
            <p:nvPr/>
          </p:nvSpPr>
          <p:spPr bwMode="auto">
            <a:xfrm>
              <a:off x="2493" y="2207"/>
              <a:ext cx="200"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d</a:t>
              </a:r>
            </a:p>
          </p:txBody>
        </p:sp>
        <p:sp>
          <p:nvSpPr>
            <p:cNvPr id="39952" name="Rectangle 16"/>
            <p:cNvSpPr>
              <a:spLocks noChangeArrowheads="1"/>
            </p:cNvSpPr>
            <p:nvPr/>
          </p:nvSpPr>
          <p:spPr bwMode="auto">
            <a:xfrm>
              <a:off x="189" y="2207"/>
              <a:ext cx="4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$180</a:t>
              </a:r>
            </a:p>
          </p:txBody>
        </p:sp>
      </p:grpSp>
      <p:sp>
        <p:nvSpPr>
          <p:cNvPr id="39953" name="Rectangle 17"/>
          <p:cNvSpPr>
            <a:spLocks noChangeArrowheads="1"/>
          </p:cNvSpPr>
          <p:nvPr/>
        </p:nvSpPr>
        <p:spPr bwMode="auto">
          <a:xfrm>
            <a:off x="3103563" y="5637214"/>
            <a:ext cx="70211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1000</a:t>
            </a:r>
          </a:p>
        </p:txBody>
      </p:sp>
      <p:sp>
        <p:nvSpPr>
          <p:cNvPr id="39954" name="Rectangle 18"/>
          <p:cNvSpPr>
            <a:spLocks noChangeArrowheads="1"/>
          </p:cNvSpPr>
          <p:nvPr/>
        </p:nvSpPr>
        <p:spPr bwMode="auto">
          <a:xfrm>
            <a:off x="4414838" y="5637214"/>
            <a:ext cx="70211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2000</a:t>
            </a:r>
          </a:p>
        </p:txBody>
      </p:sp>
      <p:sp>
        <p:nvSpPr>
          <p:cNvPr id="39955" name="Rectangle 19"/>
          <p:cNvSpPr>
            <a:spLocks noChangeArrowheads="1"/>
          </p:cNvSpPr>
          <p:nvPr/>
        </p:nvSpPr>
        <p:spPr bwMode="auto">
          <a:xfrm>
            <a:off x="7767638" y="5637214"/>
            <a:ext cx="1027526"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200,000</a:t>
            </a:r>
          </a:p>
        </p:txBody>
      </p:sp>
      <p:sp>
        <p:nvSpPr>
          <p:cNvPr id="39956" name="Rectangle 20"/>
          <p:cNvSpPr>
            <a:spLocks noChangeArrowheads="1"/>
          </p:cNvSpPr>
          <p:nvPr/>
        </p:nvSpPr>
        <p:spPr bwMode="auto">
          <a:xfrm>
            <a:off x="3408363" y="1751014"/>
            <a:ext cx="66204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a:solidFill>
                  <a:srgbClr val="FF3300"/>
                </a:solidFill>
              </a:rPr>
              <a:t>Firm</a:t>
            </a:r>
          </a:p>
        </p:txBody>
      </p:sp>
      <p:sp>
        <p:nvSpPr>
          <p:cNvPr id="39957" name="Rectangle 21"/>
          <p:cNvSpPr>
            <a:spLocks noChangeArrowheads="1"/>
          </p:cNvSpPr>
          <p:nvPr/>
        </p:nvSpPr>
        <p:spPr bwMode="auto">
          <a:xfrm>
            <a:off x="8148639" y="1751014"/>
            <a:ext cx="957892"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solidFill>
                  <a:srgbClr val="FF3300"/>
                </a:solidFill>
              </a:rPr>
              <a:t>Market</a:t>
            </a:r>
          </a:p>
        </p:txBody>
      </p:sp>
      <p:grpSp>
        <p:nvGrpSpPr>
          <p:cNvPr id="39962" name="Group 26"/>
          <p:cNvGrpSpPr>
            <a:grpSpLocks/>
          </p:cNvGrpSpPr>
          <p:nvPr/>
        </p:nvGrpSpPr>
        <p:grpSpPr bwMode="auto">
          <a:xfrm>
            <a:off x="6091239" y="1970088"/>
            <a:ext cx="4078288" cy="3617912"/>
            <a:chOff x="2877" y="1241"/>
            <a:chExt cx="2569" cy="2279"/>
          </a:xfrm>
        </p:grpSpPr>
        <p:sp>
          <p:nvSpPr>
            <p:cNvPr id="39963" name="Line 27"/>
            <p:cNvSpPr>
              <a:spLocks noChangeShapeType="1"/>
            </p:cNvSpPr>
            <p:nvPr/>
          </p:nvSpPr>
          <p:spPr bwMode="auto">
            <a:xfrm>
              <a:off x="3377" y="1241"/>
              <a:ext cx="1839" cy="1839"/>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4" name="Rectangle 28"/>
            <p:cNvSpPr>
              <a:spLocks noChangeArrowheads="1"/>
            </p:cNvSpPr>
            <p:nvPr/>
          </p:nvSpPr>
          <p:spPr bwMode="auto">
            <a:xfrm>
              <a:off x="5229" y="3045"/>
              <a:ext cx="217"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D</a:t>
              </a:r>
            </a:p>
          </p:txBody>
        </p:sp>
        <p:sp>
          <p:nvSpPr>
            <p:cNvPr id="39965" name="Rectangle 29"/>
            <p:cNvSpPr>
              <a:spLocks noChangeArrowheads="1"/>
            </p:cNvSpPr>
            <p:nvPr/>
          </p:nvSpPr>
          <p:spPr bwMode="auto">
            <a:xfrm>
              <a:off x="2877" y="2207"/>
              <a:ext cx="442"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dirty="0"/>
                <a:t>$180</a:t>
              </a:r>
            </a:p>
          </p:txBody>
        </p:sp>
        <p:sp>
          <p:nvSpPr>
            <p:cNvPr id="39966" name="Line 30"/>
            <p:cNvSpPr>
              <a:spLocks noChangeShapeType="1"/>
            </p:cNvSpPr>
            <p:nvPr/>
          </p:nvSpPr>
          <p:spPr bwMode="auto">
            <a:xfrm>
              <a:off x="3177" y="2328"/>
              <a:ext cx="1279"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7" name="Line 31"/>
            <p:cNvSpPr>
              <a:spLocks noChangeShapeType="1"/>
            </p:cNvSpPr>
            <p:nvPr/>
          </p:nvSpPr>
          <p:spPr bwMode="auto">
            <a:xfrm>
              <a:off x="4464" y="2337"/>
              <a:ext cx="0" cy="118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968" name="Oval 32"/>
            <p:cNvSpPr>
              <a:spLocks noChangeArrowheads="1"/>
            </p:cNvSpPr>
            <p:nvPr/>
          </p:nvSpPr>
          <p:spPr bwMode="auto">
            <a:xfrm>
              <a:off x="4423" y="2164"/>
              <a:ext cx="100" cy="327"/>
            </a:xfrm>
            <a:prstGeom prst="ellipse">
              <a:avLst/>
            </a:prstGeom>
            <a:solidFill>
              <a:schemeClr val="tx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endParaRPr lang="en-US"/>
            </a:p>
          </p:txBody>
        </p:sp>
      </p:grpSp>
      <p:sp>
        <p:nvSpPr>
          <p:cNvPr id="2" name="Slide Number Placeholder 1"/>
          <p:cNvSpPr>
            <a:spLocks noGrp="1"/>
          </p:cNvSpPr>
          <p:nvPr>
            <p:ph type="sldNum" sz="quarter" idx="12"/>
          </p:nvPr>
        </p:nvSpPr>
        <p:spPr/>
        <p:txBody>
          <a:bodyPr/>
          <a:lstStyle/>
          <a:p>
            <a:fld id="{412131A0-A7BB-40F0-BA6F-D7C35C7F1FA7}" type="slidenum">
              <a:rPr lang="en-US" altLang="en-US" smtClean="0"/>
              <a:pPr/>
              <a:t>11</a:t>
            </a:fld>
            <a:endParaRPr lang="en-US" altLang="en-US" dirty="0"/>
          </a:p>
        </p:txBody>
      </p:sp>
      <p:cxnSp>
        <p:nvCxnSpPr>
          <p:cNvPr id="4" name="Straight Connector 3"/>
          <p:cNvCxnSpPr/>
          <p:nvPr/>
        </p:nvCxnSpPr>
        <p:spPr>
          <a:xfrm flipH="1">
            <a:off x="7604450" y="1781677"/>
            <a:ext cx="2369974" cy="3266184"/>
          </a:xfrm>
          <a:prstGeom prst="line">
            <a:avLst/>
          </a:prstGeom>
          <a:ln w="57150"/>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flipH="1">
            <a:off x="10088497" y="1555432"/>
            <a:ext cx="231159" cy="369332"/>
          </a:xfrm>
          <a:prstGeom prst="rect">
            <a:avLst/>
          </a:prstGeom>
          <a:noFill/>
        </p:spPr>
        <p:txBody>
          <a:bodyPr wrap="square" rtlCol="0">
            <a:spAutoFit/>
          </a:bodyPr>
          <a:lstStyle/>
          <a:p>
            <a:r>
              <a:rPr lang="en-US" dirty="0"/>
              <a:t>S</a:t>
            </a:r>
          </a:p>
        </p:txBody>
      </p:sp>
    </p:spTree>
    <p:extLst>
      <p:ext uri="{BB962C8B-B14F-4D97-AF65-F5344CB8AC3E}">
        <p14:creationId xmlns:p14="http://schemas.microsoft.com/office/powerpoint/2010/main" val="37870850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39949"/>
                                        </p:tgtEl>
                                        <p:attrNameLst>
                                          <p:attrName>style.visibility</p:attrName>
                                        </p:attrNameLst>
                                      </p:cBhvr>
                                      <p:to>
                                        <p:strVal val="visible"/>
                                      </p:to>
                                    </p:set>
                                    <p:animEffect transition="in" filter="wipe(left)">
                                      <p:cBhvr>
                                        <p:cTn id="7" dur="500"/>
                                        <p:tgtEl>
                                          <p:spTgt spid="399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39962"/>
                                        </p:tgtEl>
                                        <p:attrNameLst>
                                          <p:attrName>style.visibility</p:attrName>
                                        </p:attrNameLst>
                                      </p:cBhvr>
                                      <p:to>
                                        <p:strVal val="visible"/>
                                      </p:to>
                                    </p:set>
                                    <p:animEffect transition="in" filter="wipe(left)">
                                      <p:cBhvr>
                                        <p:cTn id="12" dur="500"/>
                                        <p:tgtEl>
                                          <p:spTgt spid="399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a:t>What output will maximize profit for the firm in the short run?  The shutdown rule</a:t>
            </a:r>
          </a:p>
        </p:txBody>
      </p:sp>
      <p:sp>
        <p:nvSpPr>
          <p:cNvPr id="3" name="Content Placeholder 2"/>
          <p:cNvSpPr>
            <a:spLocks noGrp="1"/>
          </p:cNvSpPr>
          <p:nvPr>
            <p:ph idx="1"/>
          </p:nvPr>
        </p:nvSpPr>
        <p:spPr/>
        <p:txBody>
          <a:bodyPr>
            <a:normAutofit fontScale="70000" lnSpcReduction="20000"/>
          </a:bodyPr>
          <a:lstStyle/>
          <a:p>
            <a:r>
              <a:rPr lang="en-US" dirty="0"/>
              <a:t>First decision: produce q = 0 or produce q &gt; 0 in the short run?</a:t>
            </a:r>
          </a:p>
          <a:p>
            <a:r>
              <a:rPr lang="en-US" dirty="0"/>
              <a:t>What does producing q = 0 in the short run [i.e. shut down] look like? What does producing q = 0 in the long run [i.e. go out of business] look like? </a:t>
            </a:r>
          </a:p>
          <a:p>
            <a:r>
              <a:rPr lang="en-US" u="sng" dirty="0">
                <a:hlinkClick r:id="rId2"/>
              </a:rPr>
              <a:t>http://abcnews.go.com/WN/strawberry-farmers-destroy-crops/story?id=10219820</a:t>
            </a:r>
            <a:r>
              <a:rPr lang="en-US" u="sng" dirty="0"/>
              <a:t> </a:t>
            </a:r>
          </a:p>
          <a:p>
            <a:r>
              <a:rPr lang="en-US" dirty="0"/>
              <a:t>Which costs are relevant for short-run pricing decisions?</a:t>
            </a:r>
          </a:p>
          <a:p>
            <a:r>
              <a:rPr lang="en-US" u="sng" dirty="0">
                <a:hlinkClick r:id="rId3"/>
              </a:rPr>
              <a:t>http://economicsoftheoffice.com/all/?id=12</a:t>
            </a:r>
            <a:r>
              <a:rPr lang="en-US" u="sng" dirty="0"/>
              <a:t> </a:t>
            </a:r>
          </a:p>
          <a:p>
            <a:r>
              <a:rPr lang="en-US" dirty="0"/>
              <a:t>How to decide whether to shut down or produce a positive output?</a:t>
            </a:r>
          </a:p>
          <a:p>
            <a:pPr marL="457200" lvl="1" indent="0">
              <a:buNone/>
            </a:pPr>
            <a:r>
              <a:rPr lang="el-GR" sz="3100" dirty="0"/>
              <a:t>π</a:t>
            </a:r>
            <a:r>
              <a:rPr lang="en-US" sz="3100" dirty="0"/>
              <a:t> = TR – TC = TR – TVC – TFC</a:t>
            </a:r>
          </a:p>
          <a:p>
            <a:pPr marL="457200" lvl="1" indent="0">
              <a:buNone/>
            </a:pPr>
            <a:r>
              <a:rPr lang="en-US" sz="3100" dirty="0"/>
              <a:t>If q = 0, then TR = 0 and TVC = 0, so </a:t>
            </a:r>
            <a:r>
              <a:rPr lang="el-GR" sz="3100" dirty="0"/>
              <a:t>π</a:t>
            </a:r>
            <a:r>
              <a:rPr lang="en-US" sz="3100" dirty="0"/>
              <a:t> = - TFC; i.e. your losses equal your fixed costs</a:t>
            </a:r>
          </a:p>
          <a:p>
            <a:pPr marL="457200" lvl="1" indent="0">
              <a:buNone/>
            </a:pPr>
            <a:r>
              <a:rPr lang="en-US" sz="3100" dirty="0"/>
              <a:t>If q &gt; 0, then </a:t>
            </a:r>
            <a:r>
              <a:rPr lang="el-GR" sz="3100" dirty="0"/>
              <a:t>π</a:t>
            </a:r>
            <a:r>
              <a:rPr lang="en-US" sz="3100" dirty="0"/>
              <a:t> = TR – TVC – TFC</a:t>
            </a:r>
          </a:p>
          <a:p>
            <a:r>
              <a:rPr lang="en-US" dirty="0"/>
              <a:t>So, if [TR – TVC] &gt; 0, you are better off producing q &gt; 0.  If TR &lt; TVC, you are better off shutting down in the short run.</a:t>
            </a:r>
          </a:p>
          <a:p>
            <a:r>
              <a:rPr lang="en-US" dirty="0"/>
              <a:t>Alternatively, if TR/q &lt; TVC/q , i.e. </a:t>
            </a:r>
            <a:r>
              <a:rPr lang="en-US" dirty="0">
                <a:solidFill>
                  <a:srgbClr val="FF0000"/>
                </a:solidFill>
              </a:rPr>
              <a:t>if P &lt; AVC, then shut down in the short run</a:t>
            </a:r>
            <a:r>
              <a:rPr lang="en-US" dirty="0"/>
              <a:t>.</a:t>
            </a:r>
          </a:p>
          <a:p>
            <a:endParaRPr lang="en-US" dirty="0"/>
          </a:p>
          <a:p>
            <a:endParaRPr lang="en-US" dirty="0"/>
          </a:p>
          <a:p>
            <a:endParaRPr lang="en-US" dirty="0"/>
          </a:p>
        </p:txBody>
      </p:sp>
    </p:spTree>
    <p:extLst>
      <p:ext uri="{BB962C8B-B14F-4D97-AF65-F5344CB8AC3E}">
        <p14:creationId xmlns:p14="http://schemas.microsoft.com/office/powerpoint/2010/main" val="1410713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14solvbr.files.wordpress.com/2012/11/screen-shot-2012-11-29-at-11-59-58-pm.png?w=59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3817" y="485192"/>
            <a:ext cx="8059856" cy="6289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4634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571500" indent="-571500">
              <a:buFont typeface="Wingdings" panose="05000000000000000000" pitchFamily="2" charset="2"/>
              <a:buChar char="Ø"/>
            </a:pPr>
            <a:r>
              <a:rPr lang="en-US" sz="3600" dirty="0"/>
              <a:t>What output will maximize profit for the firm in the short run?  Producing a positive rate of output</a:t>
            </a:r>
          </a:p>
        </p:txBody>
      </p:sp>
      <p:sp>
        <p:nvSpPr>
          <p:cNvPr id="3" name="Content Placeholder 2"/>
          <p:cNvSpPr>
            <a:spLocks noGrp="1"/>
          </p:cNvSpPr>
          <p:nvPr>
            <p:ph idx="1"/>
          </p:nvPr>
        </p:nvSpPr>
        <p:spPr/>
        <p:txBody>
          <a:bodyPr>
            <a:normAutofit fontScale="92500"/>
          </a:bodyPr>
          <a:lstStyle/>
          <a:p>
            <a:r>
              <a:rPr lang="en-US" dirty="0"/>
              <a:t>If </a:t>
            </a:r>
            <a:r>
              <a:rPr lang="en-US" dirty="0" err="1"/>
              <a:t>P</a:t>
            </a:r>
            <a:r>
              <a:rPr lang="en-US" baseline="-25000" dirty="0" err="1"/>
              <a:t>Mkt</a:t>
            </a:r>
            <a:r>
              <a:rPr lang="en-US" dirty="0"/>
              <a:t> &gt; min AVC such that producing a q &gt; 0 is optimal, what q will maximize profit for the firm in the short run?</a:t>
            </a:r>
          </a:p>
          <a:p>
            <a:r>
              <a:rPr lang="en-US" dirty="0"/>
              <a:t>Expand output as long as producing and selling another unit adds more to total revenue than it does to total cost.</a:t>
            </a:r>
          </a:p>
          <a:p>
            <a:r>
              <a:rPr lang="en-US" dirty="0"/>
              <a:t>In other words, expand output up to point where MR = MC.</a:t>
            </a:r>
          </a:p>
          <a:p>
            <a:r>
              <a:rPr lang="en-US" dirty="0"/>
              <a:t>[Refer to diagram drawn on board for typical alligator farmer, with AVC and MC diagrams included.]</a:t>
            </a:r>
          </a:p>
          <a:p>
            <a:r>
              <a:rPr lang="en-US" dirty="0"/>
              <a:t>What is marginal revenue for a perfectly competitive firm? MR = </a:t>
            </a:r>
            <a:r>
              <a:rPr lang="el-GR" dirty="0"/>
              <a:t>Δ</a:t>
            </a:r>
            <a:r>
              <a:rPr lang="en-US" dirty="0"/>
              <a:t>TR/</a:t>
            </a:r>
            <a:r>
              <a:rPr lang="el-GR" dirty="0"/>
              <a:t>Δ</a:t>
            </a:r>
            <a:r>
              <a:rPr lang="en-US" dirty="0"/>
              <a:t>q . </a:t>
            </a:r>
          </a:p>
          <a:p>
            <a:r>
              <a:rPr lang="en-US" dirty="0"/>
              <a:t>As the firm expands output, does it have to lower price to sell more output?  No, hence MR = P = d .</a:t>
            </a:r>
          </a:p>
        </p:txBody>
      </p:sp>
    </p:spTree>
    <p:extLst>
      <p:ext uri="{BB962C8B-B14F-4D97-AF65-F5344CB8AC3E}">
        <p14:creationId xmlns:p14="http://schemas.microsoft.com/office/powerpoint/2010/main" val="16724119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a:t>What does the firm’s short-run supply curve look like?</a:t>
            </a:r>
          </a:p>
        </p:txBody>
      </p:sp>
      <p:sp>
        <p:nvSpPr>
          <p:cNvPr id="3" name="Content Placeholder 2"/>
          <p:cNvSpPr>
            <a:spLocks noGrp="1"/>
          </p:cNvSpPr>
          <p:nvPr>
            <p:ph idx="1"/>
          </p:nvPr>
        </p:nvSpPr>
        <p:spPr/>
        <p:txBody>
          <a:bodyPr>
            <a:normAutofit fontScale="92500" lnSpcReduction="10000"/>
          </a:bodyPr>
          <a:lstStyle/>
          <a:p>
            <a:r>
              <a:rPr lang="en-US" dirty="0"/>
              <a:t>As market price varies from zero to $200 per four-foot gator, what output will maximize profits (minimize losses) at each possible price?</a:t>
            </a:r>
          </a:p>
          <a:p>
            <a:r>
              <a:rPr lang="en-US" dirty="0"/>
              <a:t>[Refer to diagram drawn on board for derivation of competitive firm’s short-run supply curve]</a:t>
            </a:r>
          </a:p>
          <a:p>
            <a:r>
              <a:rPr lang="en-US" dirty="0"/>
              <a:t>If </a:t>
            </a:r>
            <a:r>
              <a:rPr lang="en-US" dirty="0" err="1"/>
              <a:t>P</a:t>
            </a:r>
            <a:r>
              <a:rPr lang="en-US" baseline="-25000" dirty="0" err="1"/>
              <a:t>Mkt</a:t>
            </a:r>
            <a:r>
              <a:rPr lang="en-US" dirty="0"/>
              <a:t> &lt; min AVC, then q* = 0, where q* is the firm’s profit-maximizing output.</a:t>
            </a:r>
          </a:p>
          <a:p>
            <a:r>
              <a:rPr lang="en-US" dirty="0"/>
              <a:t>If </a:t>
            </a:r>
            <a:r>
              <a:rPr lang="en-US" dirty="0" err="1"/>
              <a:t>P</a:t>
            </a:r>
            <a:r>
              <a:rPr lang="en-US" baseline="-25000" dirty="0" err="1"/>
              <a:t>Mkt</a:t>
            </a:r>
            <a:r>
              <a:rPr lang="en-US" dirty="0"/>
              <a:t> &gt; min AVC, then producing q* where </a:t>
            </a:r>
            <a:r>
              <a:rPr lang="en-US" dirty="0" err="1"/>
              <a:t>P</a:t>
            </a:r>
            <a:r>
              <a:rPr lang="en-US" baseline="-25000" dirty="0" err="1"/>
              <a:t>Mkt</a:t>
            </a:r>
            <a:r>
              <a:rPr lang="en-US" dirty="0"/>
              <a:t> = MC will maximize short-run profits (minimize short-run losses) for the firm.</a:t>
            </a:r>
          </a:p>
          <a:p>
            <a:r>
              <a:rPr lang="en-US" dirty="0"/>
              <a:t>Does the firm’s short-run supply curve obey the Law of Supply?</a:t>
            </a:r>
          </a:p>
          <a:p>
            <a:r>
              <a:rPr lang="en-US" dirty="0"/>
              <a:t>What is the logic of the economic behavior suggested by the firm’s short-run supply curve that we have just derived?</a:t>
            </a:r>
          </a:p>
        </p:txBody>
      </p:sp>
    </p:spTree>
    <p:extLst>
      <p:ext uri="{BB962C8B-B14F-4D97-AF65-F5344CB8AC3E}">
        <p14:creationId xmlns:p14="http://schemas.microsoft.com/office/powerpoint/2010/main" val="3785813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19" name="Rectangle 3"/>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0" name="Rectangle 4"/>
          <p:cNvSpPr>
            <a:spLocks noChangeArrowheads="1"/>
          </p:cNvSpPr>
          <p:nvPr/>
        </p:nvSpPr>
        <p:spPr bwMode="auto">
          <a:xfrm>
            <a:off x="4648200" y="62357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1" name="Line 5"/>
          <p:cNvSpPr>
            <a:spLocks noChangeShapeType="1"/>
          </p:cNvSpPr>
          <p:nvPr/>
        </p:nvSpPr>
        <p:spPr bwMode="auto">
          <a:xfrm>
            <a:off x="3733800" y="1690688"/>
            <a:ext cx="0" cy="43164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2" name="Line 6"/>
          <p:cNvSpPr>
            <a:spLocks noChangeShapeType="1"/>
          </p:cNvSpPr>
          <p:nvPr/>
        </p:nvSpPr>
        <p:spPr bwMode="auto">
          <a:xfrm>
            <a:off x="3727451" y="5989638"/>
            <a:ext cx="51403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23" name="Rectangle 7"/>
          <p:cNvSpPr>
            <a:spLocks noChangeArrowheads="1"/>
          </p:cNvSpPr>
          <p:nvPr/>
        </p:nvSpPr>
        <p:spPr bwMode="auto">
          <a:xfrm>
            <a:off x="3041381" y="1670050"/>
            <a:ext cx="684483"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Price</a:t>
            </a:r>
          </a:p>
          <a:p>
            <a:pPr algn="r" eaLnBrk="0" hangingPunct="0"/>
            <a:r>
              <a:rPr lang="en-US" altLang="en-US" sz="1600" b="1"/>
              <a:t>($ per</a:t>
            </a:r>
          </a:p>
          <a:p>
            <a:pPr algn="r" eaLnBrk="0" hangingPunct="0"/>
            <a:r>
              <a:rPr lang="en-US" altLang="en-US" sz="1600" b="1"/>
              <a:t>unit)</a:t>
            </a:r>
          </a:p>
        </p:txBody>
      </p:sp>
      <p:sp>
        <p:nvSpPr>
          <p:cNvPr id="60424" name="Rectangle 8"/>
          <p:cNvSpPr>
            <a:spLocks noChangeArrowheads="1"/>
          </p:cNvSpPr>
          <p:nvPr/>
        </p:nvSpPr>
        <p:spPr bwMode="auto">
          <a:xfrm>
            <a:off x="8377238" y="2509839"/>
            <a:ext cx="54021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MC</a:t>
            </a:r>
          </a:p>
        </p:txBody>
      </p:sp>
      <p:sp>
        <p:nvSpPr>
          <p:cNvPr id="60425" name="Rectangle 9"/>
          <p:cNvSpPr>
            <a:spLocks noChangeArrowheads="1"/>
          </p:cNvSpPr>
          <p:nvPr/>
        </p:nvSpPr>
        <p:spPr bwMode="auto">
          <a:xfrm>
            <a:off x="9043988" y="5819776"/>
            <a:ext cx="7950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Output</a:t>
            </a:r>
          </a:p>
        </p:txBody>
      </p:sp>
      <p:sp>
        <p:nvSpPr>
          <p:cNvPr id="60426" name="Freeform 10"/>
          <p:cNvSpPr>
            <a:spLocks/>
          </p:cNvSpPr>
          <p:nvPr/>
        </p:nvSpPr>
        <p:spPr bwMode="auto">
          <a:xfrm>
            <a:off x="4722814" y="3736976"/>
            <a:ext cx="4403725" cy="1266825"/>
          </a:xfrm>
          <a:custGeom>
            <a:avLst/>
            <a:gdLst>
              <a:gd name="T0" fmla="*/ 0 w 2774"/>
              <a:gd name="T1" fmla="*/ 97 h 798"/>
              <a:gd name="T2" fmla="*/ 46 w 2774"/>
              <a:gd name="T3" fmla="*/ 132 h 798"/>
              <a:gd name="T4" fmla="*/ 99 w 2774"/>
              <a:gd name="T5" fmla="*/ 178 h 798"/>
              <a:gd name="T6" fmla="*/ 168 w 2774"/>
              <a:gd name="T7" fmla="*/ 234 h 798"/>
              <a:gd name="T8" fmla="*/ 245 w 2774"/>
              <a:gd name="T9" fmla="*/ 294 h 798"/>
              <a:gd name="T10" fmla="*/ 406 w 2774"/>
              <a:gd name="T11" fmla="*/ 416 h 798"/>
              <a:gd name="T12" fmla="*/ 490 w 2774"/>
              <a:gd name="T13" fmla="*/ 472 h 798"/>
              <a:gd name="T14" fmla="*/ 567 w 2774"/>
              <a:gd name="T15" fmla="*/ 518 h 798"/>
              <a:gd name="T16" fmla="*/ 720 w 2774"/>
              <a:gd name="T17" fmla="*/ 599 h 798"/>
              <a:gd name="T18" fmla="*/ 888 w 2774"/>
              <a:gd name="T19" fmla="*/ 675 h 798"/>
              <a:gd name="T20" fmla="*/ 965 w 2774"/>
              <a:gd name="T21" fmla="*/ 710 h 798"/>
              <a:gd name="T22" fmla="*/ 1049 w 2774"/>
              <a:gd name="T23" fmla="*/ 736 h 798"/>
              <a:gd name="T24" fmla="*/ 1126 w 2774"/>
              <a:gd name="T25" fmla="*/ 761 h 798"/>
              <a:gd name="T26" fmla="*/ 1203 w 2774"/>
              <a:gd name="T27" fmla="*/ 776 h 798"/>
              <a:gd name="T28" fmla="*/ 1279 w 2774"/>
              <a:gd name="T29" fmla="*/ 787 h 798"/>
              <a:gd name="T30" fmla="*/ 1348 w 2774"/>
              <a:gd name="T31" fmla="*/ 797 h 798"/>
              <a:gd name="T32" fmla="*/ 1478 w 2774"/>
              <a:gd name="T33" fmla="*/ 797 h 798"/>
              <a:gd name="T34" fmla="*/ 1616 w 2774"/>
              <a:gd name="T35" fmla="*/ 776 h 798"/>
              <a:gd name="T36" fmla="*/ 1754 w 2774"/>
              <a:gd name="T37" fmla="*/ 746 h 798"/>
              <a:gd name="T38" fmla="*/ 1823 w 2774"/>
              <a:gd name="T39" fmla="*/ 721 h 798"/>
              <a:gd name="T40" fmla="*/ 1900 w 2774"/>
              <a:gd name="T41" fmla="*/ 695 h 798"/>
              <a:gd name="T42" fmla="*/ 2053 w 2774"/>
              <a:gd name="T43" fmla="*/ 624 h 798"/>
              <a:gd name="T44" fmla="*/ 2198 w 2774"/>
              <a:gd name="T45" fmla="*/ 543 h 798"/>
              <a:gd name="T46" fmla="*/ 2336 w 2774"/>
              <a:gd name="T47" fmla="*/ 452 h 798"/>
              <a:gd name="T48" fmla="*/ 2398 w 2774"/>
              <a:gd name="T49" fmla="*/ 401 h 798"/>
              <a:gd name="T50" fmla="*/ 2467 w 2774"/>
              <a:gd name="T51" fmla="*/ 345 h 798"/>
              <a:gd name="T52" fmla="*/ 2581 w 2774"/>
              <a:gd name="T53" fmla="*/ 213 h 798"/>
              <a:gd name="T54" fmla="*/ 2643 w 2774"/>
              <a:gd name="T55" fmla="*/ 152 h 798"/>
              <a:gd name="T56" fmla="*/ 2689 w 2774"/>
              <a:gd name="T57" fmla="*/ 91 h 798"/>
              <a:gd name="T58" fmla="*/ 2735 w 2774"/>
              <a:gd name="T59" fmla="*/ 41 h 798"/>
              <a:gd name="T60" fmla="*/ 2773 w 2774"/>
              <a:gd name="T61"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74" h="798">
                <a:moveTo>
                  <a:pt x="0" y="97"/>
                </a:moveTo>
                <a:lnTo>
                  <a:pt x="46" y="132"/>
                </a:lnTo>
                <a:lnTo>
                  <a:pt x="99" y="178"/>
                </a:lnTo>
                <a:lnTo>
                  <a:pt x="168" y="234"/>
                </a:lnTo>
                <a:lnTo>
                  <a:pt x="245" y="294"/>
                </a:lnTo>
                <a:lnTo>
                  <a:pt x="406" y="416"/>
                </a:lnTo>
                <a:lnTo>
                  <a:pt x="490" y="472"/>
                </a:lnTo>
                <a:lnTo>
                  <a:pt x="567" y="518"/>
                </a:lnTo>
                <a:lnTo>
                  <a:pt x="720" y="599"/>
                </a:lnTo>
                <a:lnTo>
                  <a:pt x="888" y="675"/>
                </a:lnTo>
                <a:lnTo>
                  <a:pt x="965" y="710"/>
                </a:lnTo>
                <a:lnTo>
                  <a:pt x="1049" y="736"/>
                </a:lnTo>
                <a:lnTo>
                  <a:pt x="1126" y="761"/>
                </a:lnTo>
                <a:lnTo>
                  <a:pt x="1203" y="776"/>
                </a:lnTo>
                <a:lnTo>
                  <a:pt x="1279" y="787"/>
                </a:lnTo>
                <a:lnTo>
                  <a:pt x="1348" y="797"/>
                </a:lnTo>
                <a:lnTo>
                  <a:pt x="1478" y="797"/>
                </a:lnTo>
                <a:lnTo>
                  <a:pt x="1616" y="776"/>
                </a:lnTo>
                <a:lnTo>
                  <a:pt x="1754" y="746"/>
                </a:lnTo>
                <a:lnTo>
                  <a:pt x="1823" y="721"/>
                </a:lnTo>
                <a:lnTo>
                  <a:pt x="1900" y="695"/>
                </a:lnTo>
                <a:lnTo>
                  <a:pt x="2053" y="624"/>
                </a:lnTo>
                <a:lnTo>
                  <a:pt x="2198" y="543"/>
                </a:lnTo>
                <a:lnTo>
                  <a:pt x="2336" y="452"/>
                </a:lnTo>
                <a:lnTo>
                  <a:pt x="2398" y="401"/>
                </a:lnTo>
                <a:lnTo>
                  <a:pt x="2467" y="345"/>
                </a:lnTo>
                <a:lnTo>
                  <a:pt x="2581" y="213"/>
                </a:lnTo>
                <a:lnTo>
                  <a:pt x="2643" y="152"/>
                </a:lnTo>
                <a:lnTo>
                  <a:pt x="2689" y="91"/>
                </a:lnTo>
                <a:lnTo>
                  <a:pt x="2735" y="41"/>
                </a:lnTo>
                <a:lnTo>
                  <a:pt x="2773" y="0"/>
                </a:lnTo>
              </a:path>
            </a:pathLst>
          </a:custGeom>
          <a:noFill/>
          <a:ln w="5715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7" name="Freeform 11"/>
          <p:cNvSpPr>
            <a:spLocks/>
          </p:cNvSpPr>
          <p:nvPr/>
        </p:nvSpPr>
        <p:spPr bwMode="auto">
          <a:xfrm>
            <a:off x="5124450" y="3040063"/>
            <a:ext cx="4002088" cy="1223962"/>
          </a:xfrm>
          <a:custGeom>
            <a:avLst/>
            <a:gdLst>
              <a:gd name="T0" fmla="*/ 0 w 2521"/>
              <a:gd name="T1" fmla="*/ 0 h 771"/>
              <a:gd name="T2" fmla="*/ 23 w 2521"/>
              <a:gd name="T3" fmla="*/ 26 h 771"/>
              <a:gd name="T4" fmla="*/ 61 w 2521"/>
              <a:gd name="T5" fmla="*/ 56 h 771"/>
              <a:gd name="T6" fmla="*/ 99 w 2521"/>
              <a:gd name="T7" fmla="*/ 95 h 771"/>
              <a:gd name="T8" fmla="*/ 137 w 2521"/>
              <a:gd name="T9" fmla="*/ 139 h 771"/>
              <a:gd name="T10" fmla="*/ 245 w 2521"/>
              <a:gd name="T11" fmla="*/ 229 h 771"/>
              <a:gd name="T12" fmla="*/ 360 w 2521"/>
              <a:gd name="T13" fmla="*/ 324 h 771"/>
              <a:gd name="T14" fmla="*/ 429 w 2521"/>
              <a:gd name="T15" fmla="*/ 372 h 771"/>
              <a:gd name="T16" fmla="*/ 505 w 2521"/>
              <a:gd name="T17" fmla="*/ 424 h 771"/>
              <a:gd name="T18" fmla="*/ 681 w 2521"/>
              <a:gd name="T19" fmla="*/ 536 h 771"/>
              <a:gd name="T20" fmla="*/ 766 w 2521"/>
              <a:gd name="T21" fmla="*/ 588 h 771"/>
              <a:gd name="T22" fmla="*/ 858 w 2521"/>
              <a:gd name="T23" fmla="*/ 640 h 771"/>
              <a:gd name="T24" fmla="*/ 942 w 2521"/>
              <a:gd name="T25" fmla="*/ 679 h 771"/>
              <a:gd name="T26" fmla="*/ 1026 w 2521"/>
              <a:gd name="T27" fmla="*/ 714 h 771"/>
              <a:gd name="T28" fmla="*/ 1103 w 2521"/>
              <a:gd name="T29" fmla="*/ 739 h 771"/>
              <a:gd name="T30" fmla="*/ 1179 w 2521"/>
              <a:gd name="T31" fmla="*/ 752 h 771"/>
              <a:gd name="T32" fmla="*/ 1256 w 2521"/>
              <a:gd name="T33" fmla="*/ 765 h 771"/>
              <a:gd name="T34" fmla="*/ 1333 w 2521"/>
              <a:gd name="T35" fmla="*/ 770 h 771"/>
              <a:gd name="T36" fmla="*/ 1470 w 2521"/>
              <a:gd name="T37" fmla="*/ 770 h 771"/>
              <a:gd name="T38" fmla="*/ 1608 w 2521"/>
              <a:gd name="T39" fmla="*/ 761 h 771"/>
              <a:gd name="T40" fmla="*/ 1739 w 2521"/>
              <a:gd name="T41" fmla="*/ 744 h 771"/>
              <a:gd name="T42" fmla="*/ 1861 w 2521"/>
              <a:gd name="T43" fmla="*/ 709 h 771"/>
              <a:gd name="T44" fmla="*/ 1984 w 2521"/>
              <a:gd name="T45" fmla="*/ 662 h 771"/>
              <a:gd name="T46" fmla="*/ 2099 w 2521"/>
              <a:gd name="T47" fmla="*/ 597 h 771"/>
              <a:gd name="T48" fmla="*/ 2160 w 2521"/>
              <a:gd name="T49" fmla="*/ 558 h 771"/>
              <a:gd name="T50" fmla="*/ 2214 w 2521"/>
              <a:gd name="T51" fmla="*/ 506 h 771"/>
              <a:gd name="T52" fmla="*/ 2275 w 2521"/>
              <a:gd name="T53" fmla="*/ 450 h 771"/>
              <a:gd name="T54" fmla="*/ 2336 w 2521"/>
              <a:gd name="T55" fmla="*/ 394 h 771"/>
              <a:gd name="T56" fmla="*/ 2390 w 2521"/>
              <a:gd name="T57" fmla="*/ 337 h 771"/>
              <a:gd name="T58" fmla="*/ 2436 w 2521"/>
              <a:gd name="T59" fmla="*/ 281 h 771"/>
              <a:gd name="T60" fmla="*/ 2482 w 2521"/>
              <a:gd name="T61" fmla="*/ 238 h 771"/>
              <a:gd name="T62" fmla="*/ 2520 w 2521"/>
              <a:gd name="T63" fmla="*/ 199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521" h="771">
                <a:moveTo>
                  <a:pt x="0" y="0"/>
                </a:moveTo>
                <a:lnTo>
                  <a:pt x="23" y="26"/>
                </a:lnTo>
                <a:lnTo>
                  <a:pt x="61" y="56"/>
                </a:lnTo>
                <a:lnTo>
                  <a:pt x="99" y="95"/>
                </a:lnTo>
                <a:lnTo>
                  <a:pt x="137" y="139"/>
                </a:lnTo>
                <a:lnTo>
                  <a:pt x="245" y="229"/>
                </a:lnTo>
                <a:lnTo>
                  <a:pt x="360" y="324"/>
                </a:lnTo>
                <a:lnTo>
                  <a:pt x="429" y="372"/>
                </a:lnTo>
                <a:lnTo>
                  <a:pt x="505" y="424"/>
                </a:lnTo>
                <a:lnTo>
                  <a:pt x="681" y="536"/>
                </a:lnTo>
                <a:lnTo>
                  <a:pt x="766" y="588"/>
                </a:lnTo>
                <a:lnTo>
                  <a:pt x="858" y="640"/>
                </a:lnTo>
                <a:lnTo>
                  <a:pt x="942" y="679"/>
                </a:lnTo>
                <a:lnTo>
                  <a:pt x="1026" y="714"/>
                </a:lnTo>
                <a:lnTo>
                  <a:pt x="1103" y="739"/>
                </a:lnTo>
                <a:lnTo>
                  <a:pt x="1179" y="752"/>
                </a:lnTo>
                <a:lnTo>
                  <a:pt x="1256" y="765"/>
                </a:lnTo>
                <a:lnTo>
                  <a:pt x="1333" y="770"/>
                </a:lnTo>
                <a:lnTo>
                  <a:pt x="1470" y="770"/>
                </a:lnTo>
                <a:lnTo>
                  <a:pt x="1608" y="761"/>
                </a:lnTo>
                <a:lnTo>
                  <a:pt x="1739" y="744"/>
                </a:lnTo>
                <a:lnTo>
                  <a:pt x="1861" y="709"/>
                </a:lnTo>
                <a:lnTo>
                  <a:pt x="1984" y="662"/>
                </a:lnTo>
                <a:lnTo>
                  <a:pt x="2099" y="597"/>
                </a:lnTo>
                <a:lnTo>
                  <a:pt x="2160" y="558"/>
                </a:lnTo>
                <a:lnTo>
                  <a:pt x="2214" y="506"/>
                </a:lnTo>
                <a:lnTo>
                  <a:pt x="2275" y="450"/>
                </a:lnTo>
                <a:lnTo>
                  <a:pt x="2336" y="394"/>
                </a:lnTo>
                <a:lnTo>
                  <a:pt x="2390" y="337"/>
                </a:lnTo>
                <a:lnTo>
                  <a:pt x="2436" y="281"/>
                </a:lnTo>
                <a:lnTo>
                  <a:pt x="2482" y="238"/>
                </a:lnTo>
                <a:lnTo>
                  <a:pt x="2520" y="199"/>
                </a:lnTo>
              </a:path>
            </a:pathLst>
          </a:custGeom>
          <a:noFill/>
          <a:ln w="5080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28" name="Rectangle 12"/>
          <p:cNvSpPr>
            <a:spLocks noChangeArrowheads="1"/>
          </p:cNvSpPr>
          <p:nvPr/>
        </p:nvSpPr>
        <p:spPr bwMode="auto">
          <a:xfrm>
            <a:off x="9139239" y="3500439"/>
            <a:ext cx="6019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AVC</a:t>
            </a:r>
          </a:p>
        </p:txBody>
      </p:sp>
      <p:sp>
        <p:nvSpPr>
          <p:cNvPr id="60429" name="Rectangle 13"/>
          <p:cNvSpPr>
            <a:spLocks noChangeArrowheads="1"/>
          </p:cNvSpPr>
          <p:nvPr/>
        </p:nvSpPr>
        <p:spPr bwMode="auto">
          <a:xfrm>
            <a:off x="9139239" y="2890839"/>
            <a:ext cx="57349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ATC</a:t>
            </a:r>
          </a:p>
        </p:txBody>
      </p:sp>
      <p:sp>
        <p:nvSpPr>
          <p:cNvPr id="60430" name="Line 14"/>
          <p:cNvSpPr>
            <a:spLocks noChangeShapeType="1"/>
          </p:cNvSpPr>
          <p:nvPr/>
        </p:nvSpPr>
        <p:spPr bwMode="auto">
          <a:xfrm flipH="1">
            <a:off x="3722688" y="5029200"/>
            <a:ext cx="33004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1" name="Rectangle 15"/>
          <p:cNvSpPr>
            <a:spLocks noChangeArrowheads="1"/>
          </p:cNvSpPr>
          <p:nvPr/>
        </p:nvSpPr>
        <p:spPr bwMode="auto">
          <a:xfrm>
            <a:off x="2433639" y="4837114"/>
            <a:ext cx="981873"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P = AVC</a:t>
            </a:r>
          </a:p>
        </p:txBody>
      </p:sp>
      <p:sp>
        <p:nvSpPr>
          <p:cNvPr id="60432" name="Line 16"/>
          <p:cNvSpPr>
            <a:spLocks noChangeShapeType="1"/>
          </p:cNvSpPr>
          <p:nvPr/>
        </p:nvSpPr>
        <p:spPr bwMode="auto">
          <a:xfrm flipH="1">
            <a:off x="3722688" y="3810000"/>
            <a:ext cx="42910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3" name="Line 17"/>
          <p:cNvSpPr>
            <a:spLocks noChangeShapeType="1"/>
          </p:cNvSpPr>
          <p:nvPr/>
        </p:nvSpPr>
        <p:spPr bwMode="auto">
          <a:xfrm flipH="1">
            <a:off x="3722688" y="3200400"/>
            <a:ext cx="48244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4" name="Rectangle 18"/>
          <p:cNvSpPr>
            <a:spLocks noChangeArrowheads="1"/>
          </p:cNvSpPr>
          <p:nvPr/>
        </p:nvSpPr>
        <p:spPr bwMode="auto">
          <a:xfrm>
            <a:off x="3195639" y="3576639"/>
            <a:ext cx="4055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P</a:t>
            </a:r>
            <a:r>
              <a:rPr lang="en-US" altLang="en-US" sz="2000" b="1" i="1" baseline="-25000"/>
              <a:t>1</a:t>
            </a:r>
          </a:p>
        </p:txBody>
      </p:sp>
      <p:sp>
        <p:nvSpPr>
          <p:cNvPr id="60435" name="Rectangle 19"/>
          <p:cNvSpPr>
            <a:spLocks noChangeArrowheads="1"/>
          </p:cNvSpPr>
          <p:nvPr/>
        </p:nvSpPr>
        <p:spPr bwMode="auto">
          <a:xfrm>
            <a:off x="3195639" y="2967039"/>
            <a:ext cx="40556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P</a:t>
            </a:r>
            <a:r>
              <a:rPr lang="en-US" altLang="en-US" sz="2000" b="1" i="1" baseline="-25000"/>
              <a:t>2</a:t>
            </a:r>
          </a:p>
        </p:txBody>
      </p:sp>
      <p:sp>
        <p:nvSpPr>
          <p:cNvPr id="60436" name="Line 20"/>
          <p:cNvSpPr>
            <a:spLocks noChangeShapeType="1"/>
          </p:cNvSpPr>
          <p:nvPr/>
        </p:nvSpPr>
        <p:spPr bwMode="auto">
          <a:xfrm>
            <a:off x="8077200" y="3824288"/>
            <a:ext cx="0" cy="21828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7" name="Line 21"/>
          <p:cNvSpPr>
            <a:spLocks noChangeShapeType="1"/>
          </p:cNvSpPr>
          <p:nvPr/>
        </p:nvSpPr>
        <p:spPr bwMode="auto">
          <a:xfrm>
            <a:off x="8534400" y="3290888"/>
            <a:ext cx="0" cy="27162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38" name="Rectangle 22"/>
          <p:cNvSpPr>
            <a:spLocks noChangeArrowheads="1"/>
          </p:cNvSpPr>
          <p:nvPr/>
        </p:nvSpPr>
        <p:spPr bwMode="auto">
          <a:xfrm>
            <a:off x="7920038" y="5875339"/>
            <a:ext cx="40395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q</a:t>
            </a:r>
            <a:r>
              <a:rPr lang="en-US" altLang="en-US" sz="2000" b="1" i="1" baseline="-25000"/>
              <a:t>1</a:t>
            </a:r>
          </a:p>
        </p:txBody>
      </p:sp>
      <p:sp>
        <p:nvSpPr>
          <p:cNvPr id="60439" name="Rectangle 23"/>
          <p:cNvSpPr>
            <a:spLocks noChangeArrowheads="1"/>
          </p:cNvSpPr>
          <p:nvPr/>
        </p:nvSpPr>
        <p:spPr bwMode="auto">
          <a:xfrm>
            <a:off x="8453438" y="5875339"/>
            <a:ext cx="403958"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2000" b="1" i="1"/>
              <a:t>q</a:t>
            </a:r>
            <a:r>
              <a:rPr lang="en-US" altLang="en-US" sz="2000" b="1" i="1" baseline="-25000"/>
              <a:t>2</a:t>
            </a:r>
          </a:p>
        </p:txBody>
      </p:sp>
      <p:sp>
        <p:nvSpPr>
          <p:cNvPr id="60440" name="Rectangle 24"/>
          <p:cNvSpPr>
            <a:spLocks noChangeArrowheads="1"/>
          </p:cNvSpPr>
          <p:nvPr/>
        </p:nvSpPr>
        <p:spPr bwMode="auto">
          <a:xfrm>
            <a:off x="5249001" y="1630364"/>
            <a:ext cx="2101987" cy="397545"/>
          </a:xfrm>
          <a:prstGeom prst="rect">
            <a:avLst/>
          </a:prstGeom>
          <a:solidFill>
            <a:srgbClr val="FFFF00"/>
          </a:solidFill>
          <a:ln w="12700">
            <a:solidFill>
              <a:schemeClr val="tx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2000" b="1"/>
              <a:t>S = MC above AVC</a:t>
            </a:r>
          </a:p>
        </p:txBody>
      </p:sp>
      <p:grpSp>
        <p:nvGrpSpPr>
          <p:cNvPr id="60441" name="Group 25"/>
          <p:cNvGrpSpPr>
            <a:grpSpLocks/>
          </p:cNvGrpSpPr>
          <p:nvPr/>
        </p:nvGrpSpPr>
        <p:grpSpPr bwMode="auto">
          <a:xfrm>
            <a:off x="7037388" y="3048000"/>
            <a:ext cx="1700212" cy="1828800"/>
            <a:chOff x="3473" y="1920"/>
            <a:chExt cx="1071" cy="1152"/>
          </a:xfrm>
        </p:grpSpPr>
        <p:sp>
          <p:nvSpPr>
            <p:cNvPr id="60442" name="Line 26"/>
            <p:cNvSpPr>
              <a:spLocks noChangeShapeType="1"/>
            </p:cNvSpPr>
            <p:nvPr/>
          </p:nvSpPr>
          <p:spPr bwMode="auto">
            <a:xfrm>
              <a:off x="3473" y="3072"/>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3" name="Line 27"/>
            <p:cNvSpPr>
              <a:spLocks noChangeShapeType="1"/>
            </p:cNvSpPr>
            <p:nvPr/>
          </p:nvSpPr>
          <p:spPr bwMode="auto">
            <a:xfrm>
              <a:off x="4385" y="1920"/>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4" name="Line 28"/>
            <p:cNvSpPr>
              <a:spLocks noChangeShapeType="1"/>
            </p:cNvSpPr>
            <p:nvPr/>
          </p:nvSpPr>
          <p:spPr bwMode="auto">
            <a:xfrm>
              <a:off x="4337" y="2016"/>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5" name="Line 29"/>
            <p:cNvSpPr>
              <a:spLocks noChangeShapeType="1"/>
            </p:cNvSpPr>
            <p:nvPr/>
          </p:nvSpPr>
          <p:spPr bwMode="auto">
            <a:xfrm>
              <a:off x="4241" y="2112"/>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6" name="Line 30"/>
            <p:cNvSpPr>
              <a:spLocks noChangeShapeType="1"/>
            </p:cNvSpPr>
            <p:nvPr/>
          </p:nvSpPr>
          <p:spPr bwMode="auto">
            <a:xfrm>
              <a:off x="4193" y="2208"/>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7" name="Line 31"/>
            <p:cNvSpPr>
              <a:spLocks noChangeShapeType="1"/>
            </p:cNvSpPr>
            <p:nvPr/>
          </p:nvSpPr>
          <p:spPr bwMode="auto">
            <a:xfrm>
              <a:off x="4145" y="2304"/>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8" name="Line 32"/>
            <p:cNvSpPr>
              <a:spLocks noChangeShapeType="1"/>
            </p:cNvSpPr>
            <p:nvPr/>
          </p:nvSpPr>
          <p:spPr bwMode="auto">
            <a:xfrm>
              <a:off x="4049" y="2400"/>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49" name="Line 33"/>
            <p:cNvSpPr>
              <a:spLocks noChangeShapeType="1"/>
            </p:cNvSpPr>
            <p:nvPr/>
          </p:nvSpPr>
          <p:spPr bwMode="auto">
            <a:xfrm>
              <a:off x="4001" y="2496"/>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0" name="Line 34"/>
            <p:cNvSpPr>
              <a:spLocks noChangeShapeType="1"/>
            </p:cNvSpPr>
            <p:nvPr/>
          </p:nvSpPr>
          <p:spPr bwMode="auto">
            <a:xfrm>
              <a:off x="3905" y="2592"/>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1" name="Line 35"/>
            <p:cNvSpPr>
              <a:spLocks noChangeShapeType="1"/>
            </p:cNvSpPr>
            <p:nvPr/>
          </p:nvSpPr>
          <p:spPr bwMode="auto">
            <a:xfrm>
              <a:off x="3809" y="2688"/>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2" name="Line 36"/>
            <p:cNvSpPr>
              <a:spLocks noChangeShapeType="1"/>
            </p:cNvSpPr>
            <p:nvPr/>
          </p:nvSpPr>
          <p:spPr bwMode="auto">
            <a:xfrm>
              <a:off x="3761" y="2784"/>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3" name="Line 37"/>
            <p:cNvSpPr>
              <a:spLocks noChangeShapeType="1"/>
            </p:cNvSpPr>
            <p:nvPr/>
          </p:nvSpPr>
          <p:spPr bwMode="auto">
            <a:xfrm>
              <a:off x="3665" y="2880"/>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454" name="Line 38"/>
            <p:cNvSpPr>
              <a:spLocks noChangeShapeType="1"/>
            </p:cNvSpPr>
            <p:nvPr/>
          </p:nvSpPr>
          <p:spPr bwMode="auto">
            <a:xfrm>
              <a:off x="3569" y="2976"/>
              <a:ext cx="159" cy="0"/>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0455" name="Freeform 39"/>
          <p:cNvSpPr>
            <a:spLocks/>
          </p:cNvSpPr>
          <p:nvPr/>
        </p:nvSpPr>
        <p:spPr bwMode="auto">
          <a:xfrm>
            <a:off x="4033839" y="2974976"/>
            <a:ext cx="4656137" cy="2543175"/>
          </a:xfrm>
          <a:custGeom>
            <a:avLst/>
            <a:gdLst>
              <a:gd name="T0" fmla="*/ 0 w 2933"/>
              <a:gd name="T1" fmla="*/ 672 h 1602"/>
              <a:gd name="T2" fmla="*/ 145 w 2933"/>
              <a:gd name="T3" fmla="*/ 901 h 1602"/>
              <a:gd name="T4" fmla="*/ 217 w 2933"/>
              <a:gd name="T5" fmla="*/ 1008 h 1602"/>
              <a:gd name="T6" fmla="*/ 289 w 2933"/>
              <a:gd name="T7" fmla="*/ 1114 h 1602"/>
              <a:gd name="T8" fmla="*/ 361 w 2933"/>
              <a:gd name="T9" fmla="*/ 1209 h 1602"/>
              <a:gd name="T10" fmla="*/ 434 w 2933"/>
              <a:gd name="T11" fmla="*/ 1298 h 1602"/>
              <a:gd name="T12" fmla="*/ 506 w 2933"/>
              <a:gd name="T13" fmla="*/ 1377 h 1602"/>
              <a:gd name="T14" fmla="*/ 578 w 2933"/>
              <a:gd name="T15" fmla="*/ 1438 h 1602"/>
              <a:gd name="T16" fmla="*/ 650 w 2933"/>
              <a:gd name="T17" fmla="*/ 1489 h 1602"/>
              <a:gd name="T18" fmla="*/ 715 w 2933"/>
              <a:gd name="T19" fmla="*/ 1528 h 1602"/>
              <a:gd name="T20" fmla="*/ 787 w 2933"/>
              <a:gd name="T21" fmla="*/ 1561 h 1602"/>
              <a:gd name="T22" fmla="*/ 852 w 2933"/>
              <a:gd name="T23" fmla="*/ 1584 h 1602"/>
              <a:gd name="T24" fmla="*/ 925 w 2933"/>
              <a:gd name="T25" fmla="*/ 1595 h 1602"/>
              <a:gd name="T26" fmla="*/ 997 w 2933"/>
              <a:gd name="T27" fmla="*/ 1601 h 1602"/>
              <a:gd name="T28" fmla="*/ 1076 w 2933"/>
              <a:gd name="T29" fmla="*/ 1595 h 1602"/>
              <a:gd name="T30" fmla="*/ 1156 w 2933"/>
              <a:gd name="T31" fmla="*/ 1584 h 1602"/>
              <a:gd name="T32" fmla="*/ 1242 w 2933"/>
              <a:gd name="T33" fmla="*/ 1567 h 1602"/>
              <a:gd name="T34" fmla="*/ 1336 w 2933"/>
              <a:gd name="T35" fmla="*/ 1545 h 1602"/>
              <a:gd name="T36" fmla="*/ 1437 w 2933"/>
              <a:gd name="T37" fmla="*/ 1517 h 1602"/>
              <a:gd name="T38" fmla="*/ 1538 w 2933"/>
              <a:gd name="T39" fmla="*/ 1478 h 1602"/>
              <a:gd name="T40" fmla="*/ 1647 w 2933"/>
              <a:gd name="T41" fmla="*/ 1427 h 1602"/>
              <a:gd name="T42" fmla="*/ 1755 w 2933"/>
              <a:gd name="T43" fmla="*/ 1366 h 1602"/>
              <a:gd name="T44" fmla="*/ 1863 w 2933"/>
              <a:gd name="T45" fmla="*/ 1287 h 1602"/>
              <a:gd name="T46" fmla="*/ 1972 w 2933"/>
              <a:gd name="T47" fmla="*/ 1198 h 1602"/>
              <a:gd name="T48" fmla="*/ 2087 w 2933"/>
              <a:gd name="T49" fmla="*/ 1091 h 1602"/>
              <a:gd name="T50" fmla="*/ 2203 w 2933"/>
              <a:gd name="T51" fmla="*/ 963 h 1602"/>
              <a:gd name="T52" fmla="*/ 2318 w 2933"/>
              <a:gd name="T53" fmla="*/ 828 h 1602"/>
              <a:gd name="T54" fmla="*/ 2441 w 2933"/>
              <a:gd name="T55" fmla="*/ 677 h 1602"/>
              <a:gd name="T56" fmla="*/ 2564 w 2933"/>
              <a:gd name="T57" fmla="*/ 515 h 1602"/>
              <a:gd name="T58" fmla="*/ 2686 w 2933"/>
              <a:gd name="T59" fmla="*/ 347 h 1602"/>
              <a:gd name="T60" fmla="*/ 2932 w 2933"/>
              <a:gd name="T61" fmla="*/ 0 h 1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933" h="1602">
                <a:moveTo>
                  <a:pt x="0" y="672"/>
                </a:moveTo>
                <a:lnTo>
                  <a:pt x="145" y="901"/>
                </a:lnTo>
                <a:lnTo>
                  <a:pt x="217" y="1008"/>
                </a:lnTo>
                <a:lnTo>
                  <a:pt x="289" y="1114"/>
                </a:lnTo>
                <a:lnTo>
                  <a:pt x="361" y="1209"/>
                </a:lnTo>
                <a:lnTo>
                  <a:pt x="434" y="1298"/>
                </a:lnTo>
                <a:lnTo>
                  <a:pt x="506" y="1377"/>
                </a:lnTo>
                <a:lnTo>
                  <a:pt x="578" y="1438"/>
                </a:lnTo>
                <a:lnTo>
                  <a:pt x="650" y="1489"/>
                </a:lnTo>
                <a:lnTo>
                  <a:pt x="715" y="1528"/>
                </a:lnTo>
                <a:lnTo>
                  <a:pt x="787" y="1561"/>
                </a:lnTo>
                <a:lnTo>
                  <a:pt x="852" y="1584"/>
                </a:lnTo>
                <a:lnTo>
                  <a:pt x="925" y="1595"/>
                </a:lnTo>
                <a:lnTo>
                  <a:pt x="997" y="1601"/>
                </a:lnTo>
                <a:lnTo>
                  <a:pt x="1076" y="1595"/>
                </a:lnTo>
                <a:lnTo>
                  <a:pt x="1156" y="1584"/>
                </a:lnTo>
                <a:lnTo>
                  <a:pt x="1242" y="1567"/>
                </a:lnTo>
                <a:lnTo>
                  <a:pt x="1336" y="1545"/>
                </a:lnTo>
                <a:lnTo>
                  <a:pt x="1437" y="1517"/>
                </a:lnTo>
                <a:lnTo>
                  <a:pt x="1538" y="1478"/>
                </a:lnTo>
                <a:lnTo>
                  <a:pt x="1647" y="1427"/>
                </a:lnTo>
                <a:lnTo>
                  <a:pt x="1755" y="1366"/>
                </a:lnTo>
                <a:lnTo>
                  <a:pt x="1863" y="1287"/>
                </a:lnTo>
                <a:lnTo>
                  <a:pt x="1972" y="1198"/>
                </a:lnTo>
                <a:lnTo>
                  <a:pt x="2087" y="1091"/>
                </a:lnTo>
                <a:lnTo>
                  <a:pt x="2203" y="963"/>
                </a:lnTo>
                <a:lnTo>
                  <a:pt x="2318" y="828"/>
                </a:lnTo>
                <a:lnTo>
                  <a:pt x="2441" y="677"/>
                </a:lnTo>
                <a:lnTo>
                  <a:pt x="2564" y="515"/>
                </a:lnTo>
                <a:lnTo>
                  <a:pt x="2686" y="347"/>
                </a:lnTo>
                <a:lnTo>
                  <a:pt x="2932"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56" name="Rectangle 40"/>
          <p:cNvSpPr>
            <a:spLocks noGrp="1" noChangeArrowheads="1"/>
          </p:cNvSpPr>
          <p:nvPr>
            <p:ph type="title"/>
          </p:nvPr>
        </p:nvSpPr>
        <p:spPr>
          <a:xfrm>
            <a:off x="2074864" y="295275"/>
            <a:ext cx="7983537" cy="781050"/>
          </a:xfrm>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a:t>A Firm’s Short-Run Supply Curve</a:t>
            </a:r>
          </a:p>
        </p:txBody>
      </p:sp>
      <p:sp>
        <p:nvSpPr>
          <p:cNvPr id="60457" name="Text Box 41"/>
          <p:cNvSpPr txBox="1">
            <a:spLocks noChangeArrowheads="1"/>
          </p:cNvSpPr>
          <p:nvPr/>
        </p:nvSpPr>
        <p:spPr bwMode="auto">
          <a:xfrm>
            <a:off x="6419851" y="5502275"/>
            <a:ext cx="135274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2000" b="1">
                <a:solidFill>
                  <a:srgbClr val="FF3300"/>
                </a:solidFill>
              </a:rPr>
              <a:t>Shut-down</a:t>
            </a:r>
          </a:p>
        </p:txBody>
      </p:sp>
      <p:sp>
        <p:nvSpPr>
          <p:cNvPr id="60458" name="Line 42"/>
          <p:cNvSpPr>
            <a:spLocks noChangeShapeType="1"/>
          </p:cNvSpPr>
          <p:nvPr/>
        </p:nvSpPr>
        <p:spPr bwMode="auto">
          <a:xfrm>
            <a:off x="7023101" y="5095875"/>
            <a:ext cx="269875" cy="457200"/>
          </a:xfrm>
          <a:prstGeom prst="line">
            <a:avLst/>
          </a:prstGeom>
          <a:noFill/>
          <a:ln w="38100">
            <a:solidFill>
              <a:srgbClr val="FF3300"/>
            </a:solidFill>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sp>
        <p:nvSpPr>
          <p:cNvPr id="2" name="Slide Number Placeholder 1"/>
          <p:cNvSpPr>
            <a:spLocks noGrp="1"/>
          </p:cNvSpPr>
          <p:nvPr>
            <p:ph type="sldNum" sz="quarter" idx="12"/>
          </p:nvPr>
        </p:nvSpPr>
        <p:spPr/>
        <p:txBody>
          <a:bodyPr/>
          <a:lstStyle/>
          <a:p>
            <a:fld id="{412131A0-A7BB-40F0-BA6F-D7C35C7F1FA7}" type="slidenum">
              <a:rPr lang="en-US" altLang="en-US" smtClean="0"/>
              <a:pPr/>
              <a:t>16</a:t>
            </a:fld>
            <a:endParaRPr lang="en-US" altLang="en-US" dirty="0"/>
          </a:p>
        </p:txBody>
      </p:sp>
    </p:spTree>
    <p:extLst>
      <p:ext uri="{BB962C8B-B14F-4D97-AF65-F5344CB8AC3E}">
        <p14:creationId xmlns:p14="http://schemas.microsoft.com/office/powerpoint/2010/main" val="3763822353"/>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a:t>What does the market supply curve look like?</a:t>
            </a:r>
          </a:p>
        </p:txBody>
      </p:sp>
      <p:sp>
        <p:nvSpPr>
          <p:cNvPr id="3" name="Content Placeholder 2"/>
          <p:cNvSpPr>
            <a:spLocks noGrp="1"/>
          </p:cNvSpPr>
          <p:nvPr>
            <p:ph idx="1"/>
          </p:nvPr>
        </p:nvSpPr>
        <p:spPr/>
        <p:txBody>
          <a:bodyPr>
            <a:normAutofit fontScale="92500" lnSpcReduction="10000"/>
          </a:bodyPr>
          <a:lstStyle/>
          <a:p>
            <a:r>
              <a:rPr lang="en-US" dirty="0"/>
              <a:t>Suppose we have information on the supply behavior of all the producers currently in the market, i.e. we know the </a:t>
            </a:r>
            <a:r>
              <a:rPr lang="en-US"/>
              <a:t>individual firms’ </a:t>
            </a:r>
            <a:r>
              <a:rPr lang="en-US" dirty="0"/>
              <a:t>supply curves.</a:t>
            </a:r>
          </a:p>
          <a:p>
            <a:r>
              <a:rPr lang="en-US" dirty="0"/>
              <a:t>How do we derive the market supply curve?</a:t>
            </a:r>
          </a:p>
          <a:p>
            <a:r>
              <a:rPr lang="en-US" dirty="0"/>
              <a:t>The market supply curve is the aggregation of the supply curves of all firms in the market.</a:t>
            </a:r>
          </a:p>
          <a:p>
            <a:r>
              <a:rPr lang="en-US" dirty="0"/>
              <a:t>Thus we sum the quantities supplied by all firms at each possible price to get the market supply curve, i.e. we sum the firm supply curves horizontally (since we are aggregating quantities).</a:t>
            </a:r>
          </a:p>
          <a:p>
            <a:r>
              <a:rPr lang="en-US" dirty="0"/>
              <a:t>[Refer to diagram drawn on board.]</a:t>
            </a:r>
          </a:p>
          <a:p>
            <a:r>
              <a:rPr lang="en-US" dirty="0"/>
              <a:t>Does the short-run market supply curve for a perfectly competitive industry obey the Law of Supply?  Why?</a:t>
            </a:r>
          </a:p>
        </p:txBody>
      </p:sp>
    </p:spTree>
    <p:extLst>
      <p:ext uri="{BB962C8B-B14F-4D97-AF65-F5344CB8AC3E}">
        <p14:creationId xmlns:p14="http://schemas.microsoft.com/office/powerpoint/2010/main" val="2753714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2.econ.iastate.edu/classes/econ101/choi/images/c70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940" y="0"/>
            <a:ext cx="975841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08078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Short-run equilibrium in a perfectly competitive market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competitive market is in equilibrium in the short run when:</a:t>
                </a:r>
              </a:p>
              <a:p>
                <a:r>
                  <a:rPr lang="en-US" dirty="0"/>
                  <a:t>Market price, P*, clears the market, i.e. market quantity demanded equals quantity supplied, i.e. Q</a:t>
                </a:r>
                <a:r>
                  <a:rPr lang="en-US" baseline="-25000" dirty="0"/>
                  <a:t>D</a:t>
                </a:r>
                <a:r>
                  <a:rPr lang="en-US" dirty="0"/>
                  <a:t> = Q</a:t>
                </a:r>
                <a:r>
                  <a:rPr lang="en-US" baseline="-25000" dirty="0"/>
                  <a:t>S</a:t>
                </a:r>
                <a:r>
                  <a:rPr lang="en-US" dirty="0"/>
                  <a:t> . </a:t>
                </a:r>
              </a:p>
              <a:p>
                <a:r>
                  <a:rPr lang="en-US" dirty="0"/>
                  <a:t>Each firm maximizes profit, producing </a:t>
                </a:r>
                <a14:m>
                  <m:oMath xmlns:m="http://schemas.openxmlformats.org/officeDocument/2006/math">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𝑞</m:t>
                        </m:r>
                      </m:e>
                      <m:sub>
                        <m:r>
                          <a:rPr lang="en-US" b="0" i="1" smtClean="0">
                            <a:latin typeface="Cambria Math" panose="02040503050406030204" pitchFamily="18" charset="0"/>
                          </a:rPr>
                          <m:t>𝑖</m:t>
                        </m:r>
                      </m:sub>
                      <m:sup>
                        <m:r>
                          <a:rPr lang="en-US" b="0" i="1" smtClean="0">
                            <a:latin typeface="Cambria Math" panose="02040503050406030204" pitchFamily="18" charset="0"/>
                          </a:rPr>
                          <m:t>∗</m:t>
                        </m:r>
                      </m:sup>
                    </m:sSubSup>
                  </m:oMath>
                </a14:m>
                <a:r>
                  <a:rPr lang="en-US" dirty="0"/>
                  <a:t> where P* =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𝑚𝑐</m:t>
                        </m:r>
                      </m:e>
                      <m:sub>
                        <m:r>
                          <a:rPr lang="en-US" b="0" i="1" smtClean="0">
                            <a:latin typeface="Cambria Math" panose="02040503050406030204" pitchFamily="18" charset="0"/>
                          </a:rPr>
                          <m:t>𝑖</m:t>
                        </m:r>
                      </m:sub>
                    </m:sSub>
                  </m:oMath>
                </a14:m>
                <a:r>
                  <a:rPr lang="en-US" dirty="0"/>
                  <a:t>.</a:t>
                </a:r>
              </a:p>
              <a:p>
                <a:r>
                  <a:rPr lang="en-US" dirty="0"/>
                  <a:t>Market quantity supplied equals the aggregation of each firm’s profit maximization decision:  Q</a:t>
                </a:r>
                <a:r>
                  <a:rPr lang="en-US" baseline="-25000" dirty="0"/>
                  <a:t>S</a:t>
                </a:r>
                <a:r>
                  <a:rPr lang="en-US" dirty="0"/>
                  <a:t> = </a:t>
                </a:r>
                <a14:m>
                  <m:oMath xmlns:m="http://schemas.openxmlformats.org/officeDocument/2006/math">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e>
                    </m:nary>
                  </m:oMath>
                </a14:m>
                <a:endParaRPr lang="en-US" dirty="0"/>
              </a:p>
              <a:p>
                <a:r>
                  <a:rPr lang="en-US" dirty="0"/>
                  <a:t>Do firms make positive, negative, or zero economic profit?</a:t>
                </a:r>
              </a:p>
              <a:p>
                <a:r>
                  <a:rPr lang="en-US" dirty="0"/>
                  <a:t>Depends on market price.  [refer to diagrams on board] </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a:stretch>
              </a:blipFill>
            </p:spPr>
            <p:txBody>
              <a:bodyPr/>
              <a:lstStyle/>
              <a:p>
                <a:r>
                  <a:rPr lang="en-US">
                    <a:noFill/>
                  </a:rPr>
                  <a:t> </a:t>
                </a:r>
              </a:p>
            </p:txBody>
          </p:sp>
        </mc:Fallback>
      </mc:AlternateContent>
    </p:spTree>
    <p:extLst>
      <p:ext uri="{BB962C8B-B14F-4D97-AF65-F5344CB8AC3E}">
        <p14:creationId xmlns:p14="http://schemas.microsoft.com/office/powerpoint/2010/main" val="3625979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Perfectly Competitive Markets: Outline</a:t>
            </a:r>
          </a:p>
        </p:txBody>
      </p:sp>
      <p:sp>
        <p:nvSpPr>
          <p:cNvPr id="3" name="Content Placeholder 2"/>
          <p:cNvSpPr>
            <a:spLocks noGrp="1"/>
          </p:cNvSpPr>
          <p:nvPr>
            <p:ph idx="1"/>
          </p:nvPr>
        </p:nvSpPr>
        <p:spPr>
          <a:xfrm>
            <a:off x="838200" y="1569493"/>
            <a:ext cx="10515600" cy="4607470"/>
          </a:xfrm>
        </p:spPr>
        <p:txBody>
          <a:bodyPr>
            <a:normAutofit/>
          </a:bodyPr>
          <a:lstStyle/>
          <a:p>
            <a:r>
              <a:rPr lang="en-US" dirty="0"/>
              <a:t>Goal: understanding firm and market supply in competitive markets</a:t>
            </a:r>
          </a:p>
          <a:p>
            <a:r>
              <a:rPr lang="en-US" dirty="0"/>
              <a:t>Characteristics of perfectly competitive industries</a:t>
            </a:r>
          </a:p>
          <a:p>
            <a:r>
              <a:rPr lang="en-US" dirty="0"/>
              <a:t>Short-run production decision of a perfectly competitive firm</a:t>
            </a:r>
          </a:p>
          <a:p>
            <a:r>
              <a:rPr lang="en-US" dirty="0"/>
              <a:t>Short-run market supply and equilibrium in a perfectly competitive market</a:t>
            </a:r>
          </a:p>
          <a:p>
            <a:r>
              <a:rPr lang="en-US" dirty="0"/>
              <a:t>Long-run adjustments and equilibrium in a perfectly competitive market</a:t>
            </a:r>
          </a:p>
        </p:txBody>
      </p:sp>
    </p:spTree>
    <p:extLst>
      <p:ext uri="{BB962C8B-B14F-4D97-AF65-F5344CB8AC3E}">
        <p14:creationId xmlns:p14="http://schemas.microsoft.com/office/powerpoint/2010/main" val="5813357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compilerpress.ca/ElementalEconomics/images/P&amp;B%207th%20Edition/P&amp;B%2012.8%203%20SR%20Outcom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314" y="0"/>
            <a:ext cx="11027390" cy="6508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024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future: 1989</a:t>
            </a:r>
          </a:p>
        </p:txBody>
      </p:sp>
      <p:sp>
        <p:nvSpPr>
          <p:cNvPr id="3" name="Content Placeholder 2"/>
          <p:cNvSpPr>
            <a:spLocks noGrp="1"/>
          </p:cNvSpPr>
          <p:nvPr>
            <p:ph idx="1"/>
          </p:nvPr>
        </p:nvSpPr>
        <p:spPr/>
        <p:txBody>
          <a:bodyPr>
            <a:normAutofit fontScale="92500" lnSpcReduction="10000"/>
          </a:bodyPr>
          <a:lstStyle/>
          <a:p>
            <a:r>
              <a:rPr lang="en-US" dirty="0"/>
              <a:t>Suppose it is 1989 and the market price of a 4-foot alligator is $180.  Alligator farmers are doing great, earning significant economic profits.</a:t>
            </a:r>
          </a:p>
          <a:p>
            <a:pPr marL="457200" lvl="1" indent="0">
              <a:buNone/>
            </a:pPr>
            <a:r>
              <a:rPr lang="en-US" u="sng" dirty="0">
                <a:hlinkClick r:id="rId2"/>
              </a:rPr>
              <a:t>http://ezproxy.uky.edu/login?url=http://search.proquest.com/docview/398158016?accountid=11836</a:t>
            </a:r>
            <a:endParaRPr lang="en-US" dirty="0"/>
          </a:p>
          <a:p>
            <a:r>
              <a:rPr lang="en-US" dirty="0"/>
              <a:t>[refer to diagrams on board].</a:t>
            </a:r>
          </a:p>
          <a:p>
            <a:r>
              <a:rPr lang="en-US" dirty="0"/>
              <a:t>What do you think will happen as time passes?  What does it mean that firms in the industry are earning positive economic profits?</a:t>
            </a:r>
          </a:p>
          <a:p>
            <a:r>
              <a:rPr lang="en-US" dirty="0"/>
              <a:t>As entry occurs, what will happen to the market supply curve?</a:t>
            </a:r>
          </a:p>
          <a:p>
            <a:r>
              <a:rPr lang="en-US" dirty="0"/>
              <a:t>What will happen to market price?</a:t>
            </a:r>
          </a:p>
          <a:p>
            <a:r>
              <a:rPr lang="en-US" dirty="0"/>
              <a:t>After enough time passes for all adjustments to occur, what do you predict market price will be?  How long will that take?</a:t>
            </a:r>
          </a:p>
        </p:txBody>
      </p:sp>
    </p:spTree>
    <p:extLst>
      <p:ext uri="{BB962C8B-B14F-4D97-AF65-F5344CB8AC3E}">
        <p14:creationId xmlns:p14="http://schemas.microsoft.com/office/powerpoint/2010/main" val="23746342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Predicting the future</a:t>
            </a:r>
            <a:r>
              <a:rPr lang="en-US"/>
              <a:t>: 1997</a:t>
            </a:r>
            <a:endParaRPr lang="en-US" dirty="0"/>
          </a:p>
        </p:txBody>
      </p:sp>
      <p:sp>
        <p:nvSpPr>
          <p:cNvPr id="3" name="Content Placeholder 2"/>
          <p:cNvSpPr>
            <a:spLocks noGrp="1"/>
          </p:cNvSpPr>
          <p:nvPr>
            <p:ph idx="1"/>
          </p:nvPr>
        </p:nvSpPr>
        <p:spPr/>
        <p:txBody>
          <a:bodyPr>
            <a:normAutofit fontScale="92500" lnSpcReduction="10000"/>
          </a:bodyPr>
          <a:lstStyle/>
          <a:p>
            <a:r>
              <a:rPr lang="en-US" dirty="0"/>
              <a:t>Suppose it is 1997 and the market price of a 4-foot alligator is $100.  Alligator farmers are struggling, suffering significant economic losses. </a:t>
            </a:r>
          </a:p>
          <a:p>
            <a:pPr marL="457200" lvl="1" indent="0">
              <a:buNone/>
            </a:pPr>
            <a:r>
              <a:rPr lang="en-US" u="sng" dirty="0">
                <a:hlinkClick r:id="rId2"/>
              </a:rPr>
              <a:t>http://ezproxy.uky.edu/login?url=http://search.proquest.com/docview/398605851?accountid=11836</a:t>
            </a:r>
            <a:r>
              <a:rPr lang="en-US" u="sng" dirty="0"/>
              <a:t> </a:t>
            </a:r>
            <a:endParaRPr lang="en-US" dirty="0"/>
          </a:p>
          <a:p>
            <a:r>
              <a:rPr lang="en-US" dirty="0"/>
              <a:t>[refer to diagrams on board].</a:t>
            </a:r>
          </a:p>
          <a:p>
            <a:r>
              <a:rPr lang="en-US" dirty="0"/>
              <a:t>What do you think will happen as time passes?  What does it mean that firms in the industry are earning negative economic profits?</a:t>
            </a:r>
          </a:p>
          <a:p>
            <a:r>
              <a:rPr lang="en-US" dirty="0"/>
              <a:t>As exit occurs, what will happen to the market supply curve?</a:t>
            </a:r>
          </a:p>
          <a:p>
            <a:r>
              <a:rPr lang="en-US" dirty="0"/>
              <a:t>What will happen to market price?</a:t>
            </a:r>
          </a:p>
          <a:p>
            <a:r>
              <a:rPr lang="en-US" dirty="0"/>
              <a:t>After enough time passes for all adjustments to occur, what do you predict market price will be?  How long will that take?</a:t>
            </a:r>
          </a:p>
        </p:txBody>
      </p:sp>
    </p:spTree>
    <p:extLst>
      <p:ext uri="{BB962C8B-B14F-4D97-AF65-F5344CB8AC3E}">
        <p14:creationId xmlns:p14="http://schemas.microsoft.com/office/powerpoint/2010/main" val="3578439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Long-run equilibrium in a perfectly competitive market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a:t>A competitive market is in long-run equilibrium when:</a:t>
                </a:r>
              </a:p>
              <a:p>
                <a:r>
                  <a:rPr lang="en-US" dirty="0"/>
                  <a:t>Market price P* clears the market, i.e. market quantity demanded equals quantity supplied, i.e. Q</a:t>
                </a:r>
                <a:r>
                  <a:rPr lang="en-US" baseline="-25000" dirty="0"/>
                  <a:t>D</a:t>
                </a:r>
                <a:r>
                  <a:rPr lang="en-US" dirty="0"/>
                  <a:t> = Q</a:t>
                </a:r>
                <a:r>
                  <a:rPr lang="en-US" baseline="-25000" dirty="0"/>
                  <a:t>S</a:t>
                </a:r>
                <a:r>
                  <a:rPr lang="en-US" dirty="0"/>
                  <a:t> . </a:t>
                </a:r>
              </a:p>
              <a:p>
                <a:r>
                  <a:rPr lang="en-US" dirty="0"/>
                  <a:t>Each firm maximizes profit, producing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oMath>
                </a14:m>
                <a:r>
                  <a:rPr lang="en-US" dirty="0"/>
                  <a:t> where P* =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𝑚𝑐</m:t>
                        </m:r>
                      </m:e>
                      <m:sub>
                        <m:r>
                          <a:rPr lang="en-US" i="1">
                            <a:latin typeface="Cambria Math" panose="02040503050406030204" pitchFamily="18" charset="0"/>
                          </a:rPr>
                          <m:t>𝑖</m:t>
                        </m:r>
                      </m:sub>
                    </m:sSub>
                  </m:oMath>
                </a14:m>
                <a:r>
                  <a:rPr lang="en-US" dirty="0"/>
                  <a:t>.</a:t>
                </a:r>
              </a:p>
              <a:p>
                <a:r>
                  <a:rPr lang="en-US" dirty="0"/>
                  <a:t>Market quantity supplied equals the aggregation of each firm’s profit maximization decision:  Q</a:t>
                </a:r>
                <a:r>
                  <a:rPr lang="en-US" baseline="-25000" dirty="0"/>
                  <a:t>S</a:t>
                </a:r>
                <a:r>
                  <a:rPr lang="en-US" dirty="0"/>
                  <a:t> = </a:t>
                </a:r>
                <a14:m>
                  <m:oMath xmlns:m="http://schemas.openxmlformats.org/officeDocument/2006/math">
                    <m:nary>
                      <m:naryPr>
                        <m:chr m:val="∑"/>
                        <m:limLoc m:val="subSup"/>
                        <m:ctrlPr>
                          <a:rPr lang="en-US" i="1">
                            <a:latin typeface="Cambria Math" panose="02040503050406030204" pitchFamily="18" charset="0"/>
                          </a:rPr>
                        </m:ctrlPr>
                      </m:naryPr>
                      <m:sub>
                        <m:r>
                          <m:rPr>
                            <m:brk m:alnAt="25"/>
                          </m:rP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𝑛</m:t>
                        </m:r>
                      </m:sup>
                      <m:e>
                        <m:sSubSup>
                          <m:sSubSupPr>
                            <m:ctrlPr>
                              <a:rPr lang="en-US" i="1">
                                <a:latin typeface="Cambria Math" panose="02040503050406030204" pitchFamily="18" charset="0"/>
                              </a:rPr>
                            </m:ctrlPr>
                          </m:sSubSupPr>
                          <m:e>
                            <m:r>
                              <a:rPr lang="en-US" i="1">
                                <a:latin typeface="Cambria Math" panose="02040503050406030204" pitchFamily="18" charset="0"/>
                              </a:rPr>
                              <m:t>𝑞</m:t>
                            </m:r>
                          </m:e>
                          <m:sub>
                            <m:r>
                              <a:rPr lang="en-US" i="1">
                                <a:latin typeface="Cambria Math" panose="02040503050406030204" pitchFamily="18" charset="0"/>
                              </a:rPr>
                              <m:t>𝑖</m:t>
                            </m:r>
                          </m:sub>
                          <m:sup>
                            <m:r>
                              <a:rPr lang="en-US" i="1">
                                <a:latin typeface="Cambria Math" panose="02040503050406030204" pitchFamily="18" charset="0"/>
                              </a:rPr>
                              <m:t>∗</m:t>
                            </m:r>
                          </m:sup>
                        </m:sSubSup>
                      </m:e>
                    </m:nary>
                  </m:oMath>
                </a14:m>
                <a:endParaRPr lang="en-US" dirty="0"/>
              </a:p>
              <a:p>
                <a:r>
                  <a:rPr lang="en-US" dirty="0"/>
                  <a:t>At P* firms earn a normal economic return, i.e. zero economic profit.</a:t>
                </a:r>
              </a:p>
              <a:p>
                <a:r>
                  <a:rPr lang="en-US" dirty="0"/>
                  <a:t>P* = min LRAC, i.e. firms produce the product as cheaply as is possible, given input prices and technology.</a:t>
                </a: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241" r="-174" b="-140"/>
                </a:stretch>
              </a:blipFill>
            </p:spPr>
            <p:txBody>
              <a:bodyPr/>
              <a:lstStyle/>
              <a:p>
                <a:r>
                  <a:rPr lang="en-US">
                    <a:noFill/>
                  </a:rPr>
                  <a:t> </a:t>
                </a:r>
              </a:p>
            </p:txBody>
          </p:sp>
        </mc:Fallback>
      </mc:AlternateContent>
    </p:spTree>
    <p:extLst>
      <p:ext uri="{BB962C8B-B14F-4D97-AF65-F5344CB8AC3E}">
        <p14:creationId xmlns:p14="http://schemas.microsoft.com/office/powerpoint/2010/main" val="9800538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Working with the perfectly competitive model</a:t>
            </a:r>
          </a:p>
        </p:txBody>
      </p:sp>
      <p:sp>
        <p:nvSpPr>
          <p:cNvPr id="3" name="Content Placeholder 2"/>
          <p:cNvSpPr>
            <a:spLocks noGrp="1"/>
          </p:cNvSpPr>
          <p:nvPr>
            <p:ph idx="1"/>
          </p:nvPr>
        </p:nvSpPr>
        <p:spPr/>
        <p:txBody>
          <a:bodyPr/>
          <a:lstStyle/>
          <a:p>
            <a:r>
              <a:rPr lang="en-US" dirty="0"/>
              <a:t>Market is in long-run equilibrium.  Demand increases.  What happens in the short run?  What happens in the long run?</a:t>
            </a:r>
          </a:p>
          <a:p>
            <a:r>
              <a:rPr lang="en-US" dirty="0"/>
              <a:t>Market is in long-run equilibrium.  Demand decreases.  What happens in the short run?  What happens in the long run?</a:t>
            </a:r>
          </a:p>
          <a:p>
            <a:r>
              <a:rPr lang="en-US" dirty="0"/>
              <a:t>Market is in long-run equilibrium.  Technology improves, such that LRAC shifts downward.  What happens in the short run?  What happens in the long run?</a:t>
            </a:r>
          </a:p>
          <a:p>
            <a:r>
              <a:rPr lang="en-US" dirty="0"/>
              <a:t>Market is in long-run equilibrium.  The price of a key input increases, such that LRAC shifts upward.  What happens in the short run?  What happens in the long run?</a:t>
            </a:r>
          </a:p>
          <a:p>
            <a:endParaRPr lang="en-US" dirty="0"/>
          </a:p>
        </p:txBody>
      </p:sp>
    </p:spTree>
    <p:extLst>
      <p:ext uri="{BB962C8B-B14F-4D97-AF65-F5344CB8AC3E}">
        <p14:creationId xmlns:p14="http://schemas.microsoft.com/office/powerpoint/2010/main" val="36960212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mages.flatworldknowledge.com/rittenberg/rittenberg-fig09_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021" y="247128"/>
            <a:ext cx="10680748" cy="6438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14073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Line 2"/>
          <p:cNvSpPr>
            <a:spLocks noChangeShapeType="1"/>
          </p:cNvSpPr>
          <p:nvPr/>
        </p:nvSpPr>
        <p:spPr bwMode="auto">
          <a:xfrm flipH="1">
            <a:off x="3722689" y="3962400"/>
            <a:ext cx="2325687"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59" name="Rectangle 3"/>
          <p:cNvSpPr>
            <a:spLocks noChangeArrowheads="1"/>
          </p:cNvSpPr>
          <p:nvPr/>
        </p:nvSpPr>
        <p:spPr bwMode="auto">
          <a:xfrm>
            <a:off x="3733801" y="3505200"/>
            <a:ext cx="2301875" cy="457200"/>
          </a:xfrm>
          <a:prstGeom prst="rect">
            <a:avLst/>
          </a:prstGeom>
          <a:solidFill>
            <a:srgbClr val="FF0000"/>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0" name="Line 4"/>
          <p:cNvSpPr>
            <a:spLocks noChangeShapeType="1"/>
          </p:cNvSpPr>
          <p:nvPr/>
        </p:nvSpPr>
        <p:spPr bwMode="auto">
          <a:xfrm>
            <a:off x="6035675" y="3519488"/>
            <a:ext cx="0" cy="24114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1" name="Rectangle 5"/>
          <p:cNvSpPr>
            <a:spLocks noChangeArrowheads="1"/>
          </p:cNvSpPr>
          <p:nvPr/>
        </p:nvSpPr>
        <p:spPr bwMode="auto">
          <a:xfrm>
            <a:off x="5862639" y="5865814"/>
            <a:ext cx="38311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i="1" baseline="-25000"/>
              <a:t>1</a:t>
            </a:r>
          </a:p>
        </p:txBody>
      </p:sp>
      <p:sp>
        <p:nvSpPr>
          <p:cNvPr id="96262" name="Rectangle 6"/>
          <p:cNvSpPr>
            <a:spLocks noChangeArrowheads="1"/>
          </p:cNvSpPr>
          <p:nvPr/>
        </p:nvSpPr>
        <p:spPr bwMode="auto">
          <a:xfrm>
            <a:off x="5726114" y="3043239"/>
            <a:ext cx="322205"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A</a:t>
            </a:r>
          </a:p>
        </p:txBody>
      </p:sp>
      <p:sp>
        <p:nvSpPr>
          <p:cNvPr id="96263" name="Rectangle 7"/>
          <p:cNvSpPr>
            <a:spLocks noChangeArrowheads="1"/>
          </p:cNvSpPr>
          <p:nvPr/>
        </p:nvSpPr>
        <p:spPr bwMode="auto">
          <a:xfrm>
            <a:off x="6107114" y="3881439"/>
            <a:ext cx="31258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B</a:t>
            </a:r>
          </a:p>
        </p:txBody>
      </p:sp>
      <p:sp>
        <p:nvSpPr>
          <p:cNvPr id="96264" name="Rectangle 8"/>
          <p:cNvSpPr>
            <a:spLocks noChangeArrowheads="1"/>
          </p:cNvSpPr>
          <p:nvPr/>
        </p:nvSpPr>
        <p:spPr bwMode="auto">
          <a:xfrm>
            <a:off x="3348039" y="3729039"/>
            <a:ext cx="30296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C</a:t>
            </a:r>
          </a:p>
        </p:txBody>
      </p:sp>
      <p:sp>
        <p:nvSpPr>
          <p:cNvPr id="96265" name="Rectangle 9"/>
          <p:cNvSpPr>
            <a:spLocks noChangeArrowheads="1"/>
          </p:cNvSpPr>
          <p:nvPr/>
        </p:nvSpPr>
        <p:spPr bwMode="auto">
          <a:xfrm>
            <a:off x="3729039" y="2967039"/>
            <a:ext cx="328617"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D</a:t>
            </a:r>
          </a:p>
        </p:txBody>
      </p:sp>
      <p:sp>
        <p:nvSpPr>
          <p:cNvPr id="96266" name="Rectangle 10"/>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7" name="Rectangle 11"/>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68" name="Rectangle 12"/>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sz="4000"/>
              <a:t>Choosing Output in the Long Run</a:t>
            </a:r>
          </a:p>
        </p:txBody>
      </p:sp>
      <p:sp>
        <p:nvSpPr>
          <p:cNvPr id="96269" name="Line 13"/>
          <p:cNvSpPr>
            <a:spLocks noChangeShapeType="1"/>
          </p:cNvSpPr>
          <p:nvPr/>
        </p:nvSpPr>
        <p:spPr bwMode="auto">
          <a:xfrm>
            <a:off x="3733800" y="1716088"/>
            <a:ext cx="0" cy="426561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0" name="Line 14"/>
          <p:cNvSpPr>
            <a:spLocks noChangeShapeType="1"/>
          </p:cNvSpPr>
          <p:nvPr/>
        </p:nvSpPr>
        <p:spPr bwMode="auto">
          <a:xfrm>
            <a:off x="3724276" y="5949950"/>
            <a:ext cx="514032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1" name="Rectangle 15"/>
          <p:cNvSpPr>
            <a:spLocks noChangeArrowheads="1"/>
          </p:cNvSpPr>
          <p:nvPr/>
        </p:nvSpPr>
        <p:spPr bwMode="auto">
          <a:xfrm>
            <a:off x="2838357" y="1422401"/>
            <a:ext cx="830357" cy="1074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Price</a:t>
            </a:r>
          </a:p>
          <a:p>
            <a:pPr algn="r" eaLnBrk="0" hangingPunct="0"/>
            <a:r>
              <a:rPr lang="en-US" altLang="en-US" sz="1600" b="1"/>
              <a:t>($ per</a:t>
            </a:r>
          </a:p>
          <a:p>
            <a:pPr algn="r" eaLnBrk="0" hangingPunct="0"/>
            <a:r>
              <a:rPr lang="en-US" altLang="en-US" sz="1600" b="1"/>
              <a:t>unit of</a:t>
            </a:r>
          </a:p>
          <a:p>
            <a:pPr algn="r" eaLnBrk="0" hangingPunct="0"/>
            <a:r>
              <a:rPr lang="en-US" altLang="en-US" sz="1600" b="1"/>
              <a:t>output)</a:t>
            </a:r>
          </a:p>
        </p:txBody>
      </p:sp>
      <p:sp>
        <p:nvSpPr>
          <p:cNvPr id="96272" name="Rectangle 16"/>
          <p:cNvSpPr>
            <a:spLocks noChangeArrowheads="1"/>
          </p:cNvSpPr>
          <p:nvPr/>
        </p:nvSpPr>
        <p:spPr bwMode="auto">
          <a:xfrm>
            <a:off x="8642350" y="5899151"/>
            <a:ext cx="795090" cy="335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a:t>Output</a:t>
            </a:r>
          </a:p>
        </p:txBody>
      </p:sp>
      <p:grpSp>
        <p:nvGrpSpPr>
          <p:cNvPr id="96273" name="Group 17"/>
          <p:cNvGrpSpPr>
            <a:grpSpLocks/>
          </p:cNvGrpSpPr>
          <p:nvPr/>
        </p:nvGrpSpPr>
        <p:grpSpPr bwMode="auto">
          <a:xfrm>
            <a:off x="3119439" y="3271839"/>
            <a:ext cx="6786563" cy="407987"/>
            <a:chOff x="1005" y="2061"/>
            <a:chExt cx="4275" cy="257"/>
          </a:xfrm>
        </p:grpSpPr>
        <p:sp>
          <p:nvSpPr>
            <p:cNvPr id="96274" name="Line 18"/>
            <p:cNvSpPr>
              <a:spLocks noChangeShapeType="1"/>
            </p:cNvSpPr>
            <p:nvPr/>
          </p:nvSpPr>
          <p:spPr bwMode="auto">
            <a:xfrm>
              <a:off x="1409" y="2208"/>
              <a:ext cx="3231"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75" name="Rectangle 19"/>
            <p:cNvSpPr>
              <a:spLocks noChangeArrowheads="1"/>
            </p:cNvSpPr>
            <p:nvPr/>
          </p:nvSpPr>
          <p:spPr bwMode="auto">
            <a:xfrm>
              <a:off x="4739" y="2087"/>
              <a:ext cx="5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P = MR</a:t>
              </a:r>
            </a:p>
          </p:txBody>
        </p:sp>
        <p:sp>
          <p:nvSpPr>
            <p:cNvPr id="96276" name="Rectangle 20"/>
            <p:cNvSpPr>
              <a:spLocks noChangeArrowheads="1"/>
            </p:cNvSpPr>
            <p:nvPr/>
          </p:nvSpPr>
          <p:spPr bwMode="auto">
            <a:xfrm>
              <a:off x="1005" y="2061"/>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$40</a:t>
              </a:r>
            </a:p>
          </p:txBody>
        </p:sp>
      </p:grpSp>
      <p:grpSp>
        <p:nvGrpSpPr>
          <p:cNvPr id="96277" name="Group 21"/>
          <p:cNvGrpSpPr>
            <a:grpSpLocks/>
          </p:cNvGrpSpPr>
          <p:nvPr/>
        </p:nvGrpSpPr>
        <p:grpSpPr bwMode="auto">
          <a:xfrm>
            <a:off x="4702175" y="2509839"/>
            <a:ext cx="2465388" cy="2979737"/>
            <a:chOff x="2002" y="1581"/>
            <a:chExt cx="1553" cy="1877"/>
          </a:xfrm>
        </p:grpSpPr>
        <p:sp>
          <p:nvSpPr>
            <p:cNvPr id="96278" name="Freeform 22"/>
            <p:cNvSpPr>
              <a:spLocks/>
            </p:cNvSpPr>
            <p:nvPr/>
          </p:nvSpPr>
          <p:spPr bwMode="auto">
            <a:xfrm>
              <a:off x="2064" y="1870"/>
              <a:ext cx="876" cy="1588"/>
            </a:xfrm>
            <a:custGeom>
              <a:avLst/>
              <a:gdLst>
                <a:gd name="T0" fmla="*/ 0 w 876"/>
                <a:gd name="T1" fmla="*/ 1587 h 1588"/>
                <a:gd name="T2" fmla="*/ 38 w 876"/>
                <a:gd name="T3" fmla="*/ 1543 h 1588"/>
                <a:gd name="T4" fmla="*/ 90 w 876"/>
                <a:gd name="T5" fmla="*/ 1482 h 1588"/>
                <a:gd name="T6" fmla="*/ 151 w 876"/>
                <a:gd name="T7" fmla="*/ 1416 h 1588"/>
                <a:gd name="T8" fmla="*/ 221 w 876"/>
                <a:gd name="T9" fmla="*/ 1338 h 1588"/>
                <a:gd name="T10" fmla="*/ 287 w 876"/>
                <a:gd name="T11" fmla="*/ 1255 h 1588"/>
                <a:gd name="T12" fmla="*/ 353 w 876"/>
                <a:gd name="T13" fmla="*/ 1178 h 1588"/>
                <a:gd name="T14" fmla="*/ 414 w 876"/>
                <a:gd name="T15" fmla="*/ 1100 h 1588"/>
                <a:gd name="T16" fmla="*/ 466 w 876"/>
                <a:gd name="T17" fmla="*/ 1028 h 1588"/>
                <a:gd name="T18" fmla="*/ 504 w 876"/>
                <a:gd name="T19" fmla="*/ 968 h 1588"/>
                <a:gd name="T20" fmla="*/ 541 w 876"/>
                <a:gd name="T21" fmla="*/ 907 h 1588"/>
                <a:gd name="T22" fmla="*/ 598 w 876"/>
                <a:gd name="T23" fmla="*/ 791 h 1588"/>
                <a:gd name="T24" fmla="*/ 649 w 876"/>
                <a:gd name="T25" fmla="*/ 669 h 1588"/>
                <a:gd name="T26" fmla="*/ 701 w 876"/>
                <a:gd name="T27" fmla="*/ 547 h 1588"/>
                <a:gd name="T28" fmla="*/ 729 w 876"/>
                <a:gd name="T29" fmla="*/ 481 h 1588"/>
                <a:gd name="T30" fmla="*/ 753 w 876"/>
                <a:gd name="T31" fmla="*/ 409 h 1588"/>
                <a:gd name="T32" fmla="*/ 809 w 876"/>
                <a:gd name="T33" fmla="*/ 265 h 1588"/>
                <a:gd name="T34" fmla="*/ 833 w 876"/>
                <a:gd name="T35" fmla="*/ 193 h 1588"/>
                <a:gd name="T36" fmla="*/ 851 w 876"/>
                <a:gd name="T37" fmla="*/ 121 h 1588"/>
                <a:gd name="T38" fmla="*/ 866 w 876"/>
                <a:gd name="T39" fmla="*/ 55 h 1588"/>
                <a:gd name="T40" fmla="*/ 875 w 876"/>
                <a:gd name="T41" fmla="*/ 0 h 1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76" h="1588">
                  <a:moveTo>
                    <a:pt x="0" y="1587"/>
                  </a:moveTo>
                  <a:lnTo>
                    <a:pt x="38" y="1543"/>
                  </a:lnTo>
                  <a:lnTo>
                    <a:pt x="90" y="1482"/>
                  </a:lnTo>
                  <a:lnTo>
                    <a:pt x="151" y="1416"/>
                  </a:lnTo>
                  <a:lnTo>
                    <a:pt x="221" y="1338"/>
                  </a:lnTo>
                  <a:lnTo>
                    <a:pt x="287" y="1255"/>
                  </a:lnTo>
                  <a:lnTo>
                    <a:pt x="353" y="1178"/>
                  </a:lnTo>
                  <a:lnTo>
                    <a:pt x="414" y="1100"/>
                  </a:lnTo>
                  <a:lnTo>
                    <a:pt x="466" y="1028"/>
                  </a:lnTo>
                  <a:lnTo>
                    <a:pt x="504" y="968"/>
                  </a:lnTo>
                  <a:lnTo>
                    <a:pt x="541" y="907"/>
                  </a:lnTo>
                  <a:lnTo>
                    <a:pt x="598" y="791"/>
                  </a:lnTo>
                  <a:lnTo>
                    <a:pt x="649" y="669"/>
                  </a:lnTo>
                  <a:lnTo>
                    <a:pt x="701" y="547"/>
                  </a:lnTo>
                  <a:lnTo>
                    <a:pt x="729" y="481"/>
                  </a:lnTo>
                  <a:lnTo>
                    <a:pt x="753" y="409"/>
                  </a:lnTo>
                  <a:lnTo>
                    <a:pt x="809" y="265"/>
                  </a:lnTo>
                  <a:lnTo>
                    <a:pt x="833" y="193"/>
                  </a:lnTo>
                  <a:lnTo>
                    <a:pt x="851" y="121"/>
                  </a:lnTo>
                  <a:lnTo>
                    <a:pt x="866" y="55"/>
                  </a:lnTo>
                  <a:lnTo>
                    <a:pt x="875"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79" name="Rectangle 23"/>
            <p:cNvSpPr>
              <a:spLocks noChangeArrowheads="1"/>
            </p:cNvSpPr>
            <p:nvPr/>
          </p:nvSpPr>
          <p:spPr bwMode="auto">
            <a:xfrm>
              <a:off x="3213" y="1751"/>
              <a:ext cx="3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SAC</a:t>
              </a:r>
            </a:p>
          </p:txBody>
        </p:sp>
        <p:sp>
          <p:nvSpPr>
            <p:cNvPr id="96280" name="Rectangle 24"/>
            <p:cNvSpPr>
              <a:spLocks noChangeArrowheads="1"/>
            </p:cNvSpPr>
            <p:nvPr/>
          </p:nvSpPr>
          <p:spPr bwMode="auto">
            <a:xfrm>
              <a:off x="2695" y="1581"/>
              <a:ext cx="3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SMC</a:t>
              </a:r>
            </a:p>
          </p:txBody>
        </p:sp>
        <p:sp>
          <p:nvSpPr>
            <p:cNvPr id="96281" name="Freeform 25"/>
            <p:cNvSpPr>
              <a:spLocks/>
            </p:cNvSpPr>
            <p:nvPr/>
          </p:nvSpPr>
          <p:spPr bwMode="auto">
            <a:xfrm>
              <a:off x="2002" y="2065"/>
              <a:ext cx="1418" cy="439"/>
            </a:xfrm>
            <a:custGeom>
              <a:avLst/>
              <a:gdLst>
                <a:gd name="T0" fmla="*/ 0 w 1418"/>
                <a:gd name="T1" fmla="*/ 28 h 439"/>
                <a:gd name="T2" fmla="*/ 6 w 1418"/>
                <a:gd name="T3" fmla="*/ 40 h 439"/>
                <a:gd name="T4" fmla="*/ 11 w 1418"/>
                <a:gd name="T5" fmla="*/ 56 h 439"/>
                <a:gd name="T6" fmla="*/ 22 w 1418"/>
                <a:gd name="T7" fmla="*/ 96 h 439"/>
                <a:gd name="T8" fmla="*/ 38 w 1418"/>
                <a:gd name="T9" fmla="*/ 145 h 439"/>
                <a:gd name="T10" fmla="*/ 60 w 1418"/>
                <a:gd name="T11" fmla="*/ 189 h 439"/>
                <a:gd name="T12" fmla="*/ 93 w 1418"/>
                <a:gd name="T13" fmla="*/ 233 h 439"/>
                <a:gd name="T14" fmla="*/ 137 w 1418"/>
                <a:gd name="T15" fmla="*/ 277 h 439"/>
                <a:gd name="T16" fmla="*/ 181 w 1418"/>
                <a:gd name="T17" fmla="*/ 317 h 439"/>
                <a:gd name="T18" fmla="*/ 224 w 1418"/>
                <a:gd name="T19" fmla="*/ 354 h 439"/>
                <a:gd name="T20" fmla="*/ 268 w 1418"/>
                <a:gd name="T21" fmla="*/ 378 h 439"/>
                <a:gd name="T22" fmla="*/ 312 w 1418"/>
                <a:gd name="T23" fmla="*/ 394 h 439"/>
                <a:gd name="T24" fmla="*/ 361 w 1418"/>
                <a:gd name="T25" fmla="*/ 410 h 439"/>
                <a:gd name="T26" fmla="*/ 421 w 1418"/>
                <a:gd name="T27" fmla="*/ 418 h 439"/>
                <a:gd name="T28" fmla="*/ 487 w 1418"/>
                <a:gd name="T29" fmla="*/ 426 h 439"/>
                <a:gd name="T30" fmla="*/ 569 w 1418"/>
                <a:gd name="T31" fmla="*/ 434 h 439"/>
                <a:gd name="T32" fmla="*/ 657 w 1418"/>
                <a:gd name="T33" fmla="*/ 438 h 439"/>
                <a:gd name="T34" fmla="*/ 744 w 1418"/>
                <a:gd name="T35" fmla="*/ 430 h 439"/>
                <a:gd name="T36" fmla="*/ 843 w 1418"/>
                <a:gd name="T37" fmla="*/ 418 h 439"/>
                <a:gd name="T38" fmla="*/ 941 w 1418"/>
                <a:gd name="T39" fmla="*/ 394 h 439"/>
                <a:gd name="T40" fmla="*/ 1040 w 1418"/>
                <a:gd name="T41" fmla="*/ 366 h 439"/>
                <a:gd name="T42" fmla="*/ 1127 w 1418"/>
                <a:gd name="T43" fmla="*/ 334 h 439"/>
                <a:gd name="T44" fmla="*/ 1204 w 1418"/>
                <a:gd name="T45" fmla="*/ 293 h 439"/>
                <a:gd name="T46" fmla="*/ 1269 w 1418"/>
                <a:gd name="T47" fmla="*/ 241 h 439"/>
                <a:gd name="T48" fmla="*/ 1324 w 1418"/>
                <a:gd name="T49" fmla="*/ 193 h 439"/>
                <a:gd name="T50" fmla="*/ 1368 w 1418"/>
                <a:gd name="T51" fmla="*/ 145 h 439"/>
                <a:gd name="T52" fmla="*/ 1395 w 1418"/>
                <a:gd name="T53" fmla="*/ 105 h 439"/>
                <a:gd name="T54" fmla="*/ 1412 w 1418"/>
                <a:gd name="T55" fmla="*/ 68 h 439"/>
                <a:gd name="T56" fmla="*/ 1417 w 1418"/>
                <a:gd name="T57" fmla="*/ 32 h 439"/>
                <a:gd name="T58" fmla="*/ 1417 w 1418"/>
                <a:gd name="T59" fmla="*/ 0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18" h="439">
                  <a:moveTo>
                    <a:pt x="0" y="28"/>
                  </a:moveTo>
                  <a:lnTo>
                    <a:pt x="6" y="40"/>
                  </a:lnTo>
                  <a:lnTo>
                    <a:pt x="11" y="56"/>
                  </a:lnTo>
                  <a:lnTo>
                    <a:pt x="22" y="96"/>
                  </a:lnTo>
                  <a:lnTo>
                    <a:pt x="38" y="145"/>
                  </a:lnTo>
                  <a:lnTo>
                    <a:pt x="60" y="189"/>
                  </a:lnTo>
                  <a:lnTo>
                    <a:pt x="93" y="233"/>
                  </a:lnTo>
                  <a:lnTo>
                    <a:pt x="137" y="277"/>
                  </a:lnTo>
                  <a:lnTo>
                    <a:pt x="181" y="317"/>
                  </a:lnTo>
                  <a:lnTo>
                    <a:pt x="224" y="354"/>
                  </a:lnTo>
                  <a:lnTo>
                    <a:pt x="268" y="378"/>
                  </a:lnTo>
                  <a:lnTo>
                    <a:pt x="312" y="394"/>
                  </a:lnTo>
                  <a:lnTo>
                    <a:pt x="361" y="410"/>
                  </a:lnTo>
                  <a:lnTo>
                    <a:pt x="421" y="418"/>
                  </a:lnTo>
                  <a:lnTo>
                    <a:pt x="487" y="426"/>
                  </a:lnTo>
                  <a:lnTo>
                    <a:pt x="569" y="434"/>
                  </a:lnTo>
                  <a:lnTo>
                    <a:pt x="657" y="438"/>
                  </a:lnTo>
                  <a:lnTo>
                    <a:pt x="744" y="430"/>
                  </a:lnTo>
                  <a:lnTo>
                    <a:pt x="843" y="418"/>
                  </a:lnTo>
                  <a:lnTo>
                    <a:pt x="941" y="394"/>
                  </a:lnTo>
                  <a:lnTo>
                    <a:pt x="1040" y="366"/>
                  </a:lnTo>
                  <a:lnTo>
                    <a:pt x="1127" y="334"/>
                  </a:lnTo>
                  <a:lnTo>
                    <a:pt x="1204" y="293"/>
                  </a:lnTo>
                  <a:lnTo>
                    <a:pt x="1269" y="241"/>
                  </a:lnTo>
                  <a:lnTo>
                    <a:pt x="1324" y="193"/>
                  </a:lnTo>
                  <a:lnTo>
                    <a:pt x="1368" y="145"/>
                  </a:lnTo>
                  <a:lnTo>
                    <a:pt x="1395" y="105"/>
                  </a:lnTo>
                  <a:lnTo>
                    <a:pt x="1412" y="68"/>
                  </a:lnTo>
                  <a:lnTo>
                    <a:pt x="1417" y="32"/>
                  </a:lnTo>
                  <a:lnTo>
                    <a:pt x="1417" y="0"/>
                  </a:lnTo>
                </a:path>
              </a:pathLst>
            </a:custGeom>
            <a:noFill/>
            <a:ln w="50800" cap="rnd" cmpd="sng">
              <a:solidFill>
                <a:srgbClr val="339966"/>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96282" name="Rectangle 26"/>
          <p:cNvSpPr>
            <a:spLocks noChangeArrowheads="1"/>
          </p:cNvSpPr>
          <p:nvPr/>
        </p:nvSpPr>
        <p:spPr bwMode="auto">
          <a:xfrm>
            <a:off x="4605984" y="1454151"/>
            <a:ext cx="2446632" cy="520655"/>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ctr" eaLnBrk="0" hangingPunct="0"/>
            <a:r>
              <a:rPr lang="en-US" altLang="en-US" sz="1400" b="1">
                <a:solidFill>
                  <a:srgbClr val="FF3300"/>
                </a:solidFill>
              </a:rPr>
              <a:t>Question</a:t>
            </a:r>
            <a:r>
              <a:rPr lang="en-US" altLang="en-US" sz="1400" b="1"/>
              <a:t>: Where are long-run </a:t>
            </a:r>
          </a:p>
          <a:p>
            <a:pPr algn="ctr" eaLnBrk="0" hangingPunct="0"/>
            <a:r>
              <a:rPr lang="en-US" altLang="en-US" sz="1400" b="1"/>
              <a:t>profits zero?</a:t>
            </a:r>
            <a:endParaRPr lang="en-US" altLang="en-US" sz="1400" b="1" i="1"/>
          </a:p>
        </p:txBody>
      </p:sp>
      <p:sp>
        <p:nvSpPr>
          <p:cNvPr id="96283" name="Line 27"/>
          <p:cNvSpPr>
            <a:spLocks noChangeShapeType="1"/>
          </p:cNvSpPr>
          <p:nvPr/>
        </p:nvSpPr>
        <p:spPr bwMode="auto">
          <a:xfrm>
            <a:off x="7543800" y="3519488"/>
            <a:ext cx="0" cy="24114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4" name="Rectangle 28"/>
          <p:cNvSpPr>
            <a:spLocks noChangeArrowheads="1"/>
          </p:cNvSpPr>
          <p:nvPr/>
        </p:nvSpPr>
        <p:spPr bwMode="auto">
          <a:xfrm>
            <a:off x="7386639" y="5865814"/>
            <a:ext cx="38311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i="1" baseline="-25000"/>
              <a:t>3</a:t>
            </a:r>
          </a:p>
        </p:txBody>
      </p:sp>
      <p:sp>
        <p:nvSpPr>
          <p:cNvPr id="96285" name="Line 29"/>
          <p:cNvSpPr>
            <a:spLocks noChangeShapeType="1"/>
          </p:cNvSpPr>
          <p:nvPr/>
        </p:nvSpPr>
        <p:spPr bwMode="auto">
          <a:xfrm>
            <a:off x="6705600" y="4586288"/>
            <a:ext cx="0" cy="1344612"/>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6" name="Rectangle 30"/>
          <p:cNvSpPr>
            <a:spLocks noChangeArrowheads="1"/>
          </p:cNvSpPr>
          <p:nvPr/>
        </p:nvSpPr>
        <p:spPr bwMode="auto">
          <a:xfrm>
            <a:off x="6472239" y="5865814"/>
            <a:ext cx="383119"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i="1" baseline="-25000"/>
              <a:t>2</a:t>
            </a:r>
          </a:p>
        </p:txBody>
      </p:sp>
      <p:sp>
        <p:nvSpPr>
          <p:cNvPr id="96287" name="Line 31"/>
          <p:cNvSpPr>
            <a:spLocks noChangeShapeType="1"/>
          </p:cNvSpPr>
          <p:nvPr/>
        </p:nvSpPr>
        <p:spPr bwMode="auto">
          <a:xfrm flipH="1">
            <a:off x="3722688" y="4267200"/>
            <a:ext cx="3833812"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88" name="Rectangle 32"/>
          <p:cNvSpPr>
            <a:spLocks noChangeArrowheads="1"/>
          </p:cNvSpPr>
          <p:nvPr/>
        </p:nvSpPr>
        <p:spPr bwMode="auto">
          <a:xfrm>
            <a:off x="3348038" y="4033839"/>
            <a:ext cx="33022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G</a:t>
            </a:r>
          </a:p>
        </p:txBody>
      </p:sp>
      <p:sp>
        <p:nvSpPr>
          <p:cNvPr id="96289" name="Rectangle 33"/>
          <p:cNvSpPr>
            <a:spLocks noChangeArrowheads="1"/>
          </p:cNvSpPr>
          <p:nvPr/>
        </p:nvSpPr>
        <p:spPr bwMode="auto">
          <a:xfrm>
            <a:off x="7615238" y="4110039"/>
            <a:ext cx="28854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F</a:t>
            </a:r>
          </a:p>
        </p:txBody>
      </p:sp>
      <p:grpSp>
        <p:nvGrpSpPr>
          <p:cNvPr id="96290" name="Group 34"/>
          <p:cNvGrpSpPr>
            <a:grpSpLocks/>
          </p:cNvGrpSpPr>
          <p:nvPr/>
        </p:nvGrpSpPr>
        <p:grpSpPr bwMode="auto">
          <a:xfrm>
            <a:off x="3119438" y="1747839"/>
            <a:ext cx="5945188" cy="3589337"/>
            <a:chOff x="1005" y="1101"/>
            <a:chExt cx="3745" cy="2261"/>
          </a:xfrm>
        </p:grpSpPr>
        <p:sp>
          <p:nvSpPr>
            <p:cNvPr id="96291" name="Rectangle 35"/>
            <p:cNvSpPr>
              <a:spLocks noChangeArrowheads="1"/>
            </p:cNvSpPr>
            <p:nvPr/>
          </p:nvSpPr>
          <p:spPr bwMode="auto">
            <a:xfrm>
              <a:off x="1005" y="2781"/>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$30</a:t>
              </a:r>
            </a:p>
          </p:txBody>
        </p:sp>
        <p:sp>
          <p:nvSpPr>
            <p:cNvPr id="96292" name="Line 36"/>
            <p:cNvSpPr>
              <a:spLocks noChangeShapeType="1"/>
            </p:cNvSpPr>
            <p:nvPr/>
          </p:nvSpPr>
          <p:spPr bwMode="auto">
            <a:xfrm>
              <a:off x="1409" y="2880"/>
              <a:ext cx="3231" cy="0"/>
            </a:xfrm>
            <a:prstGeom prst="line">
              <a:avLst/>
            </a:prstGeom>
            <a:noFill/>
            <a:ln w="508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6293" name="Freeform 37"/>
            <p:cNvSpPr>
              <a:spLocks/>
            </p:cNvSpPr>
            <p:nvPr/>
          </p:nvSpPr>
          <p:spPr bwMode="auto">
            <a:xfrm>
              <a:off x="1639" y="1634"/>
              <a:ext cx="3019" cy="1232"/>
            </a:xfrm>
            <a:custGeom>
              <a:avLst/>
              <a:gdLst>
                <a:gd name="T0" fmla="*/ 0 w 3019"/>
                <a:gd name="T1" fmla="*/ 18 h 1232"/>
                <a:gd name="T2" fmla="*/ 15 w 3019"/>
                <a:gd name="T3" fmla="*/ 37 h 1232"/>
                <a:gd name="T4" fmla="*/ 30 w 3019"/>
                <a:gd name="T5" fmla="*/ 65 h 1232"/>
                <a:gd name="T6" fmla="*/ 67 w 3019"/>
                <a:gd name="T7" fmla="*/ 125 h 1232"/>
                <a:gd name="T8" fmla="*/ 112 w 3019"/>
                <a:gd name="T9" fmla="*/ 199 h 1232"/>
                <a:gd name="T10" fmla="*/ 164 w 3019"/>
                <a:gd name="T11" fmla="*/ 282 h 1232"/>
                <a:gd name="T12" fmla="*/ 216 w 3019"/>
                <a:gd name="T13" fmla="*/ 366 h 1232"/>
                <a:gd name="T14" fmla="*/ 269 w 3019"/>
                <a:gd name="T15" fmla="*/ 444 h 1232"/>
                <a:gd name="T16" fmla="*/ 321 w 3019"/>
                <a:gd name="T17" fmla="*/ 523 h 1232"/>
                <a:gd name="T18" fmla="*/ 373 w 3019"/>
                <a:gd name="T19" fmla="*/ 588 h 1232"/>
                <a:gd name="T20" fmla="*/ 470 w 3019"/>
                <a:gd name="T21" fmla="*/ 699 h 1232"/>
                <a:gd name="T22" fmla="*/ 567 w 3019"/>
                <a:gd name="T23" fmla="*/ 796 h 1232"/>
                <a:gd name="T24" fmla="*/ 663 w 3019"/>
                <a:gd name="T25" fmla="*/ 879 h 1232"/>
                <a:gd name="T26" fmla="*/ 760 w 3019"/>
                <a:gd name="T27" fmla="*/ 958 h 1232"/>
                <a:gd name="T28" fmla="*/ 857 w 3019"/>
                <a:gd name="T29" fmla="*/ 1032 h 1232"/>
                <a:gd name="T30" fmla="*/ 947 w 3019"/>
                <a:gd name="T31" fmla="*/ 1097 h 1232"/>
                <a:gd name="T32" fmla="*/ 1043 w 3019"/>
                <a:gd name="T33" fmla="*/ 1153 h 1232"/>
                <a:gd name="T34" fmla="*/ 1103 w 3019"/>
                <a:gd name="T35" fmla="*/ 1171 h 1232"/>
                <a:gd name="T36" fmla="*/ 1170 w 3019"/>
                <a:gd name="T37" fmla="*/ 1190 h 1232"/>
                <a:gd name="T38" fmla="*/ 1245 w 3019"/>
                <a:gd name="T39" fmla="*/ 1203 h 1232"/>
                <a:gd name="T40" fmla="*/ 1334 w 3019"/>
                <a:gd name="T41" fmla="*/ 1217 h 1232"/>
                <a:gd name="T42" fmla="*/ 1431 w 3019"/>
                <a:gd name="T43" fmla="*/ 1227 h 1232"/>
                <a:gd name="T44" fmla="*/ 1528 w 3019"/>
                <a:gd name="T45" fmla="*/ 1231 h 1232"/>
                <a:gd name="T46" fmla="*/ 1632 w 3019"/>
                <a:gd name="T47" fmla="*/ 1231 h 1232"/>
                <a:gd name="T48" fmla="*/ 1729 w 3019"/>
                <a:gd name="T49" fmla="*/ 1222 h 1232"/>
                <a:gd name="T50" fmla="*/ 1826 w 3019"/>
                <a:gd name="T51" fmla="*/ 1213 h 1232"/>
                <a:gd name="T52" fmla="*/ 1915 w 3019"/>
                <a:gd name="T53" fmla="*/ 1190 h 1232"/>
                <a:gd name="T54" fmla="*/ 1997 w 3019"/>
                <a:gd name="T55" fmla="*/ 1162 h 1232"/>
                <a:gd name="T56" fmla="*/ 2072 w 3019"/>
                <a:gd name="T57" fmla="*/ 1120 h 1232"/>
                <a:gd name="T58" fmla="*/ 2146 w 3019"/>
                <a:gd name="T59" fmla="*/ 1078 h 1232"/>
                <a:gd name="T60" fmla="*/ 2221 w 3019"/>
                <a:gd name="T61" fmla="*/ 1028 h 1232"/>
                <a:gd name="T62" fmla="*/ 2288 w 3019"/>
                <a:gd name="T63" fmla="*/ 967 h 1232"/>
                <a:gd name="T64" fmla="*/ 2355 w 3019"/>
                <a:gd name="T65" fmla="*/ 907 h 1232"/>
                <a:gd name="T66" fmla="*/ 2429 w 3019"/>
                <a:gd name="T67" fmla="*/ 838 h 1232"/>
                <a:gd name="T68" fmla="*/ 2496 w 3019"/>
                <a:gd name="T69" fmla="*/ 768 h 1232"/>
                <a:gd name="T70" fmla="*/ 2534 w 3019"/>
                <a:gd name="T71" fmla="*/ 727 h 1232"/>
                <a:gd name="T72" fmla="*/ 2571 w 3019"/>
                <a:gd name="T73" fmla="*/ 685 h 1232"/>
                <a:gd name="T74" fmla="*/ 2638 w 3019"/>
                <a:gd name="T75" fmla="*/ 588 h 1232"/>
                <a:gd name="T76" fmla="*/ 2713 w 3019"/>
                <a:gd name="T77" fmla="*/ 481 h 1232"/>
                <a:gd name="T78" fmla="*/ 2787 w 3019"/>
                <a:gd name="T79" fmla="*/ 370 h 1232"/>
                <a:gd name="T80" fmla="*/ 2854 w 3019"/>
                <a:gd name="T81" fmla="*/ 259 h 1232"/>
                <a:gd name="T82" fmla="*/ 2914 w 3019"/>
                <a:gd name="T83" fmla="*/ 157 h 1232"/>
                <a:gd name="T84" fmla="*/ 2973 w 3019"/>
                <a:gd name="T85" fmla="*/ 69 h 1232"/>
                <a:gd name="T86" fmla="*/ 2996 w 3019"/>
                <a:gd name="T87" fmla="*/ 32 h 1232"/>
                <a:gd name="T88" fmla="*/ 3018 w 3019"/>
                <a:gd name="T89" fmla="*/ 0 h 1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19" h="1232">
                  <a:moveTo>
                    <a:pt x="0" y="18"/>
                  </a:moveTo>
                  <a:lnTo>
                    <a:pt x="15" y="37"/>
                  </a:lnTo>
                  <a:lnTo>
                    <a:pt x="30" y="65"/>
                  </a:lnTo>
                  <a:lnTo>
                    <a:pt x="67" y="125"/>
                  </a:lnTo>
                  <a:lnTo>
                    <a:pt x="112" y="199"/>
                  </a:lnTo>
                  <a:lnTo>
                    <a:pt x="164" y="282"/>
                  </a:lnTo>
                  <a:lnTo>
                    <a:pt x="216" y="366"/>
                  </a:lnTo>
                  <a:lnTo>
                    <a:pt x="269" y="444"/>
                  </a:lnTo>
                  <a:lnTo>
                    <a:pt x="321" y="523"/>
                  </a:lnTo>
                  <a:lnTo>
                    <a:pt x="373" y="588"/>
                  </a:lnTo>
                  <a:lnTo>
                    <a:pt x="470" y="699"/>
                  </a:lnTo>
                  <a:lnTo>
                    <a:pt x="567" y="796"/>
                  </a:lnTo>
                  <a:lnTo>
                    <a:pt x="663" y="879"/>
                  </a:lnTo>
                  <a:lnTo>
                    <a:pt x="760" y="958"/>
                  </a:lnTo>
                  <a:lnTo>
                    <a:pt x="857" y="1032"/>
                  </a:lnTo>
                  <a:lnTo>
                    <a:pt x="947" y="1097"/>
                  </a:lnTo>
                  <a:lnTo>
                    <a:pt x="1043" y="1153"/>
                  </a:lnTo>
                  <a:lnTo>
                    <a:pt x="1103" y="1171"/>
                  </a:lnTo>
                  <a:lnTo>
                    <a:pt x="1170" y="1190"/>
                  </a:lnTo>
                  <a:lnTo>
                    <a:pt x="1245" y="1203"/>
                  </a:lnTo>
                  <a:lnTo>
                    <a:pt x="1334" y="1217"/>
                  </a:lnTo>
                  <a:lnTo>
                    <a:pt x="1431" y="1227"/>
                  </a:lnTo>
                  <a:lnTo>
                    <a:pt x="1528" y="1231"/>
                  </a:lnTo>
                  <a:lnTo>
                    <a:pt x="1632" y="1231"/>
                  </a:lnTo>
                  <a:lnTo>
                    <a:pt x="1729" y="1222"/>
                  </a:lnTo>
                  <a:lnTo>
                    <a:pt x="1826" y="1213"/>
                  </a:lnTo>
                  <a:lnTo>
                    <a:pt x="1915" y="1190"/>
                  </a:lnTo>
                  <a:lnTo>
                    <a:pt x="1997" y="1162"/>
                  </a:lnTo>
                  <a:lnTo>
                    <a:pt x="2072" y="1120"/>
                  </a:lnTo>
                  <a:lnTo>
                    <a:pt x="2146" y="1078"/>
                  </a:lnTo>
                  <a:lnTo>
                    <a:pt x="2221" y="1028"/>
                  </a:lnTo>
                  <a:lnTo>
                    <a:pt x="2288" y="967"/>
                  </a:lnTo>
                  <a:lnTo>
                    <a:pt x="2355" y="907"/>
                  </a:lnTo>
                  <a:lnTo>
                    <a:pt x="2429" y="838"/>
                  </a:lnTo>
                  <a:lnTo>
                    <a:pt x="2496" y="768"/>
                  </a:lnTo>
                  <a:lnTo>
                    <a:pt x="2534" y="727"/>
                  </a:lnTo>
                  <a:lnTo>
                    <a:pt x="2571" y="685"/>
                  </a:lnTo>
                  <a:lnTo>
                    <a:pt x="2638" y="588"/>
                  </a:lnTo>
                  <a:lnTo>
                    <a:pt x="2713" y="481"/>
                  </a:lnTo>
                  <a:lnTo>
                    <a:pt x="2787" y="370"/>
                  </a:lnTo>
                  <a:lnTo>
                    <a:pt x="2854" y="259"/>
                  </a:lnTo>
                  <a:lnTo>
                    <a:pt x="2914" y="157"/>
                  </a:lnTo>
                  <a:lnTo>
                    <a:pt x="2973" y="69"/>
                  </a:lnTo>
                  <a:lnTo>
                    <a:pt x="2996" y="32"/>
                  </a:lnTo>
                  <a:lnTo>
                    <a:pt x="3018" y="0"/>
                  </a:lnTo>
                </a:path>
              </a:pathLst>
            </a:custGeom>
            <a:noFill/>
            <a:ln w="50800" cap="rnd" cmpd="sng">
              <a:solidFill>
                <a:srgbClr val="FFCC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4" name="Rectangle 38"/>
            <p:cNvSpPr>
              <a:spLocks noChangeArrowheads="1"/>
            </p:cNvSpPr>
            <p:nvPr/>
          </p:nvSpPr>
          <p:spPr bwMode="auto">
            <a:xfrm>
              <a:off x="4413" y="1389"/>
              <a:ext cx="33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LAC</a:t>
              </a:r>
            </a:p>
          </p:txBody>
        </p:sp>
        <p:sp>
          <p:nvSpPr>
            <p:cNvPr id="96295" name="Freeform 39"/>
            <p:cNvSpPr>
              <a:spLocks/>
            </p:cNvSpPr>
            <p:nvPr/>
          </p:nvSpPr>
          <p:spPr bwMode="auto">
            <a:xfrm>
              <a:off x="1965" y="1393"/>
              <a:ext cx="2117" cy="1969"/>
            </a:xfrm>
            <a:custGeom>
              <a:avLst/>
              <a:gdLst>
                <a:gd name="T0" fmla="*/ 0 w 2117"/>
                <a:gd name="T1" fmla="*/ 1968 h 1969"/>
                <a:gd name="T2" fmla="*/ 46 w 2117"/>
                <a:gd name="T3" fmla="*/ 1952 h 1969"/>
                <a:gd name="T4" fmla="*/ 105 w 2117"/>
                <a:gd name="T5" fmla="*/ 1925 h 1969"/>
                <a:gd name="T6" fmla="*/ 170 w 2117"/>
                <a:gd name="T7" fmla="*/ 1903 h 1969"/>
                <a:gd name="T8" fmla="*/ 249 w 2117"/>
                <a:gd name="T9" fmla="*/ 1877 h 1969"/>
                <a:gd name="T10" fmla="*/ 333 w 2117"/>
                <a:gd name="T11" fmla="*/ 1844 h 1969"/>
                <a:gd name="T12" fmla="*/ 425 w 2117"/>
                <a:gd name="T13" fmla="*/ 1812 h 1969"/>
                <a:gd name="T14" fmla="*/ 608 w 2117"/>
                <a:gd name="T15" fmla="*/ 1742 h 1969"/>
                <a:gd name="T16" fmla="*/ 804 w 2117"/>
                <a:gd name="T17" fmla="*/ 1667 h 1969"/>
                <a:gd name="T18" fmla="*/ 986 w 2117"/>
                <a:gd name="T19" fmla="*/ 1586 h 1969"/>
                <a:gd name="T20" fmla="*/ 1078 w 2117"/>
                <a:gd name="T21" fmla="*/ 1549 h 1969"/>
                <a:gd name="T22" fmla="*/ 1156 w 2117"/>
                <a:gd name="T23" fmla="*/ 1511 h 1969"/>
                <a:gd name="T24" fmla="*/ 1228 w 2117"/>
                <a:gd name="T25" fmla="*/ 1468 h 1969"/>
                <a:gd name="T26" fmla="*/ 1293 w 2117"/>
                <a:gd name="T27" fmla="*/ 1430 h 1969"/>
                <a:gd name="T28" fmla="*/ 1404 w 2117"/>
                <a:gd name="T29" fmla="*/ 1350 h 1969"/>
                <a:gd name="T30" fmla="*/ 1496 w 2117"/>
                <a:gd name="T31" fmla="*/ 1269 h 1969"/>
                <a:gd name="T32" fmla="*/ 1581 w 2117"/>
                <a:gd name="T33" fmla="*/ 1188 h 1969"/>
                <a:gd name="T34" fmla="*/ 1652 w 2117"/>
                <a:gd name="T35" fmla="*/ 1102 h 1969"/>
                <a:gd name="T36" fmla="*/ 1718 w 2117"/>
                <a:gd name="T37" fmla="*/ 1016 h 1969"/>
                <a:gd name="T38" fmla="*/ 1776 w 2117"/>
                <a:gd name="T39" fmla="*/ 925 h 1969"/>
                <a:gd name="T40" fmla="*/ 1881 w 2117"/>
                <a:gd name="T41" fmla="*/ 747 h 1969"/>
                <a:gd name="T42" fmla="*/ 1927 w 2117"/>
                <a:gd name="T43" fmla="*/ 656 h 1969"/>
                <a:gd name="T44" fmla="*/ 1966 w 2117"/>
                <a:gd name="T45" fmla="*/ 554 h 1969"/>
                <a:gd name="T46" fmla="*/ 2031 w 2117"/>
                <a:gd name="T47" fmla="*/ 344 h 1969"/>
                <a:gd name="T48" fmla="*/ 2057 w 2117"/>
                <a:gd name="T49" fmla="*/ 242 h 1969"/>
                <a:gd name="T50" fmla="*/ 2077 w 2117"/>
                <a:gd name="T51" fmla="*/ 150 h 1969"/>
                <a:gd name="T52" fmla="*/ 2096 w 2117"/>
                <a:gd name="T53" fmla="*/ 70 h 1969"/>
                <a:gd name="T54" fmla="*/ 2116 w 2117"/>
                <a:gd name="T55" fmla="*/ 0 h 19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117" h="1969">
                  <a:moveTo>
                    <a:pt x="0" y="1968"/>
                  </a:moveTo>
                  <a:lnTo>
                    <a:pt x="46" y="1952"/>
                  </a:lnTo>
                  <a:lnTo>
                    <a:pt x="105" y="1925"/>
                  </a:lnTo>
                  <a:lnTo>
                    <a:pt x="170" y="1903"/>
                  </a:lnTo>
                  <a:lnTo>
                    <a:pt x="249" y="1877"/>
                  </a:lnTo>
                  <a:lnTo>
                    <a:pt x="333" y="1844"/>
                  </a:lnTo>
                  <a:lnTo>
                    <a:pt x="425" y="1812"/>
                  </a:lnTo>
                  <a:lnTo>
                    <a:pt x="608" y="1742"/>
                  </a:lnTo>
                  <a:lnTo>
                    <a:pt x="804" y="1667"/>
                  </a:lnTo>
                  <a:lnTo>
                    <a:pt x="986" y="1586"/>
                  </a:lnTo>
                  <a:lnTo>
                    <a:pt x="1078" y="1549"/>
                  </a:lnTo>
                  <a:lnTo>
                    <a:pt x="1156" y="1511"/>
                  </a:lnTo>
                  <a:lnTo>
                    <a:pt x="1228" y="1468"/>
                  </a:lnTo>
                  <a:lnTo>
                    <a:pt x="1293" y="1430"/>
                  </a:lnTo>
                  <a:lnTo>
                    <a:pt x="1404" y="1350"/>
                  </a:lnTo>
                  <a:lnTo>
                    <a:pt x="1496" y="1269"/>
                  </a:lnTo>
                  <a:lnTo>
                    <a:pt x="1581" y="1188"/>
                  </a:lnTo>
                  <a:lnTo>
                    <a:pt x="1652" y="1102"/>
                  </a:lnTo>
                  <a:lnTo>
                    <a:pt x="1718" y="1016"/>
                  </a:lnTo>
                  <a:lnTo>
                    <a:pt x="1776" y="925"/>
                  </a:lnTo>
                  <a:lnTo>
                    <a:pt x="1881" y="747"/>
                  </a:lnTo>
                  <a:lnTo>
                    <a:pt x="1927" y="656"/>
                  </a:lnTo>
                  <a:lnTo>
                    <a:pt x="1966" y="554"/>
                  </a:lnTo>
                  <a:lnTo>
                    <a:pt x="2031" y="344"/>
                  </a:lnTo>
                  <a:lnTo>
                    <a:pt x="2057" y="242"/>
                  </a:lnTo>
                  <a:lnTo>
                    <a:pt x="2077" y="150"/>
                  </a:lnTo>
                  <a:lnTo>
                    <a:pt x="2096" y="70"/>
                  </a:lnTo>
                  <a:lnTo>
                    <a:pt x="2116" y="0"/>
                  </a:lnTo>
                </a:path>
              </a:pathLst>
            </a:custGeom>
            <a:noFill/>
            <a:ln w="50800" cap="rnd" cmpd="sng">
              <a:solidFill>
                <a:srgbClr val="FF99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6296" name="Rectangle 40"/>
            <p:cNvSpPr>
              <a:spLocks noChangeArrowheads="1"/>
            </p:cNvSpPr>
            <p:nvPr/>
          </p:nvSpPr>
          <p:spPr bwMode="auto">
            <a:xfrm>
              <a:off x="3885" y="1965"/>
              <a:ext cx="18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E</a:t>
              </a:r>
            </a:p>
          </p:txBody>
        </p:sp>
        <p:sp>
          <p:nvSpPr>
            <p:cNvPr id="96297" name="Rectangle 41"/>
            <p:cNvSpPr>
              <a:spLocks noChangeArrowheads="1"/>
            </p:cNvSpPr>
            <p:nvPr/>
          </p:nvSpPr>
          <p:spPr bwMode="auto">
            <a:xfrm>
              <a:off x="4029" y="1101"/>
              <a:ext cx="38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LMC</a:t>
              </a:r>
            </a:p>
          </p:txBody>
        </p:sp>
      </p:grpSp>
      <p:sp>
        <p:nvSpPr>
          <p:cNvPr id="2" name="Slide Number Placeholder 1"/>
          <p:cNvSpPr>
            <a:spLocks noGrp="1"/>
          </p:cNvSpPr>
          <p:nvPr>
            <p:ph type="sldNum" sz="quarter" idx="12"/>
          </p:nvPr>
        </p:nvSpPr>
        <p:spPr/>
        <p:txBody>
          <a:bodyPr/>
          <a:lstStyle/>
          <a:p>
            <a:fld id="{12326AE3-286F-42C4-8F86-1F9BE0642EA4}" type="slidenum">
              <a:rPr lang="en-US" altLang="en-US" smtClean="0"/>
              <a:pPr/>
              <a:t>26</a:t>
            </a:fld>
            <a:endParaRPr lang="en-US" altLang="en-US"/>
          </a:p>
        </p:txBody>
      </p:sp>
    </p:spTree>
    <p:extLst>
      <p:ext uri="{BB962C8B-B14F-4D97-AF65-F5344CB8AC3E}">
        <p14:creationId xmlns:p14="http://schemas.microsoft.com/office/powerpoint/2010/main" val="3566447285"/>
      </p:ext>
    </p:extLst>
  </p:cSld>
  <p:clrMapOvr>
    <a:masterClrMapping/>
  </p:clrMapOvr>
  <p:transition>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4450" name="Group 2"/>
          <p:cNvGrpSpPr>
            <a:grpSpLocks/>
          </p:cNvGrpSpPr>
          <p:nvPr/>
        </p:nvGrpSpPr>
        <p:grpSpPr bwMode="auto">
          <a:xfrm>
            <a:off x="6808789" y="2128838"/>
            <a:ext cx="3232150" cy="2316162"/>
            <a:chOff x="3329" y="1341"/>
            <a:chExt cx="2036" cy="1459"/>
          </a:xfrm>
        </p:grpSpPr>
        <p:sp>
          <p:nvSpPr>
            <p:cNvPr id="104451" name="Line 3"/>
            <p:cNvSpPr>
              <a:spLocks noChangeShapeType="1"/>
            </p:cNvSpPr>
            <p:nvPr/>
          </p:nvSpPr>
          <p:spPr bwMode="auto">
            <a:xfrm flipV="1">
              <a:off x="3329" y="1617"/>
              <a:ext cx="1935" cy="1183"/>
            </a:xfrm>
            <a:prstGeom prst="line">
              <a:avLst/>
            </a:prstGeom>
            <a:noFill/>
            <a:ln w="50800">
              <a:solidFill>
                <a:srgbClr val="99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2" name="Rectangle 4"/>
            <p:cNvSpPr>
              <a:spLocks noChangeArrowheads="1"/>
            </p:cNvSpPr>
            <p:nvPr/>
          </p:nvSpPr>
          <p:spPr bwMode="auto">
            <a:xfrm>
              <a:off x="5133" y="1341"/>
              <a:ext cx="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a:t>
              </a:r>
              <a:r>
                <a:rPr lang="en-US" altLang="en-US" b="1" i="1" baseline="-25000"/>
                <a:t>1</a:t>
              </a:r>
            </a:p>
          </p:txBody>
        </p:sp>
      </p:grpSp>
      <p:sp>
        <p:nvSpPr>
          <p:cNvPr id="104453" name="Rectangle 5"/>
          <p:cNvSpPr>
            <a:spLocks noChangeArrowheads="1"/>
          </p:cNvSpPr>
          <p:nvPr/>
        </p:nvSpPr>
        <p:spPr bwMode="auto">
          <a:xfrm>
            <a:off x="22860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4" name="Rectangle 6"/>
          <p:cNvSpPr>
            <a:spLocks noChangeArrowheads="1"/>
          </p:cNvSpPr>
          <p:nvPr/>
        </p:nvSpPr>
        <p:spPr bwMode="auto">
          <a:xfrm>
            <a:off x="48006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5" name="Rectangle 7"/>
          <p:cNvSpPr>
            <a:spLocks noGrp="1" noChangeArrowheads="1"/>
          </p:cNvSpPr>
          <p:nvPr>
            <p:ph type="title"/>
          </p:nvPr>
        </p:nvSpPr>
        <p:spPr>
          <a:noFill/>
          <a:ln/>
          <a:extLst>
            <a:ext uri="{91240B29-F687-4F45-9708-019B960494DF}">
              <a14:hiddenLine xmlns:a14="http://schemas.microsoft.com/office/drawing/2010/main" w="12700">
                <a:solidFill>
                  <a:schemeClr val="tx1"/>
                </a:solidFill>
                <a:miter lim="800000"/>
                <a:headEnd/>
                <a:tailEnd/>
              </a14:hiddenLine>
            </a:ext>
          </a:extLst>
        </p:spPr>
        <p:txBody>
          <a:bodyPr vert="horz" lIns="90488" tIns="44450" rIns="90488" bIns="44450" rtlCol="0" anchor="b">
            <a:normAutofit/>
          </a:bodyPr>
          <a:lstStyle/>
          <a:p>
            <a:r>
              <a:rPr lang="en-US" altLang="en-US" sz="4000"/>
              <a:t>Long-Run Competitive Equilibrium</a:t>
            </a:r>
          </a:p>
        </p:txBody>
      </p:sp>
      <p:sp>
        <p:nvSpPr>
          <p:cNvPr id="104456" name="Line 8"/>
          <p:cNvSpPr>
            <a:spLocks noChangeShapeType="1"/>
          </p:cNvSpPr>
          <p:nvPr/>
        </p:nvSpPr>
        <p:spPr bwMode="auto">
          <a:xfrm>
            <a:off x="2286000" y="2071688"/>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7" name="Line 9"/>
          <p:cNvSpPr>
            <a:spLocks noChangeShapeType="1"/>
          </p:cNvSpPr>
          <p:nvPr/>
        </p:nvSpPr>
        <p:spPr bwMode="auto">
          <a:xfrm>
            <a:off x="6553200" y="2071688"/>
            <a:ext cx="0" cy="3935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8" name="Line 10"/>
          <p:cNvSpPr>
            <a:spLocks noChangeShapeType="1"/>
          </p:cNvSpPr>
          <p:nvPr/>
        </p:nvSpPr>
        <p:spPr bwMode="auto">
          <a:xfrm>
            <a:off x="2300288" y="60198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59" name="Line 11"/>
          <p:cNvSpPr>
            <a:spLocks noChangeShapeType="1"/>
          </p:cNvSpPr>
          <p:nvPr/>
        </p:nvSpPr>
        <p:spPr bwMode="auto">
          <a:xfrm>
            <a:off x="6567488" y="6019800"/>
            <a:ext cx="393541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60" name="Rectangle 12"/>
          <p:cNvSpPr>
            <a:spLocks noChangeArrowheads="1"/>
          </p:cNvSpPr>
          <p:nvPr/>
        </p:nvSpPr>
        <p:spPr bwMode="auto">
          <a:xfrm>
            <a:off x="5084763" y="5976938"/>
            <a:ext cx="7181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t>Output</a:t>
            </a:r>
          </a:p>
        </p:txBody>
      </p:sp>
      <p:sp>
        <p:nvSpPr>
          <p:cNvPr id="104461" name="Rectangle 13"/>
          <p:cNvSpPr>
            <a:spLocks noChangeArrowheads="1"/>
          </p:cNvSpPr>
          <p:nvPr/>
        </p:nvSpPr>
        <p:spPr bwMode="auto">
          <a:xfrm>
            <a:off x="9450388" y="5938838"/>
            <a:ext cx="718146" cy="305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400" b="1"/>
              <a:t>Output</a:t>
            </a:r>
          </a:p>
        </p:txBody>
      </p:sp>
      <p:sp>
        <p:nvSpPr>
          <p:cNvPr id="104462" name="Rectangle 14"/>
          <p:cNvSpPr>
            <a:spLocks noChangeArrowheads="1"/>
          </p:cNvSpPr>
          <p:nvPr/>
        </p:nvSpPr>
        <p:spPr bwMode="auto">
          <a:xfrm>
            <a:off x="5780614" y="1824038"/>
            <a:ext cx="766236"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 per </a:t>
            </a:r>
          </a:p>
          <a:p>
            <a:pPr algn="r" eaLnBrk="0" hangingPunct="0"/>
            <a:r>
              <a:rPr lang="en-US" altLang="en-US" sz="1600" b="1"/>
              <a:t>unit of</a:t>
            </a:r>
          </a:p>
          <a:p>
            <a:pPr algn="r" eaLnBrk="0" hangingPunct="0"/>
            <a:r>
              <a:rPr lang="en-US" altLang="en-US" sz="1600" b="1"/>
              <a:t>output</a:t>
            </a:r>
          </a:p>
        </p:txBody>
      </p:sp>
      <p:sp>
        <p:nvSpPr>
          <p:cNvPr id="104463" name="Rectangle 15"/>
          <p:cNvSpPr>
            <a:spLocks noChangeArrowheads="1"/>
          </p:cNvSpPr>
          <p:nvPr/>
        </p:nvSpPr>
        <p:spPr bwMode="auto">
          <a:xfrm>
            <a:off x="1589614" y="1824038"/>
            <a:ext cx="766236"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r>
              <a:rPr lang="en-US" altLang="en-US" sz="1600" b="1"/>
              <a:t>$ per </a:t>
            </a:r>
          </a:p>
          <a:p>
            <a:pPr algn="r" eaLnBrk="0" hangingPunct="0"/>
            <a:r>
              <a:rPr lang="en-US" altLang="en-US" sz="1600" b="1"/>
              <a:t>unit of</a:t>
            </a:r>
          </a:p>
          <a:p>
            <a:pPr algn="r" eaLnBrk="0" hangingPunct="0"/>
            <a:r>
              <a:rPr lang="en-US" altLang="en-US" sz="1600" b="1"/>
              <a:t>output</a:t>
            </a:r>
          </a:p>
        </p:txBody>
      </p:sp>
      <p:sp>
        <p:nvSpPr>
          <p:cNvPr id="104464" name="Rectangle 16"/>
          <p:cNvSpPr>
            <a:spLocks noChangeArrowheads="1"/>
          </p:cNvSpPr>
          <p:nvPr/>
        </p:nvSpPr>
        <p:spPr bwMode="auto">
          <a:xfrm>
            <a:off x="1671639" y="3424239"/>
            <a:ext cx="53380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$40</a:t>
            </a:r>
          </a:p>
        </p:txBody>
      </p:sp>
      <p:grpSp>
        <p:nvGrpSpPr>
          <p:cNvPr id="104465" name="Group 17"/>
          <p:cNvGrpSpPr>
            <a:grpSpLocks/>
          </p:cNvGrpSpPr>
          <p:nvPr/>
        </p:nvGrpSpPr>
        <p:grpSpPr bwMode="auto">
          <a:xfrm>
            <a:off x="2817814" y="3092451"/>
            <a:ext cx="2930525" cy="2397125"/>
            <a:chOff x="815" y="1948"/>
            <a:chExt cx="1846" cy="1510"/>
          </a:xfrm>
        </p:grpSpPr>
        <p:sp>
          <p:nvSpPr>
            <p:cNvPr id="104466" name="Freeform 18"/>
            <p:cNvSpPr>
              <a:spLocks/>
            </p:cNvSpPr>
            <p:nvPr/>
          </p:nvSpPr>
          <p:spPr bwMode="auto">
            <a:xfrm>
              <a:off x="815" y="2495"/>
              <a:ext cx="1683" cy="449"/>
            </a:xfrm>
            <a:custGeom>
              <a:avLst/>
              <a:gdLst>
                <a:gd name="T0" fmla="*/ 0 w 1683"/>
                <a:gd name="T1" fmla="*/ 48 h 449"/>
                <a:gd name="T2" fmla="*/ 88 w 1683"/>
                <a:gd name="T3" fmla="*/ 110 h 449"/>
                <a:gd name="T4" fmla="*/ 180 w 1683"/>
                <a:gd name="T5" fmla="*/ 171 h 449"/>
                <a:gd name="T6" fmla="*/ 272 w 1683"/>
                <a:gd name="T7" fmla="*/ 233 h 449"/>
                <a:gd name="T8" fmla="*/ 368 w 1683"/>
                <a:gd name="T9" fmla="*/ 286 h 449"/>
                <a:gd name="T10" fmla="*/ 459 w 1683"/>
                <a:gd name="T11" fmla="*/ 338 h 449"/>
                <a:gd name="T12" fmla="*/ 551 w 1683"/>
                <a:gd name="T13" fmla="*/ 376 h 449"/>
                <a:gd name="T14" fmla="*/ 635 w 1683"/>
                <a:gd name="T15" fmla="*/ 410 h 449"/>
                <a:gd name="T16" fmla="*/ 719 w 1683"/>
                <a:gd name="T17" fmla="*/ 433 h 449"/>
                <a:gd name="T18" fmla="*/ 799 w 1683"/>
                <a:gd name="T19" fmla="*/ 448 h 449"/>
                <a:gd name="T20" fmla="*/ 879 w 1683"/>
                <a:gd name="T21" fmla="*/ 448 h 449"/>
                <a:gd name="T22" fmla="*/ 951 w 1683"/>
                <a:gd name="T23" fmla="*/ 438 h 449"/>
                <a:gd name="T24" fmla="*/ 1027 w 1683"/>
                <a:gd name="T25" fmla="*/ 424 h 449"/>
                <a:gd name="T26" fmla="*/ 1095 w 1683"/>
                <a:gd name="T27" fmla="*/ 405 h 449"/>
                <a:gd name="T28" fmla="*/ 1163 w 1683"/>
                <a:gd name="T29" fmla="*/ 381 h 449"/>
                <a:gd name="T30" fmla="*/ 1290 w 1683"/>
                <a:gd name="T31" fmla="*/ 329 h 449"/>
                <a:gd name="T32" fmla="*/ 1350 w 1683"/>
                <a:gd name="T33" fmla="*/ 295 h 449"/>
                <a:gd name="T34" fmla="*/ 1406 w 1683"/>
                <a:gd name="T35" fmla="*/ 257 h 449"/>
                <a:gd name="T36" fmla="*/ 1462 w 1683"/>
                <a:gd name="T37" fmla="*/ 210 h 449"/>
                <a:gd name="T38" fmla="*/ 1514 w 1683"/>
                <a:gd name="T39" fmla="*/ 162 h 449"/>
                <a:gd name="T40" fmla="*/ 1562 w 1683"/>
                <a:gd name="T41" fmla="*/ 114 h 449"/>
                <a:gd name="T42" fmla="*/ 1606 w 1683"/>
                <a:gd name="T43" fmla="*/ 72 h 449"/>
                <a:gd name="T44" fmla="*/ 1646 w 1683"/>
                <a:gd name="T45" fmla="*/ 29 h 449"/>
                <a:gd name="T46" fmla="*/ 1682 w 1683"/>
                <a:gd name="T47" fmla="*/ 0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83" h="449">
                  <a:moveTo>
                    <a:pt x="0" y="48"/>
                  </a:moveTo>
                  <a:lnTo>
                    <a:pt x="88" y="110"/>
                  </a:lnTo>
                  <a:lnTo>
                    <a:pt x="180" y="171"/>
                  </a:lnTo>
                  <a:lnTo>
                    <a:pt x="272" y="233"/>
                  </a:lnTo>
                  <a:lnTo>
                    <a:pt x="368" y="286"/>
                  </a:lnTo>
                  <a:lnTo>
                    <a:pt x="459" y="338"/>
                  </a:lnTo>
                  <a:lnTo>
                    <a:pt x="551" y="376"/>
                  </a:lnTo>
                  <a:lnTo>
                    <a:pt x="635" y="410"/>
                  </a:lnTo>
                  <a:lnTo>
                    <a:pt x="719" y="433"/>
                  </a:lnTo>
                  <a:lnTo>
                    <a:pt x="799" y="448"/>
                  </a:lnTo>
                  <a:lnTo>
                    <a:pt x="879" y="448"/>
                  </a:lnTo>
                  <a:lnTo>
                    <a:pt x="951" y="438"/>
                  </a:lnTo>
                  <a:lnTo>
                    <a:pt x="1027" y="424"/>
                  </a:lnTo>
                  <a:lnTo>
                    <a:pt x="1095" y="405"/>
                  </a:lnTo>
                  <a:lnTo>
                    <a:pt x="1163" y="381"/>
                  </a:lnTo>
                  <a:lnTo>
                    <a:pt x="1290" y="329"/>
                  </a:lnTo>
                  <a:lnTo>
                    <a:pt x="1350" y="295"/>
                  </a:lnTo>
                  <a:lnTo>
                    <a:pt x="1406" y="257"/>
                  </a:lnTo>
                  <a:lnTo>
                    <a:pt x="1462" y="210"/>
                  </a:lnTo>
                  <a:lnTo>
                    <a:pt x="1514" y="162"/>
                  </a:lnTo>
                  <a:lnTo>
                    <a:pt x="1562" y="114"/>
                  </a:lnTo>
                  <a:lnTo>
                    <a:pt x="1606" y="72"/>
                  </a:lnTo>
                  <a:lnTo>
                    <a:pt x="1646" y="29"/>
                  </a:lnTo>
                  <a:lnTo>
                    <a:pt x="1682" y="0"/>
                  </a:lnTo>
                </a:path>
              </a:pathLst>
            </a:custGeom>
            <a:noFill/>
            <a:ln w="50800" cap="rnd" cmpd="sng">
              <a:solidFill>
                <a:srgbClr val="0033CC"/>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7" name="Rectangle 19"/>
            <p:cNvSpPr>
              <a:spLocks noChangeArrowheads="1"/>
            </p:cNvSpPr>
            <p:nvPr/>
          </p:nvSpPr>
          <p:spPr bwMode="auto">
            <a:xfrm>
              <a:off x="2349" y="2301"/>
              <a:ext cx="312"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i="1"/>
                <a:t>LAC</a:t>
              </a:r>
            </a:p>
          </p:txBody>
        </p:sp>
        <p:sp>
          <p:nvSpPr>
            <p:cNvPr id="104468" name="Freeform 20"/>
            <p:cNvSpPr>
              <a:spLocks/>
            </p:cNvSpPr>
            <p:nvPr/>
          </p:nvSpPr>
          <p:spPr bwMode="auto">
            <a:xfrm>
              <a:off x="1057" y="2163"/>
              <a:ext cx="1009" cy="1295"/>
            </a:xfrm>
            <a:custGeom>
              <a:avLst/>
              <a:gdLst>
                <a:gd name="T0" fmla="*/ 0 w 1009"/>
                <a:gd name="T1" fmla="*/ 1294 h 1295"/>
                <a:gd name="T2" fmla="*/ 129 w 1009"/>
                <a:gd name="T3" fmla="*/ 1200 h 1295"/>
                <a:gd name="T4" fmla="*/ 255 w 1009"/>
                <a:gd name="T5" fmla="*/ 1111 h 1295"/>
                <a:gd name="T6" fmla="*/ 370 w 1009"/>
                <a:gd name="T7" fmla="*/ 1012 h 1295"/>
                <a:gd name="T8" fmla="*/ 426 w 1009"/>
                <a:gd name="T9" fmla="*/ 962 h 1295"/>
                <a:gd name="T10" fmla="*/ 479 w 1009"/>
                <a:gd name="T11" fmla="*/ 907 h 1295"/>
                <a:gd name="T12" fmla="*/ 575 w 1009"/>
                <a:gd name="T13" fmla="*/ 791 h 1295"/>
                <a:gd name="T14" fmla="*/ 664 w 1009"/>
                <a:gd name="T15" fmla="*/ 669 h 1295"/>
                <a:gd name="T16" fmla="*/ 744 w 1009"/>
                <a:gd name="T17" fmla="*/ 547 h 1295"/>
                <a:gd name="T18" fmla="*/ 816 w 1009"/>
                <a:gd name="T19" fmla="*/ 431 h 1295"/>
                <a:gd name="T20" fmla="*/ 876 w 1009"/>
                <a:gd name="T21" fmla="*/ 321 h 1295"/>
                <a:gd name="T22" fmla="*/ 925 w 1009"/>
                <a:gd name="T23" fmla="*/ 210 h 1295"/>
                <a:gd name="T24" fmla="*/ 968 w 1009"/>
                <a:gd name="T25" fmla="*/ 105 h 1295"/>
                <a:gd name="T26" fmla="*/ 1008 w 1009"/>
                <a:gd name="T27" fmla="*/ 0 h 1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9" h="1295">
                  <a:moveTo>
                    <a:pt x="0" y="1294"/>
                  </a:moveTo>
                  <a:lnTo>
                    <a:pt x="129" y="1200"/>
                  </a:lnTo>
                  <a:lnTo>
                    <a:pt x="255" y="1111"/>
                  </a:lnTo>
                  <a:lnTo>
                    <a:pt x="370" y="1012"/>
                  </a:lnTo>
                  <a:lnTo>
                    <a:pt x="426" y="962"/>
                  </a:lnTo>
                  <a:lnTo>
                    <a:pt x="479" y="907"/>
                  </a:lnTo>
                  <a:lnTo>
                    <a:pt x="575" y="791"/>
                  </a:lnTo>
                  <a:lnTo>
                    <a:pt x="664" y="669"/>
                  </a:lnTo>
                  <a:lnTo>
                    <a:pt x="744" y="547"/>
                  </a:lnTo>
                  <a:lnTo>
                    <a:pt x="816" y="431"/>
                  </a:lnTo>
                  <a:lnTo>
                    <a:pt x="876" y="321"/>
                  </a:lnTo>
                  <a:lnTo>
                    <a:pt x="925" y="210"/>
                  </a:lnTo>
                  <a:lnTo>
                    <a:pt x="968" y="105"/>
                  </a:lnTo>
                  <a:lnTo>
                    <a:pt x="1008" y="0"/>
                  </a:lnTo>
                </a:path>
              </a:pathLst>
            </a:custGeom>
            <a:noFill/>
            <a:ln w="50800" cap="rnd" cmpd="sng">
              <a:solidFill>
                <a:srgbClr val="9933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4469" name="Rectangle 21"/>
            <p:cNvSpPr>
              <a:spLocks noChangeArrowheads="1"/>
            </p:cNvSpPr>
            <p:nvPr/>
          </p:nvSpPr>
          <p:spPr bwMode="auto">
            <a:xfrm>
              <a:off x="1821" y="1948"/>
              <a:ext cx="34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sz="1600" b="1" i="1"/>
                <a:t>LMC</a:t>
              </a:r>
            </a:p>
          </p:txBody>
        </p:sp>
      </p:grpSp>
      <p:grpSp>
        <p:nvGrpSpPr>
          <p:cNvPr id="104470" name="Group 22"/>
          <p:cNvGrpSpPr>
            <a:grpSpLocks/>
          </p:cNvGrpSpPr>
          <p:nvPr/>
        </p:nvGrpSpPr>
        <p:grpSpPr bwMode="auto">
          <a:xfrm>
            <a:off x="7189790" y="2617788"/>
            <a:ext cx="2582863" cy="3078162"/>
            <a:chOff x="3569" y="1649"/>
            <a:chExt cx="1627" cy="1939"/>
          </a:xfrm>
        </p:grpSpPr>
        <p:sp>
          <p:nvSpPr>
            <p:cNvPr id="104471" name="Line 23"/>
            <p:cNvSpPr>
              <a:spLocks noChangeShapeType="1"/>
            </p:cNvSpPr>
            <p:nvPr/>
          </p:nvSpPr>
          <p:spPr bwMode="auto">
            <a:xfrm>
              <a:off x="3569" y="1649"/>
              <a:ext cx="1455" cy="1743"/>
            </a:xfrm>
            <a:prstGeom prst="line">
              <a:avLst/>
            </a:prstGeom>
            <a:noFill/>
            <a:ln w="50800">
              <a:solidFill>
                <a:srgbClr val="0033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2" name="Rectangle 24"/>
            <p:cNvSpPr>
              <a:spLocks noChangeArrowheads="1"/>
            </p:cNvSpPr>
            <p:nvPr/>
          </p:nvSpPr>
          <p:spPr bwMode="auto">
            <a:xfrm>
              <a:off x="4989" y="3357"/>
              <a:ext cx="20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D</a:t>
              </a:r>
            </a:p>
          </p:txBody>
        </p:sp>
      </p:grpSp>
      <p:grpSp>
        <p:nvGrpSpPr>
          <p:cNvPr id="104473" name="Group 25"/>
          <p:cNvGrpSpPr>
            <a:grpSpLocks/>
          </p:cNvGrpSpPr>
          <p:nvPr/>
        </p:nvGrpSpPr>
        <p:grpSpPr bwMode="auto">
          <a:xfrm>
            <a:off x="7342189" y="3652838"/>
            <a:ext cx="2851150" cy="1782762"/>
            <a:chOff x="3665" y="2301"/>
            <a:chExt cx="1796" cy="1123"/>
          </a:xfrm>
        </p:grpSpPr>
        <p:sp>
          <p:nvSpPr>
            <p:cNvPr id="104474" name="Line 26"/>
            <p:cNvSpPr>
              <a:spLocks noChangeShapeType="1"/>
            </p:cNvSpPr>
            <p:nvPr/>
          </p:nvSpPr>
          <p:spPr bwMode="auto">
            <a:xfrm flipV="1">
              <a:off x="3665" y="2577"/>
              <a:ext cx="1743" cy="847"/>
            </a:xfrm>
            <a:prstGeom prst="line">
              <a:avLst/>
            </a:prstGeom>
            <a:noFill/>
            <a:ln w="50800">
              <a:solidFill>
                <a:srgbClr val="CC33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5" name="Rectangle 27"/>
            <p:cNvSpPr>
              <a:spLocks noChangeArrowheads="1"/>
            </p:cNvSpPr>
            <p:nvPr/>
          </p:nvSpPr>
          <p:spPr bwMode="auto">
            <a:xfrm>
              <a:off x="5229" y="2301"/>
              <a:ext cx="23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S</a:t>
              </a:r>
              <a:r>
                <a:rPr lang="en-US" altLang="en-US" b="1" i="1" baseline="-25000"/>
                <a:t>2</a:t>
              </a:r>
            </a:p>
          </p:txBody>
        </p:sp>
      </p:grpSp>
      <p:grpSp>
        <p:nvGrpSpPr>
          <p:cNvPr id="104476" name="Group 28"/>
          <p:cNvGrpSpPr>
            <a:grpSpLocks/>
          </p:cNvGrpSpPr>
          <p:nvPr/>
        </p:nvGrpSpPr>
        <p:grpSpPr bwMode="auto">
          <a:xfrm>
            <a:off x="2300288" y="3424238"/>
            <a:ext cx="6038850" cy="2881312"/>
            <a:chOff x="489" y="2157"/>
            <a:chExt cx="3804" cy="1815"/>
          </a:xfrm>
        </p:grpSpPr>
        <p:sp>
          <p:nvSpPr>
            <p:cNvPr id="104477" name="Rectangle 29"/>
            <p:cNvSpPr>
              <a:spLocks noChangeArrowheads="1"/>
            </p:cNvSpPr>
            <p:nvPr/>
          </p:nvSpPr>
          <p:spPr bwMode="auto">
            <a:xfrm>
              <a:off x="2877" y="2157"/>
              <a:ext cx="2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P</a:t>
              </a:r>
              <a:r>
                <a:rPr lang="en-US" altLang="en-US" b="1" i="1" baseline="-25000"/>
                <a:t>1</a:t>
              </a:r>
            </a:p>
          </p:txBody>
        </p:sp>
        <p:sp>
          <p:nvSpPr>
            <p:cNvPr id="104478" name="Line 30"/>
            <p:cNvSpPr>
              <a:spLocks noChangeShapeType="1"/>
            </p:cNvSpPr>
            <p:nvPr/>
          </p:nvSpPr>
          <p:spPr bwMode="auto">
            <a:xfrm>
              <a:off x="489" y="2304"/>
              <a:ext cx="2143" cy="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79" name="Line 31"/>
            <p:cNvSpPr>
              <a:spLocks noChangeShapeType="1"/>
            </p:cNvSpPr>
            <p:nvPr/>
          </p:nvSpPr>
          <p:spPr bwMode="auto">
            <a:xfrm>
              <a:off x="3177" y="2304"/>
              <a:ext cx="895"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0" name="Line 32"/>
            <p:cNvSpPr>
              <a:spLocks noChangeShapeType="1"/>
            </p:cNvSpPr>
            <p:nvPr/>
          </p:nvSpPr>
          <p:spPr bwMode="auto">
            <a:xfrm flipV="1">
              <a:off x="4128" y="2297"/>
              <a:ext cx="0" cy="1503"/>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1" name="Oval 33"/>
            <p:cNvSpPr>
              <a:spLocks noChangeArrowheads="1"/>
            </p:cNvSpPr>
            <p:nvPr/>
          </p:nvSpPr>
          <p:spPr bwMode="auto">
            <a:xfrm>
              <a:off x="4080" y="2256"/>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82" name="Rectangle 34"/>
            <p:cNvSpPr>
              <a:spLocks noChangeArrowheads="1"/>
            </p:cNvSpPr>
            <p:nvPr/>
          </p:nvSpPr>
          <p:spPr bwMode="auto">
            <a:xfrm>
              <a:off x="4029" y="3741"/>
              <a:ext cx="26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b="1" baseline="-25000"/>
                <a:t>1</a:t>
              </a:r>
            </a:p>
          </p:txBody>
        </p:sp>
      </p:grpSp>
      <p:sp>
        <p:nvSpPr>
          <p:cNvPr id="104483" name="Rectangle 35"/>
          <p:cNvSpPr>
            <a:spLocks noChangeArrowheads="1"/>
          </p:cNvSpPr>
          <p:nvPr/>
        </p:nvSpPr>
        <p:spPr bwMode="auto">
          <a:xfrm>
            <a:off x="3957638" y="5938839"/>
            <a:ext cx="365486"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sz="1400" b="1" baseline="-25000"/>
              <a:t>2</a:t>
            </a:r>
          </a:p>
        </p:txBody>
      </p:sp>
      <p:sp>
        <p:nvSpPr>
          <p:cNvPr id="104484" name="Rectangle 36"/>
          <p:cNvSpPr>
            <a:spLocks noChangeArrowheads="1"/>
          </p:cNvSpPr>
          <p:nvPr/>
        </p:nvSpPr>
        <p:spPr bwMode="auto">
          <a:xfrm>
            <a:off x="3560763" y="1865314"/>
            <a:ext cx="613952"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solidFill>
                  <a:srgbClr val="FF3300"/>
                </a:solidFill>
              </a:rPr>
              <a:t>Firm</a:t>
            </a:r>
          </a:p>
        </p:txBody>
      </p:sp>
      <p:sp>
        <p:nvSpPr>
          <p:cNvPr id="104485" name="Rectangle 37"/>
          <p:cNvSpPr>
            <a:spLocks noChangeArrowheads="1"/>
          </p:cNvSpPr>
          <p:nvPr/>
        </p:nvSpPr>
        <p:spPr bwMode="auto">
          <a:xfrm>
            <a:off x="7920039" y="1865314"/>
            <a:ext cx="974691"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solidFill>
                  <a:srgbClr val="FF3300"/>
                </a:solidFill>
              </a:rPr>
              <a:t>Industry</a:t>
            </a:r>
          </a:p>
        </p:txBody>
      </p:sp>
      <p:grpSp>
        <p:nvGrpSpPr>
          <p:cNvPr id="104490" name="Group 42"/>
          <p:cNvGrpSpPr>
            <a:grpSpLocks/>
          </p:cNvGrpSpPr>
          <p:nvPr/>
        </p:nvGrpSpPr>
        <p:grpSpPr bwMode="auto">
          <a:xfrm>
            <a:off x="1671638" y="1358900"/>
            <a:ext cx="7486650" cy="4946650"/>
            <a:chOff x="93" y="856"/>
            <a:chExt cx="4716" cy="3116"/>
          </a:xfrm>
        </p:grpSpPr>
        <p:sp>
          <p:nvSpPr>
            <p:cNvPr id="104491" name="Line 43"/>
            <p:cNvSpPr>
              <a:spLocks noChangeShapeType="1"/>
            </p:cNvSpPr>
            <p:nvPr/>
          </p:nvSpPr>
          <p:spPr bwMode="auto">
            <a:xfrm>
              <a:off x="489" y="2928"/>
              <a:ext cx="2143" cy="0"/>
            </a:xfrm>
            <a:prstGeom prst="line">
              <a:avLst/>
            </a:prstGeom>
            <a:noFill/>
            <a:ln w="254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2" name="Line 44"/>
            <p:cNvSpPr>
              <a:spLocks noChangeShapeType="1"/>
            </p:cNvSpPr>
            <p:nvPr/>
          </p:nvSpPr>
          <p:spPr bwMode="auto">
            <a:xfrm flipV="1">
              <a:off x="4656" y="2873"/>
              <a:ext cx="0" cy="92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3" name="Rectangle 45"/>
            <p:cNvSpPr>
              <a:spLocks noChangeArrowheads="1"/>
            </p:cNvSpPr>
            <p:nvPr/>
          </p:nvSpPr>
          <p:spPr bwMode="auto">
            <a:xfrm>
              <a:off x="93" y="2781"/>
              <a:ext cx="3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a:t>$30</a:t>
              </a:r>
            </a:p>
          </p:txBody>
        </p:sp>
        <p:sp>
          <p:nvSpPr>
            <p:cNvPr id="104494" name="Line 46"/>
            <p:cNvSpPr>
              <a:spLocks noChangeShapeType="1"/>
            </p:cNvSpPr>
            <p:nvPr/>
          </p:nvSpPr>
          <p:spPr bwMode="auto">
            <a:xfrm>
              <a:off x="3177" y="2928"/>
              <a:ext cx="1423"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5" name="Oval 47"/>
            <p:cNvSpPr>
              <a:spLocks noChangeArrowheads="1"/>
            </p:cNvSpPr>
            <p:nvPr/>
          </p:nvSpPr>
          <p:spPr bwMode="auto">
            <a:xfrm>
              <a:off x="4608" y="288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6" name="Rectangle 48"/>
            <p:cNvSpPr>
              <a:spLocks noChangeArrowheads="1"/>
            </p:cNvSpPr>
            <p:nvPr/>
          </p:nvSpPr>
          <p:spPr bwMode="auto">
            <a:xfrm>
              <a:off x="4557" y="3741"/>
              <a:ext cx="25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Q</a:t>
              </a:r>
              <a:r>
                <a:rPr lang="en-US" altLang="en-US" sz="1400" b="1" baseline="-25000"/>
                <a:t>2</a:t>
              </a:r>
            </a:p>
          </p:txBody>
        </p:sp>
        <p:sp>
          <p:nvSpPr>
            <p:cNvPr id="104497" name="Rectangle 49"/>
            <p:cNvSpPr>
              <a:spLocks noChangeArrowheads="1"/>
            </p:cNvSpPr>
            <p:nvPr/>
          </p:nvSpPr>
          <p:spPr bwMode="auto">
            <a:xfrm>
              <a:off x="2877" y="2781"/>
              <a:ext cx="2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altLang="en-US" b="1" i="1"/>
                <a:t>P</a:t>
              </a:r>
              <a:r>
                <a:rPr lang="en-US" altLang="en-US" b="1" i="1" baseline="-25000"/>
                <a:t>2</a:t>
              </a:r>
            </a:p>
          </p:txBody>
        </p:sp>
        <p:sp>
          <p:nvSpPr>
            <p:cNvPr id="104498" name="Line 50"/>
            <p:cNvSpPr>
              <a:spLocks noChangeShapeType="1"/>
            </p:cNvSpPr>
            <p:nvPr/>
          </p:nvSpPr>
          <p:spPr bwMode="auto">
            <a:xfrm flipV="1">
              <a:off x="1632" y="2873"/>
              <a:ext cx="0" cy="927"/>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499" name="Oval 51"/>
            <p:cNvSpPr>
              <a:spLocks noChangeArrowheads="1"/>
            </p:cNvSpPr>
            <p:nvPr/>
          </p:nvSpPr>
          <p:spPr bwMode="auto">
            <a:xfrm>
              <a:off x="1584" y="2880"/>
              <a:ext cx="96" cy="96"/>
            </a:xfrm>
            <a:prstGeom prst="ellipse">
              <a:avLst/>
            </a:prstGeom>
            <a:solidFill>
              <a:schemeClr val="tx1"/>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500" name="Rectangle 52"/>
            <p:cNvSpPr>
              <a:spLocks noChangeArrowheads="1"/>
            </p:cNvSpPr>
            <p:nvPr/>
          </p:nvSpPr>
          <p:spPr bwMode="auto">
            <a:xfrm>
              <a:off x="1754" y="856"/>
              <a:ext cx="1643" cy="328"/>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buFontTx/>
                <a:buChar char="•"/>
              </a:pPr>
              <a:r>
                <a:rPr lang="en-US" altLang="en-US" sz="1400" b="1">
                  <a:solidFill>
                    <a:srgbClr val="FF3300"/>
                  </a:solidFill>
                </a:rPr>
                <a:t>Profit attracts firms</a:t>
              </a:r>
            </a:p>
            <a:p>
              <a:pPr eaLnBrk="0" hangingPunct="0">
                <a:buFontTx/>
                <a:buChar char="•"/>
              </a:pPr>
              <a:r>
                <a:rPr lang="en-US" altLang="en-US" sz="1400" b="1"/>
                <a:t>Supply increases until profit = 0</a:t>
              </a:r>
              <a:endParaRPr lang="en-US" altLang="en-US" sz="1400" b="1" i="1"/>
            </a:p>
          </p:txBody>
        </p:sp>
      </p:grpSp>
      <p:sp>
        <p:nvSpPr>
          <p:cNvPr id="2" name="Slide Number Placeholder 1"/>
          <p:cNvSpPr>
            <a:spLocks noGrp="1"/>
          </p:cNvSpPr>
          <p:nvPr>
            <p:ph type="sldNum" sz="quarter" idx="12"/>
          </p:nvPr>
        </p:nvSpPr>
        <p:spPr/>
        <p:txBody>
          <a:bodyPr/>
          <a:lstStyle/>
          <a:p>
            <a:fld id="{412131A0-A7BB-40F0-BA6F-D7C35C7F1FA7}" type="slidenum">
              <a:rPr lang="en-US" altLang="en-US" smtClean="0"/>
              <a:pPr/>
              <a:t>27</a:t>
            </a:fld>
            <a:endParaRPr lang="en-US" altLang="en-US" dirty="0"/>
          </a:p>
        </p:txBody>
      </p:sp>
    </p:spTree>
    <p:extLst>
      <p:ext uri="{BB962C8B-B14F-4D97-AF65-F5344CB8AC3E}">
        <p14:creationId xmlns:p14="http://schemas.microsoft.com/office/powerpoint/2010/main" val="20789016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104470"/>
                                        </p:tgtEl>
                                        <p:attrNameLst>
                                          <p:attrName>style.visibility</p:attrName>
                                        </p:attrNameLst>
                                      </p:cBhvr>
                                      <p:to>
                                        <p:strVal val="visible"/>
                                      </p:to>
                                    </p:set>
                                    <p:animEffect transition="in" filter="wipe(left)">
                                      <p:cBhvr>
                                        <p:cTn id="7" dur="500"/>
                                        <p:tgtEl>
                                          <p:spTgt spid="1044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nodeType="clickEffect">
                                  <p:stCondLst>
                                    <p:cond delay="0"/>
                                  </p:stCondLst>
                                  <p:childTnLst>
                                    <p:set>
                                      <p:cBhvr>
                                        <p:cTn id="11" dur="1" fill="hold">
                                          <p:stCondLst>
                                            <p:cond delay="0"/>
                                          </p:stCondLst>
                                        </p:cTn>
                                        <p:tgtEl>
                                          <p:spTgt spid="104450"/>
                                        </p:tgtEl>
                                        <p:attrNameLst>
                                          <p:attrName>style.visibility</p:attrName>
                                        </p:attrNameLst>
                                      </p:cBhvr>
                                      <p:to>
                                        <p:strVal val="visible"/>
                                      </p:to>
                                    </p:set>
                                    <p:animEffect transition="in" filter="wipe(left)">
                                      <p:cBhvr>
                                        <p:cTn id="12" dur="500"/>
                                        <p:tgtEl>
                                          <p:spTgt spid="10445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104476"/>
                                        </p:tgtEl>
                                        <p:attrNameLst>
                                          <p:attrName>style.visibility</p:attrName>
                                        </p:attrNameLst>
                                      </p:cBhvr>
                                      <p:to>
                                        <p:strVal val="visible"/>
                                      </p:to>
                                    </p:set>
                                    <p:animEffect transition="in" filter="wipe(left)">
                                      <p:cBhvr>
                                        <p:cTn id="17" dur="500"/>
                                        <p:tgtEl>
                                          <p:spTgt spid="10447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8" fill="hold" nodeType="clickEffect">
                                  <p:stCondLst>
                                    <p:cond delay="0"/>
                                  </p:stCondLst>
                                  <p:childTnLst>
                                    <p:set>
                                      <p:cBhvr>
                                        <p:cTn id="21" dur="1" fill="hold">
                                          <p:stCondLst>
                                            <p:cond delay="0"/>
                                          </p:stCondLst>
                                        </p:cTn>
                                        <p:tgtEl>
                                          <p:spTgt spid="104465"/>
                                        </p:tgtEl>
                                        <p:attrNameLst>
                                          <p:attrName>style.visibility</p:attrName>
                                        </p:attrNameLst>
                                      </p:cBhvr>
                                      <p:to>
                                        <p:strVal val="visible"/>
                                      </p:to>
                                    </p:set>
                                    <p:animEffect transition="in" filter="wipe(left)">
                                      <p:cBhvr>
                                        <p:cTn id="22" dur="500"/>
                                        <p:tgtEl>
                                          <p:spTgt spid="10446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8" fill="hold" nodeType="clickEffect">
                                  <p:stCondLst>
                                    <p:cond delay="0"/>
                                  </p:stCondLst>
                                  <p:childTnLst>
                                    <p:set>
                                      <p:cBhvr>
                                        <p:cTn id="26" dur="1" fill="hold">
                                          <p:stCondLst>
                                            <p:cond delay="0"/>
                                          </p:stCondLst>
                                        </p:cTn>
                                        <p:tgtEl>
                                          <p:spTgt spid="104473"/>
                                        </p:tgtEl>
                                        <p:attrNameLst>
                                          <p:attrName>style.visibility</p:attrName>
                                        </p:attrNameLst>
                                      </p:cBhvr>
                                      <p:to>
                                        <p:strVal val="visible"/>
                                      </p:to>
                                    </p:set>
                                    <p:animEffect transition="in" filter="wipe(left)">
                                      <p:cBhvr>
                                        <p:cTn id="27" dur="500"/>
                                        <p:tgtEl>
                                          <p:spTgt spid="10447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8" fill="hold" nodeType="clickEffect">
                                  <p:stCondLst>
                                    <p:cond delay="0"/>
                                  </p:stCondLst>
                                  <p:childTnLst>
                                    <p:set>
                                      <p:cBhvr>
                                        <p:cTn id="31" dur="1" fill="hold">
                                          <p:stCondLst>
                                            <p:cond delay="0"/>
                                          </p:stCondLst>
                                        </p:cTn>
                                        <p:tgtEl>
                                          <p:spTgt spid="104490"/>
                                        </p:tgtEl>
                                        <p:attrNameLst>
                                          <p:attrName>style.visibility</p:attrName>
                                        </p:attrNameLst>
                                      </p:cBhvr>
                                      <p:to>
                                        <p:strVal val="visible"/>
                                      </p:to>
                                    </p:set>
                                    <p:animEffect transition="in" filter="wipe(left)">
                                      <p:cBhvr>
                                        <p:cTn id="32" dur="500"/>
                                        <p:tgtEl>
                                          <p:spTgt spid="104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9710" y="133004"/>
            <a:ext cx="10394106" cy="6617196"/>
          </a:xfrm>
          <a:prstGeom prst="rect">
            <a:avLst/>
          </a:prstGeom>
        </p:spPr>
        <p:txBody>
          <a:bodyPr wrap="square">
            <a:spAutoFit/>
          </a:bodyPr>
          <a:lstStyle/>
          <a:p>
            <a:r>
              <a:rPr lang="en-US" b="1" u="sng" dirty="0">
                <a:latin typeface="Times New Roman" panose="02020603050405020304" pitchFamily="18" charset="0"/>
                <a:ea typeface="Times New Roman" panose="02020603050405020304" pitchFamily="18" charset="0"/>
              </a:rPr>
              <a:t>Required outside readings</a:t>
            </a:r>
          </a:p>
          <a:p>
            <a:endParaRPr lang="en-US"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“Alligator Farming Shows There’s a Lot to be Said for Cows,” </a:t>
            </a:r>
            <a:r>
              <a:rPr lang="en-US" i="1" dirty="0">
                <a:latin typeface="Times New Roman" panose="02020603050405020304" pitchFamily="18" charset="0"/>
                <a:ea typeface="Times New Roman" panose="02020603050405020304" pitchFamily="18" charset="0"/>
              </a:rPr>
              <a:t>WSJ,</a:t>
            </a:r>
            <a:r>
              <a:rPr lang="en-US" dirty="0">
                <a:latin typeface="Times New Roman" panose="02020603050405020304" pitchFamily="18" charset="0"/>
                <a:ea typeface="Times New Roman" panose="02020603050405020304" pitchFamily="18" charset="0"/>
              </a:rPr>
              <a:t> 8/2/89: your professor’s all-time favorite </a:t>
            </a:r>
            <a:r>
              <a:rPr lang="en-US" i="1" dirty="0">
                <a:latin typeface="Times New Roman" panose="02020603050405020304" pitchFamily="18" charset="0"/>
                <a:ea typeface="Times New Roman" panose="02020603050405020304" pitchFamily="18" charset="0"/>
              </a:rPr>
              <a:t>Wall Street Journal</a:t>
            </a:r>
            <a:r>
              <a:rPr lang="en-US" dirty="0">
                <a:latin typeface="Times New Roman" panose="02020603050405020304" pitchFamily="18" charset="0"/>
                <a:ea typeface="Times New Roman" panose="02020603050405020304" pitchFamily="18" charset="0"/>
              </a:rPr>
              <a:t> article!!</a:t>
            </a:r>
            <a:endParaRPr lang="en-US" sz="1400" dirty="0">
              <a:latin typeface="Times New Roman" panose="02020603050405020304" pitchFamily="18" charset="0"/>
              <a:ea typeface="Times New Roman" panose="02020603050405020304" pitchFamily="18" charset="0"/>
            </a:endParaRPr>
          </a:p>
          <a:p>
            <a:r>
              <a:rPr lang="en-US" u="sng" dirty="0">
                <a:solidFill>
                  <a:srgbClr val="0000FF"/>
                </a:solidFill>
                <a:latin typeface="Times New Roman" panose="02020603050405020304" pitchFamily="18" charset="0"/>
                <a:ea typeface="Times New Roman" panose="02020603050405020304" pitchFamily="18" charset="0"/>
                <a:hlinkClick r:id="rId2"/>
              </a:rPr>
              <a:t>http://ezproxy.uky.edu/login?url=http://search.proquest.com/docview/398158016?accountid=11836</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“Electric-Car Metals Let Down Investors,” </a:t>
            </a:r>
            <a:r>
              <a:rPr lang="en-US" i="1" dirty="0">
                <a:latin typeface="Times New Roman" panose="02020603050405020304" pitchFamily="18" charset="0"/>
                <a:ea typeface="Times New Roman" panose="02020603050405020304" pitchFamily="18" charset="0"/>
              </a:rPr>
              <a:t>WSJ</a:t>
            </a:r>
            <a:r>
              <a:rPr lang="en-US" dirty="0">
                <a:latin typeface="Times New Roman" panose="02020603050405020304" pitchFamily="18" charset="0"/>
                <a:ea typeface="Times New Roman" panose="02020603050405020304" pitchFamily="18" charset="0"/>
              </a:rPr>
              <a:t>, 2/19/19: what paradigm or model would you use to analyze a commodity market like cobalt or lithium? </a:t>
            </a:r>
            <a:endParaRPr lang="en-US" sz="1400" dirty="0">
              <a:latin typeface="Times New Roman" panose="02020603050405020304" pitchFamily="18" charset="0"/>
              <a:ea typeface="Times New Roman" panose="02020603050405020304" pitchFamily="18" charset="0"/>
            </a:endParaRPr>
          </a:p>
          <a:p>
            <a:r>
              <a:rPr lang="en-US" u="sng" dirty="0">
                <a:solidFill>
                  <a:srgbClr val="0000FF"/>
                </a:solidFill>
                <a:latin typeface="Times New Roman" panose="02020603050405020304" pitchFamily="18" charset="0"/>
                <a:ea typeface="Times New Roman" panose="02020603050405020304" pitchFamily="18" charset="0"/>
                <a:hlinkClick r:id="rId3"/>
              </a:rPr>
              <a:t>https://search-proquest-com.ezproxy.uky.edu/docview/2183042543/fulltext/B2CCEF0846B24379PQ/76?accountid=11836</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or natural gas? “Long a Promise, Gas Goes Global,” </a:t>
            </a:r>
            <a:r>
              <a:rPr lang="en-US" i="1" dirty="0">
                <a:latin typeface="Times New Roman" panose="02020603050405020304" pitchFamily="18" charset="0"/>
                <a:ea typeface="Times New Roman" panose="02020603050405020304" pitchFamily="18" charset="0"/>
              </a:rPr>
              <a:t>WSJ</a:t>
            </a:r>
            <a:r>
              <a:rPr lang="en-US" dirty="0">
                <a:latin typeface="Times New Roman" panose="02020603050405020304" pitchFamily="18" charset="0"/>
                <a:ea typeface="Times New Roman" panose="02020603050405020304" pitchFamily="18" charset="0"/>
              </a:rPr>
              <a:t>, 6/7/17. </a:t>
            </a:r>
            <a:r>
              <a:rPr lang="en-US" u="sng" dirty="0">
                <a:solidFill>
                  <a:srgbClr val="0000FF"/>
                </a:solidFill>
                <a:latin typeface="Times New Roman" panose="02020603050405020304" pitchFamily="18" charset="0"/>
                <a:ea typeface="Times New Roman" panose="02020603050405020304" pitchFamily="18" charset="0"/>
                <a:hlinkClick r:id="rId4"/>
              </a:rPr>
              <a:t>http://search.proquest.com.ezproxy.uky.edu/docview/1906346922/FFFDCE8C1817464DPQ/1?accountid=11836</a:t>
            </a:r>
            <a:r>
              <a:rPr lang="en-US"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 </a:t>
            </a:r>
            <a:endParaRPr lang="en-US" sz="1400" dirty="0">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“Shell Shock: Chinese Demand Reshapes U.S. Pecan Business,” </a:t>
            </a:r>
            <a:r>
              <a:rPr lang="en-US" i="1" dirty="0">
                <a:latin typeface="Times New Roman" panose="02020603050405020304" pitchFamily="18" charset="0"/>
                <a:ea typeface="Times New Roman" panose="02020603050405020304" pitchFamily="18" charset="0"/>
              </a:rPr>
              <a:t>WSJ</a:t>
            </a:r>
            <a:r>
              <a:rPr lang="en-US" dirty="0">
                <a:latin typeface="Times New Roman" panose="02020603050405020304" pitchFamily="18" charset="0"/>
                <a:ea typeface="Times New Roman" panose="02020603050405020304" pitchFamily="18" charset="0"/>
              </a:rPr>
              <a:t>, 4/18/11: another perfectly competitive market example.</a:t>
            </a:r>
            <a:endParaRPr lang="en-US" sz="1400" dirty="0">
              <a:latin typeface="Times New Roman" panose="02020603050405020304" pitchFamily="18" charset="0"/>
              <a:ea typeface="Times New Roman" panose="02020603050405020304" pitchFamily="18" charset="0"/>
            </a:endParaRPr>
          </a:p>
          <a:p>
            <a:r>
              <a:rPr lang="en-US" u="sng" dirty="0">
                <a:solidFill>
                  <a:srgbClr val="0000FF"/>
                </a:solidFill>
                <a:latin typeface="Times New Roman" panose="02020603050405020304" pitchFamily="18" charset="0"/>
                <a:ea typeface="Times New Roman" panose="02020603050405020304" pitchFamily="18" charset="0"/>
                <a:hlinkClick r:id="rId5"/>
              </a:rPr>
              <a:t>http://ezproxy.uky.edu/login?url=http://search.proquest.com/docview/862237747?accountid=11836</a:t>
            </a:r>
            <a:endParaRPr lang="en-US" u="sng" dirty="0">
              <a:solidFill>
                <a:srgbClr val="0000FF"/>
              </a:solidFill>
              <a:latin typeface="Times New Roman" panose="02020603050405020304" pitchFamily="18" charset="0"/>
              <a:ea typeface="Times New Roman" panose="02020603050405020304" pitchFamily="18" charset="0"/>
            </a:endParaRPr>
          </a:p>
          <a:p>
            <a:endParaRPr lang="en-US" sz="1400" u="sng" dirty="0">
              <a:solidFill>
                <a:srgbClr val="0000FF"/>
              </a:solidFill>
              <a:effectLst/>
              <a:latin typeface="Times New Roman" panose="02020603050405020304" pitchFamily="18" charset="0"/>
              <a:ea typeface="Times New Roman" panose="02020603050405020304" pitchFamily="18" charset="0"/>
            </a:endParaRPr>
          </a:p>
          <a:p>
            <a:r>
              <a:rPr lang="en-US" dirty="0">
                <a:latin typeface="Times New Roman" panose="02020603050405020304" pitchFamily="18" charset="0"/>
                <a:ea typeface="Times New Roman" panose="02020603050405020304" pitchFamily="18" charset="0"/>
              </a:rPr>
              <a:t>“As Tobacco Sales Dry Up, Kentucky Farmers Look to the State’s ‘Original Crop’—Hemp,” </a:t>
            </a:r>
            <a:r>
              <a:rPr lang="en-US" i="1" dirty="0">
                <a:latin typeface="Times New Roman" panose="02020603050405020304" pitchFamily="18" charset="0"/>
                <a:ea typeface="Times New Roman" panose="02020603050405020304" pitchFamily="18" charset="0"/>
              </a:rPr>
              <a:t>Los Angeles Times</a:t>
            </a:r>
            <a:r>
              <a:rPr lang="en-US" dirty="0">
                <a:latin typeface="Times New Roman" panose="02020603050405020304" pitchFamily="18" charset="0"/>
                <a:ea typeface="Times New Roman" panose="02020603050405020304" pitchFamily="18" charset="0"/>
              </a:rPr>
              <a:t>, 2/12/19: if asked to analyze the hemp market and how it can be expected to evolve over time, what approach would you use?</a:t>
            </a:r>
          </a:p>
          <a:p>
            <a:r>
              <a:rPr lang="en-US" u="sng" dirty="0">
                <a:solidFill>
                  <a:srgbClr val="0000FF"/>
                </a:solidFill>
                <a:latin typeface="Times New Roman" panose="02020603050405020304" pitchFamily="18" charset="0"/>
                <a:ea typeface="Times New Roman" panose="02020603050405020304" pitchFamily="18" charset="0"/>
                <a:hlinkClick r:id="rId6"/>
              </a:rPr>
              <a:t>https://search-proquest-com.ezproxy.uky.edu/docview/2178498475/93EE81DA0646462BPQ/4?accountid=11836</a:t>
            </a:r>
            <a:endParaRPr lang="en-US" dirty="0"/>
          </a:p>
          <a:p>
            <a:endParaRPr lang="en-US"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211440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2887639" cy="1873108"/>
          </a:xfrm>
        </p:spPr>
        <p:txBody>
          <a:bodyPr>
            <a:normAutofit fontScale="90000"/>
          </a:bodyPr>
          <a:lstStyle/>
          <a:p>
            <a:r>
              <a:rPr lang="en-US" dirty="0"/>
              <a:t>A taxonomy</a:t>
            </a:r>
            <a:br>
              <a:rPr lang="en-US" dirty="0"/>
            </a:br>
            <a:r>
              <a:rPr lang="en-US" dirty="0"/>
              <a:t>of market</a:t>
            </a:r>
            <a:br>
              <a:rPr lang="en-US" dirty="0"/>
            </a:br>
            <a:r>
              <a:rPr lang="en-US" dirty="0"/>
              <a:t>structures</a:t>
            </a:r>
          </a:p>
        </p:txBody>
      </p:sp>
      <p:pic>
        <p:nvPicPr>
          <p:cNvPr id="1026" name="Picture 2" descr="structuremap.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265675" y="69966"/>
            <a:ext cx="6543352" cy="6788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7299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Characteristics of a perfectly competitive market</a:t>
            </a:r>
          </a:p>
        </p:txBody>
      </p:sp>
      <p:sp>
        <p:nvSpPr>
          <p:cNvPr id="3" name="Content Placeholder 2"/>
          <p:cNvSpPr>
            <a:spLocks noGrp="1"/>
          </p:cNvSpPr>
          <p:nvPr>
            <p:ph idx="1"/>
          </p:nvPr>
        </p:nvSpPr>
        <p:spPr/>
        <p:txBody>
          <a:bodyPr/>
          <a:lstStyle/>
          <a:p>
            <a:r>
              <a:rPr lang="en-US" dirty="0"/>
              <a:t>Large number of small, independent sellers</a:t>
            </a:r>
          </a:p>
          <a:p>
            <a:r>
              <a:rPr lang="en-US" dirty="0"/>
              <a:t>Large number of small, independent buyers</a:t>
            </a:r>
          </a:p>
          <a:p>
            <a:r>
              <a:rPr lang="en-US" dirty="0"/>
              <a:t>Homogeneous product</a:t>
            </a:r>
          </a:p>
          <a:p>
            <a:r>
              <a:rPr lang="en-US" dirty="0"/>
              <a:t>Insignificant barriers to entry and exit</a:t>
            </a:r>
          </a:p>
          <a:p>
            <a:r>
              <a:rPr lang="en-US" dirty="0"/>
              <a:t>Perfect information available to buyers and sellers</a:t>
            </a:r>
          </a:p>
          <a:p>
            <a:r>
              <a:rPr lang="en-US" dirty="0"/>
              <a:t>Examples?  Alligator farming?</a:t>
            </a:r>
          </a:p>
        </p:txBody>
      </p:sp>
    </p:spTree>
    <p:extLst>
      <p:ext uri="{BB962C8B-B14F-4D97-AF65-F5344CB8AC3E}">
        <p14:creationId xmlns:p14="http://schemas.microsoft.com/office/powerpoint/2010/main" val="4000279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 you really farm these things?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701711" y="1455576"/>
            <a:ext cx="7203230" cy="5402423"/>
          </a:xfrm>
        </p:spPr>
      </p:pic>
    </p:spTree>
    <p:extLst>
      <p:ext uri="{BB962C8B-B14F-4D97-AF65-F5344CB8AC3E}">
        <p14:creationId xmlns:p14="http://schemas.microsoft.com/office/powerpoint/2010/main" val="1271068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Short-run production decision of a perfectly competitive firm</a:t>
            </a:r>
          </a:p>
        </p:txBody>
      </p:sp>
      <p:sp>
        <p:nvSpPr>
          <p:cNvPr id="3" name="Content Placeholder 2"/>
          <p:cNvSpPr>
            <a:spLocks noGrp="1"/>
          </p:cNvSpPr>
          <p:nvPr>
            <p:ph idx="1"/>
          </p:nvPr>
        </p:nvSpPr>
        <p:spPr/>
        <p:txBody>
          <a:bodyPr>
            <a:normAutofit fontScale="92500" lnSpcReduction="10000"/>
          </a:bodyPr>
          <a:lstStyle/>
          <a:p>
            <a:r>
              <a:rPr lang="en-US" dirty="0"/>
              <a:t>Imagine that you are a commodity market analyst for a major fashion house: </a:t>
            </a:r>
            <a:r>
              <a:rPr lang="en-US" dirty="0">
                <a:hlinkClick r:id="rId2"/>
              </a:rPr>
              <a:t>http://search.proquest.com.ezproxy.uky.edu/docview/399057549?accountid=11836</a:t>
            </a:r>
            <a:r>
              <a:rPr lang="en-US" dirty="0"/>
              <a:t> </a:t>
            </a:r>
          </a:p>
          <a:p>
            <a:r>
              <a:rPr lang="en-US" dirty="0"/>
              <a:t>The CEO comes to you and asks where you think alligator skin prices are going, because she wants to add a line of alligator handbags, luggage, and cowboy boots. </a:t>
            </a:r>
            <a:r>
              <a:rPr lang="en-US">
                <a:hlinkClick r:id="rId3"/>
              </a:rPr>
              <a:t>https://vintageskins.com/new-cognac-ralph-lauren-alligator-belly-skin-ricky-bag-sac-mallette-handbag-tags/</a:t>
            </a:r>
            <a:r>
              <a:rPr lang="en-US"/>
              <a:t> </a:t>
            </a:r>
            <a:endParaRPr lang="en-US" dirty="0"/>
          </a:p>
          <a:p>
            <a:r>
              <a:rPr lang="en-US" dirty="0"/>
              <a:t>You say let me do some research and get back to you on that.</a:t>
            </a:r>
          </a:p>
          <a:p>
            <a:r>
              <a:rPr lang="en-US" dirty="0"/>
              <a:t>What analytical framework do you use to figure out what is going on now in the alligator market and where things are headed?</a:t>
            </a:r>
          </a:p>
        </p:txBody>
      </p:sp>
    </p:spTree>
    <p:extLst>
      <p:ext uri="{BB962C8B-B14F-4D97-AF65-F5344CB8AC3E}">
        <p14:creationId xmlns:p14="http://schemas.microsoft.com/office/powerpoint/2010/main" val="30047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usefulness of abstract models</a:t>
            </a:r>
          </a:p>
        </p:txBody>
      </p:sp>
      <p:pic>
        <p:nvPicPr>
          <p:cNvPr id="1026" name="Picture 2" descr="http://users.wfu.edu/matthews/courses/p230/switches/2LightSwitches.gif"/>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36620" y="1476293"/>
            <a:ext cx="5581650" cy="19335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sciencekids.co.nz/images/pictures/chemistry/hydrogenato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40146" y="1327003"/>
            <a:ext cx="2165670" cy="218166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2.york.psu.edu/~dxl31/econ14/pizza_eq.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91456" y="3920882"/>
            <a:ext cx="4009087" cy="2862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89791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Modeling the firm’s supply decision</a:t>
            </a:r>
          </a:p>
        </p:txBody>
      </p:sp>
      <p:sp>
        <p:nvSpPr>
          <p:cNvPr id="3" name="Content Placeholder 2"/>
          <p:cNvSpPr>
            <a:spLocks noGrp="1"/>
          </p:cNvSpPr>
          <p:nvPr>
            <p:ph idx="1"/>
          </p:nvPr>
        </p:nvSpPr>
        <p:spPr/>
        <p:txBody>
          <a:bodyPr>
            <a:normAutofit fontScale="92500" lnSpcReduction="10000"/>
          </a:bodyPr>
          <a:lstStyle/>
          <a:p>
            <a:r>
              <a:rPr lang="en-US" dirty="0"/>
              <a:t>To understand how price and output get determined in both the short run and long run in a competitive industry, let’s ask and answer a series of questions:</a:t>
            </a:r>
          </a:p>
          <a:p>
            <a:pPr>
              <a:buFont typeface="Wingdings" panose="05000000000000000000" pitchFamily="2" charset="2"/>
              <a:buChar char="Ø"/>
            </a:pPr>
            <a:r>
              <a:rPr lang="en-US" dirty="0"/>
              <a:t>How is the price of alligators determined?</a:t>
            </a:r>
          </a:p>
          <a:p>
            <a:pPr>
              <a:buFont typeface="Wingdings" panose="05000000000000000000" pitchFamily="2" charset="2"/>
              <a:buChar char="Ø"/>
            </a:pPr>
            <a:r>
              <a:rPr lang="en-US" dirty="0"/>
              <a:t>What does the demand curve facing each individual alligator farmer look like?</a:t>
            </a:r>
          </a:p>
          <a:p>
            <a:pPr>
              <a:buFont typeface="Wingdings" panose="05000000000000000000" pitchFamily="2" charset="2"/>
              <a:buChar char="Ø"/>
            </a:pPr>
            <a:r>
              <a:rPr lang="en-US" dirty="0"/>
              <a:t>What output will maximize profit for the farmer in the short run?</a:t>
            </a:r>
          </a:p>
          <a:p>
            <a:pPr>
              <a:buFont typeface="Wingdings" panose="05000000000000000000" pitchFamily="2" charset="2"/>
              <a:buChar char="Ø"/>
            </a:pPr>
            <a:r>
              <a:rPr lang="en-US" dirty="0"/>
              <a:t>What happens to the farmer’s optimal output as market price changes?</a:t>
            </a:r>
          </a:p>
          <a:p>
            <a:pPr>
              <a:buFont typeface="Wingdings" panose="05000000000000000000" pitchFamily="2" charset="2"/>
              <a:buChar char="Ø"/>
            </a:pPr>
            <a:r>
              <a:rPr lang="en-US" dirty="0"/>
              <a:t>What does the farmer’s short-run supply curve look like?</a:t>
            </a:r>
          </a:p>
          <a:p>
            <a:pPr>
              <a:buFont typeface="Wingdings" panose="05000000000000000000" pitchFamily="2" charset="2"/>
              <a:buChar char="Ø"/>
            </a:pPr>
            <a:r>
              <a:rPr lang="en-US" dirty="0"/>
              <a:t>What does the short-run market supply curve for alligators look like, given information on individual farmers’ supply curves?</a:t>
            </a:r>
          </a:p>
          <a:p>
            <a:endParaRPr lang="en-US" dirty="0"/>
          </a:p>
        </p:txBody>
      </p:sp>
    </p:spTree>
    <p:extLst>
      <p:ext uri="{BB962C8B-B14F-4D97-AF65-F5344CB8AC3E}">
        <p14:creationId xmlns:p14="http://schemas.microsoft.com/office/powerpoint/2010/main" val="18837599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571500" indent="-571500">
              <a:buFont typeface="Wingdings" panose="05000000000000000000" pitchFamily="2" charset="2"/>
              <a:buChar char="Ø"/>
            </a:pPr>
            <a:r>
              <a:rPr lang="en-US" dirty="0"/>
              <a:t>How is the price of alligators determined?</a:t>
            </a:r>
          </a:p>
        </p:txBody>
      </p:sp>
      <p:sp>
        <p:nvSpPr>
          <p:cNvPr id="3" name="Content Placeholder 2"/>
          <p:cNvSpPr>
            <a:spLocks noGrp="1"/>
          </p:cNvSpPr>
          <p:nvPr>
            <p:ph idx="1"/>
          </p:nvPr>
        </p:nvSpPr>
        <p:spPr/>
        <p:txBody>
          <a:bodyPr/>
          <a:lstStyle/>
          <a:p>
            <a:r>
              <a:rPr lang="en-US" dirty="0"/>
              <a:t>Market demand and supply.  Market demand represents the collective decisions of all alligator buyers.  We are building towards understanding how market supply is determined.</a:t>
            </a:r>
          </a:p>
          <a:p>
            <a:endParaRPr lang="en-US" dirty="0"/>
          </a:p>
        </p:txBody>
      </p:sp>
      <p:pic>
        <p:nvPicPr>
          <p:cNvPr id="2050" name="Picture 2" descr="http://i.investopedia.com/inv/tutorials/site/economics/economics5.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8678" y="3396344"/>
            <a:ext cx="4095911" cy="3024464"/>
          </a:xfrm>
          <a:prstGeom prst="rect">
            <a:avLst/>
          </a:prstGeom>
          <a:noFill/>
          <a:extLst>
            <a:ext uri="{909E8E84-426E-40DD-AFC4-6F175D3DCCD1}">
              <a14:hiddenFill xmlns:a14="http://schemas.microsoft.com/office/drawing/2010/main">
                <a:solidFill>
                  <a:srgbClr val="FFFFFF"/>
                </a:solidFill>
              </a14:hiddenFill>
            </a:ext>
          </a:extLst>
        </p:spPr>
      </p:pic>
      <p:sp>
        <p:nvSpPr>
          <p:cNvPr id="4" name="Down Arrow 3"/>
          <p:cNvSpPr/>
          <p:nvPr/>
        </p:nvSpPr>
        <p:spPr>
          <a:xfrm>
            <a:off x="9135603" y="4133461"/>
            <a:ext cx="45719" cy="457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8108302" y="3704253"/>
            <a:ext cx="2127380" cy="2585323"/>
          </a:xfrm>
          <a:prstGeom prst="rect">
            <a:avLst/>
          </a:prstGeom>
          <a:noFill/>
        </p:spPr>
        <p:txBody>
          <a:bodyPr wrap="square" rtlCol="0">
            <a:spAutoFit/>
          </a:bodyPr>
          <a:lstStyle/>
          <a:p>
            <a:r>
              <a:rPr lang="en-US" dirty="0"/>
              <a:t>What is P* in 1989 in the market for alligators? </a:t>
            </a:r>
            <a:r>
              <a:rPr lang="en-US" u="sng" dirty="0">
                <a:hlinkClick r:id="rId3"/>
              </a:rPr>
              <a:t>http://ezproxy.uky.edu/login?url=http://search.proquest.com/docview/398158016?accountid=11836</a:t>
            </a:r>
            <a:endParaRPr lang="en-US" dirty="0"/>
          </a:p>
          <a:p>
            <a:endParaRPr lang="en-US" dirty="0"/>
          </a:p>
        </p:txBody>
      </p:sp>
    </p:spTree>
    <p:extLst>
      <p:ext uri="{BB962C8B-B14F-4D97-AF65-F5344CB8AC3E}">
        <p14:creationId xmlns:p14="http://schemas.microsoft.com/office/powerpoint/2010/main" val="15351646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6407</TotalTime>
  <Words>2242</Words>
  <Application>Microsoft Office PowerPoint</Application>
  <PresentationFormat>Widescreen</PresentationFormat>
  <Paragraphs>226</Paragraphs>
  <Slides>28</Slides>
  <Notes>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Arial</vt:lpstr>
      <vt:lpstr>Calibri</vt:lpstr>
      <vt:lpstr>Calibri Light</vt:lpstr>
      <vt:lpstr>Cambria Math</vt:lpstr>
      <vt:lpstr>Times New Roman</vt:lpstr>
      <vt:lpstr>Wingdings</vt:lpstr>
      <vt:lpstr>Office Theme</vt:lpstr>
      <vt:lpstr>ECO 610:  Lecture 7</vt:lpstr>
      <vt:lpstr>Perfectly Competitive Markets: Outline</vt:lpstr>
      <vt:lpstr>A taxonomy of market structures</vt:lpstr>
      <vt:lpstr>Characteristics of a perfectly competitive market</vt:lpstr>
      <vt:lpstr>Can you really farm these things?</vt:lpstr>
      <vt:lpstr>Short-run production decision of a perfectly competitive firm</vt:lpstr>
      <vt:lpstr>The usefulness of abstract models</vt:lpstr>
      <vt:lpstr>Modeling the firm’s supply decision</vt:lpstr>
      <vt:lpstr>How is the price of alligators determined?</vt:lpstr>
      <vt:lpstr>What does the demand curve facing each individual alligator farmer look like? </vt:lpstr>
      <vt:lpstr>Demand Curve of a Perfectly Competitive Firm</vt:lpstr>
      <vt:lpstr>What output will maximize profit for the firm in the short run?  The shutdown rule</vt:lpstr>
      <vt:lpstr>PowerPoint Presentation</vt:lpstr>
      <vt:lpstr>What output will maximize profit for the firm in the short run?  Producing a positive rate of output</vt:lpstr>
      <vt:lpstr>What does the firm’s short-run supply curve look like?</vt:lpstr>
      <vt:lpstr>A Firm’s Short-Run Supply Curve</vt:lpstr>
      <vt:lpstr>What does the market supply curve look like?</vt:lpstr>
      <vt:lpstr>PowerPoint Presentation</vt:lpstr>
      <vt:lpstr>Short-run equilibrium in a perfectly competitive market</vt:lpstr>
      <vt:lpstr>PowerPoint Presentation</vt:lpstr>
      <vt:lpstr>Predicting the future: 1989</vt:lpstr>
      <vt:lpstr>Predicting the future: 1997</vt:lpstr>
      <vt:lpstr>Long-run equilibrium in a perfectly competitive market</vt:lpstr>
      <vt:lpstr>Working with the perfectly competitive model</vt:lpstr>
      <vt:lpstr>PowerPoint Presentation</vt:lpstr>
      <vt:lpstr>Choosing Output in the Long Run</vt:lpstr>
      <vt:lpstr>Long-Run Competitive Equilibrium</vt:lpstr>
      <vt:lpstr>PowerPoint Presentation</vt:lpstr>
    </vt:vector>
  </TitlesOfParts>
  <Company>University of Kentucky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610:  Lecture 6</dc:title>
  <dc:creator>Scott, Frank</dc:creator>
  <cp:lastModifiedBy>Scott, Frank A.</cp:lastModifiedBy>
  <cp:revision>53</cp:revision>
  <dcterms:created xsi:type="dcterms:W3CDTF">2016-07-05T19:48:29Z</dcterms:created>
  <dcterms:modified xsi:type="dcterms:W3CDTF">2020-10-19T19:10:04Z</dcterms:modified>
</cp:coreProperties>
</file>