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70"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5" d="100"/>
          <a:sy n="115" d="100"/>
        </p:scale>
        <p:origin x="42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76139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75421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2807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98302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1910B5-B940-4482-B991-366A592F3E19}"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4272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910B5-B940-4482-B991-366A592F3E19}"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8863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910B5-B940-4482-B991-366A592F3E19}" type="datetimeFigureOut">
              <a:rPr lang="en-US" smtClean="0"/>
              <a:t>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22080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910B5-B940-4482-B991-366A592F3E19}" type="datetimeFigureOut">
              <a:rPr lang="en-US" smtClean="0"/>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10544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910B5-B940-4482-B991-366A592F3E19}" type="datetimeFigureOut">
              <a:rPr lang="en-US" smtClean="0"/>
              <a:t>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93751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4890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5401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910B5-B940-4482-B991-366A592F3E19}" type="datetimeFigureOut">
              <a:rPr lang="en-US" smtClean="0"/>
              <a:t>7/9/2019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D58B-A4DD-4AE0-BBF2-EFA04CA09C6D}" type="slidenum">
              <a:rPr lang="en-US" smtClean="0"/>
              <a:t>‹#›</a:t>
            </a:fld>
            <a:endParaRPr lang="en-US"/>
          </a:p>
        </p:txBody>
      </p:sp>
    </p:spTree>
    <p:extLst>
      <p:ext uri="{BB962C8B-B14F-4D97-AF65-F5344CB8AC3E}">
        <p14:creationId xmlns:p14="http://schemas.microsoft.com/office/powerpoint/2010/main" val="146696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sj.com/articles/aircraft-makers-narrow-engine-options-1405457174" TargetMode="External"/><Relationship Id="rId2" Type="http://schemas.openxmlformats.org/officeDocument/2006/relationships/hyperlink" Target="https://foursquare.com/top-places/lexington/best-places-pizza" TargetMode="External"/><Relationship Id="rId1" Type="http://schemas.openxmlformats.org/officeDocument/2006/relationships/slideLayout" Target="../slideLayouts/slideLayout2.xml"/><Relationship Id="rId4" Type="http://schemas.openxmlformats.org/officeDocument/2006/relationships/hyperlink" Target="http://www.gdeb.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lexingtonburgerweek.com/burg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yfwc.com/wildlifehabitats/managed/alligator/farming/" TargetMode="External"/><Relationship Id="rId2" Type="http://schemas.openxmlformats.org/officeDocument/2006/relationships/hyperlink" Target="https://www.entrepreneur.com/article/73384" TargetMode="External"/><Relationship Id="rId1" Type="http://schemas.openxmlformats.org/officeDocument/2006/relationships/slideLayout" Target="../slideLayouts/slideLayout2.xml"/><Relationship Id="rId5" Type="http://schemas.openxmlformats.org/officeDocument/2006/relationships/hyperlink" Target="https://infoweb-newsbank-com.ezproxy.uky.edu/apps/news/document-view?p=AWNB&amp;t=pubname%3ALHLB%21Lexington%2BHerald-Leader%2B%2528KY%2529/year%3A2015%212015/mody%3A0104%21January%2B04&amp;f=advanced&amp;action=browse&amp;format=text&amp;docref=news/1600A479A8C0EC20" TargetMode="External"/><Relationship Id="rId4" Type="http://schemas.openxmlformats.org/officeDocument/2006/relationships/hyperlink" Target="http://www.greentechmedia.com/articles/read/tesla-founder-marc-tarpenning-how-to-start-a-car-compan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arch.proquest.com.ezproxy.uky.edu/docview/1829442259/72E60390CBF94A2EPQ/64?accountid=11836" TargetMode="External"/><Relationship Id="rId2" Type="http://schemas.openxmlformats.org/officeDocument/2006/relationships/hyperlink" Target="https://search-proquest-com.ezproxy.uky.edu/docview/1978204751/5057514BD29A4D70PQ/18?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837880191/E66C037C10B4D00PQ/1?accountid=11836" TargetMode="External"/><Relationship Id="rId4" Type="http://schemas.openxmlformats.org/officeDocument/2006/relationships/hyperlink" Target="https://search-proquest-com.ezproxy.uky.edu/docview/1919400529/1A3F32BEECF54CB3PQ/57?accountid=118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ncient-greece.org/architecture/parthenon.html" TargetMode="External"/><Relationship Id="rId3" Type="http://schemas.openxmlformats.org/officeDocument/2006/relationships/hyperlink" Target="https://www.zomato.com/lexington-ky/downtown-restaurants" TargetMode="External"/><Relationship Id="rId7" Type="http://schemas.openxmlformats.org/officeDocument/2006/relationships/hyperlink" Target="http://www.scientificamerican.com/article/we-now-have-the-cure-for-hepatitis-c-but-can-we-afford-it/" TargetMode="External"/><Relationship Id="rId2" Type="http://schemas.openxmlformats.org/officeDocument/2006/relationships/hyperlink" Target="http://www.wlf.louisiana.gov/wildlife/alligator-industry-participants" TargetMode="External"/><Relationship Id="rId1" Type="http://schemas.openxmlformats.org/officeDocument/2006/relationships/slideLayout" Target="../slideLayouts/slideLayout2.xml"/><Relationship Id="rId6" Type="http://schemas.openxmlformats.org/officeDocument/2006/relationships/hyperlink" Target="https://en.wikipedia.org/wiki/Competition_between_Airbus_and_Boeing#/media/File:Lufthansa_Airbus_A380_and_Boeing_747_(16431502906).jpg" TargetMode="External"/><Relationship Id="rId5" Type="http://schemas.openxmlformats.org/officeDocument/2006/relationships/hyperlink" Target="http://www.statista.com/statistics/236309/market-share-of-global-express-industry/" TargetMode="External"/><Relationship Id="rId4" Type="http://schemas.openxmlformats.org/officeDocument/2006/relationships/hyperlink" Target="http://www.statista.com/statistics/216573/worldwide-market-share-of-search-eng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23937"/>
          </a:xfrm>
        </p:spPr>
        <p:txBody>
          <a:bodyPr/>
          <a:lstStyle/>
          <a:p>
            <a:r>
              <a:rPr lang="en-US" dirty="0" smtClean="0"/>
              <a:t>ECO 610:  Lecture 6</a:t>
            </a:r>
            <a:endParaRPr lang="en-US" dirty="0"/>
          </a:p>
        </p:txBody>
      </p:sp>
      <p:sp>
        <p:nvSpPr>
          <p:cNvPr id="3" name="Subtitle 2"/>
          <p:cNvSpPr>
            <a:spLocks noGrp="1"/>
          </p:cNvSpPr>
          <p:nvPr>
            <p:ph type="subTitle" idx="1"/>
          </p:nvPr>
        </p:nvSpPr>
        <p:spPr>
          <a:xfrm>
            <a:off x="1524000" y="2311400"/>
            <a:ext cx="9372600" cy="2946400"/>
          </a:xfrm>
        </p:spPr>
        <p:txBody>
          <a:bodyPr>
            <a:normAutofit/>
          </a:bodyPr>
          <a:lstStyle/>
          <a:p>
            <a:endParaRPr lang="en-US" sz="5400" dirty="0" smtClean="0"/>
          </a:p>
          <a:p>
            <a:r>
              <a:rPr lang="en-US" sz="5400" dirty="0" smtClean="0"/>
              <a:t>Competitors and Competition: Introduction to Market Structure</a:t>
            </a:r>
          </a:p>
          <a:p>
            <a:endParaRPr lang="en-US" sz="5400" dirty="0"/>
          </a:p>
        </p:txBody>
      </p:sp>
    </p:spTree>
    <p:extLst>
      <p:ext uri="{BB962C8B-B14F-4D97-AF65-F5344CB8AC3E}">
        <p14:creationId xmlns:p14="http://schemas.microsoft.com/office/powerpoint/2010/main" val="3125233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size distribution of buyers</a:t>
            </a:r>
            <a:endParaRPr lang="en-US" dirty="0"/>
          </a:p>
        </p:txBody>
      </p:sp>
      <p:sp>
        <p:nvSpPr>
          <p:cNvPr id="3" name="Content Placeholder 2"/>
          <p:cNvSpPr>
            <a:spLocks noGrp="1"/>
          </p:cNvSpPr>
          <p:nvPr>
            <p:ph idx="1"/>
          </p:nvPr>
        </p:nvSpPr>
        <p:spPr/>
        <p:txBody>
          <a:bodyPr/>
          <a:lstStyle/>
          <a:p>
            <a:r>
              <a:rPr lang="en-US" dirty="0" smtClean="0"/>
              <a:t>Many buyers, each one small relative to the market</a:t>
            </a:r>
          </a:p>
          <a:p>
            <a:pPr lvl="1">
              <a:buFont typeface="Wingdings" panose="05000000000000000000" pitchFamily="2" charset="2"/>
              <a:buChar char="Ø"/>
            </a:pPr>
            <a:r>
              <a:rPr lang="en-US" dirty="0" smtClean="0">
                <a:hlinkClick r:id="rId2"/>
              </a:rPr>
              <a:t>https://foursquare.com/top-places/lexington/best-places-pizza</a:t>
            </a:r>
            <a:r>
              <a:rPr lang="en-US" dirty="0" smtClean="0"/>
              <a:t> </a:t>
            </a:r>
          </a:p>
          <a:p>
            <a:r>
              <a:rPr lang="en-US" dirty="0" smtClean="0"/>
              <a:t>Small number of buyers, each with a significant market share</a:t>
            </a:r>
          </a:p>
          <a:p>
            <a:pPr lvl="1">
              <a:buFont typeface="Wingdings" panose="05000000000000000000" pitchFamily="2" charset="2"/>
              <a:buChar char="Ø"/>
            </a:pPr>
            <a:r>
              <a:rPr lang="en-US" dirty="0" smtClean="0">
                <a:hlinkClick r:id="rId3"/>
              </a:rPr>
              <a:t>http://www.wsj.com/articles/aircraft-makers-narrow-engine-options-1405457174</a:t>
            </a:r>
            <a:r>
              <a:rPr lang="en-US" dirty="0" smtClean="0"/>
              <a:t> </a:t>
            </a:r>
          </a:p>
          <a:p>
            <a:r>
              <a:rPr lang="en-US" dirty="0" smtClean="0"/>
              <a:t>Only one buyer</a:t>
            </a:r>
          </a:p>
          <a:p>
            <a:pPr lvl="1">
              <a:buFont typeface="Wingdings" panose="05000000000000000000" pitchFamily="2" charset="2"/>
              <a:buChar char="Ø"/>
            </a:pPr>
            <a:r>
              <a:rPr lang="en-US" dirty="0" smtClean="0">
                <a:hlinkClick r:id="rId4"/>
              </a:rPr>
              <a:t>http://www.gdeb.com/</a:t>
            </a:r>
            <a:r>
              <a:rPr lang="en-US" dirty="0" smtClean="0"/>
              <a:t> </a:t>
            </a:r>
            <a:endParaRPr lang="en-US" dirty="0"/>
          </a:p>
        </p:txBody>
      </p:sp>
    </p:spTree>
    <p:extLst>
      <p:ext uri="{BB962C8B-B14F-4D97-AF65-F5344CB8AC3E}">
        <p14:creationId xmlns:p14="http://schemas.microsoft.com/office/powerpoint/2010/main" val="1407495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of product differentiation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Homogeneous product: In some markets buyers consider each seller’s product to be a perfect substitute for every other seller’s product, i.e. commodity markets.  Price is the only thing that matters.</a:t>
            </a:r>
          </a:p>
          <a:p>
            <a:r>
              <a:rPr lang="en-US" dirty="0" smtClean="0"/>
              <a:t>Differentiated product: In many other markets, especially markets for final goods and services, sellers are able to differentiate their product from rival firms’ products in a myriad of ways.</a:t>
            </a:r>
            <a:r>
              <a:rPr lang="en-US" dirty="0">
                <a:hlinkClick r:id="rId2"/>
              </a:rPr>
              <a:t> https://www.lexingtonburgerweek.com/burgers</a:t>
            </a:r>
            <a:r>
              <a:rPr lang="en-US" dirty="0"/>
              <a:t> </a:t>
            </a:r>
          </a:p>
          <a:p>
            <a:pPr lvl="1">
              <a:buFont typeface="Wingdings" panose="05000000000000000000" pitchFamily="2" charset="2"/>
              <a:buChar char="Ø"/>
            </a:pPr>
            <a:r>
              <a:rPr lang="en-US" dirty="0" smtClean="0"/>
              <a:t>Physical attributes</a:t>
            </a:r>
          </a:p>
          <a:p>
            <a:pPr lvl="1">
              <a:buFont typeface="Wingdings" panose="05000000000000000000" pitchFamily="2" charset="2"/>
              <a:buChar char="Ø"/>
            </a:pPr>
            <a:r>
              <a:rPr lang="en-US" dirty="0" smtClean="0"/>
              <a:t>Quality</a:t>
            </a:r>
          </a:p>
          <a:p>
            <a:pPr lvl="1">
              <a:buFont typeface="Wingdings" panose="05000000000000000000" pitchFamily="2" charset="2"/>
              <a:buChar char="Ø"/>
            </a:pPr>
            <a:r>
              <a:rPr lang="en-US" dirty="0" smtClean="0"/>
              <a:t>Location</a:t>
            </a:r>
          </a:p>
          <a:p>
            <a:pPr lvl="1">
              <a:buFont typeface="Wingdings" panose="05000000000000000000" pitchFamily="2" charset="2"/>
              <a:buChar char="Ø"/>
            </a:pPr>
            <a:r>
              <a:rPr lang="en-US" dirty="0" smtClean="0"/>
              <a:t>Brand image</a:t>
            </a:r>
          </a:p>
          <a:p>
            <a:pPr lvl="1">
              <a:buFont typeface="Wingdings" panose="05000000000000000000" pitchFamily="2" charset="2"/>
              <a:buChar char="Ø"/>
            </a:pPr>
            <a:r>
              <a:rPr lang="en-US" dirty="0" smtClean="0"/>
              <a:t>Etc.</a:t>
            </a:r>
          </a:p>
          <a:p>
            <a:pPr lvl="1">
              <a:buFont typeface="Wingdings" panose="05000000000000000000" pitchFamily="2" charset="2"/>
              <a:buChar char="Ø"/>
            </a:pPr>
            <a:r>
              <a:rPr lang="en-US" dirty="0" smtClean="0"/>
              <a:t>Etc.</a:t>
            </a:r>
            <a:endParaRPr lang="en-US" dirty="0"/>
          </a:p>
        </p:txBody>
      </p:sp>
    </p:spTree>
    <p:extLst>
      <p:ext uri="{BB962C8B-B14F-4D97-AF65-F5344CB8AC3E}">
        <p14:creationId xmlns:p14="http://schemas.microsoft.com/office/powerpoint/2010/main" val="1814066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Entry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Barriers to entry: how easy or difficult is it for new firms to enter the industry and compete with existing sellers?</a:t>
            </a:r>
          </a:p>
          <a:p>
            <a:r>
              <a:rPr lang="en-US" dirty="0" smtClean="0"/>
              <a:t>Insignificant barriers to entry</a:t>
            </a:r>
          </a:p>
          <a:p>
            <a:pPr lvl="1">
              <a:buFont typeface="Wingdings" panose="05000000000000000000" pitchFamily="2" charset="2"/>
              <a:buChar char="Ø"/>
            </a:pPr>
            <a:r>
              <a:rPr lang="en-US" dirty="0" smtClean="0">
                <a:hlinkClick r:id="rId2"/>
              </a:rPr>
              <a:t>https://www.entrepreneur.com/article/73384</a:t>
            </a:r>
            <a:endParaRPr lang="en-US" dirty="0" smtClean="0"/>
          </a:p>
          <a:p>
            <a:pPr lvl="1">
              <a:buFont typeface="Wingdings" panose="05000000000000000000" pitchFamily="2" charset="2"/>
              <a:buChar char="Ø"/>
            </a:pPr>
            <a:r>
              <a:rPr lang="en-US" dirty="0" smtClean="0">
                <a:hlinkClick r:id="rId3"/>
              </a:rPr>
              <a:t>http://myfwc.com/wildlifehabitats/managed/alligator/farming/</a:t>
            </a:r>
            <a:r>
              <a:rPr lang="en-US" dirty="0" smtClean="0"/>
              <a:t> </a:t>
            </a:r>
          </a:p>
          <a:p>
            <a:r>
              <a:rPr lang="en-US" dirty="0" smtClean="0"/>
              <a:t>Significant barriers to entry</a:t>
            </a:r>
          </a:p>
          <a:p>
            <a:pPr lvl="1">
              <a:buFont typeface="Wingdings" panose="05000000000000000000" pitchFamily="2" charset="2"/>
              <a:buChar char="Ø"/>
            </a:pPr>
            <a:r>
              <a:rPr lang="en-US" dirty="0" smtClean="0">
                <a:hlinkClick r:id="rId4"/>
              </a:rPr>
              <a:t>http://www.greentechmedia.com/articles/read/tesla-founder-marc-tarpenning-how-to-start-a-car-company</a:t>
            </a:r>
            <a:r>
              <a:rPr lang="en-US" dirty="0" smtClean="0"/>
              <a:t> </a:t>
            </a:r>
          </a:p>
          <a:p>
            <a:r>
              <a:rPr lang="en-US" dirty="0" smtClean="0"/>
              <a:t>Blockaded entry</a:t>
            </a:r>
          </a:p>
          <a:p>
            <a:pPr lvl="1">
              <a:buFont typeface="Wingdings" panose="05000000000000000000" pitchFamily="2" charset="2"/>
              <a:buChar char="Ø"/>
            </a:pPr>
            <a:r>
              <a:rPr lang="en-US" u="sng" dirty="0">
                <a:hlinkClick r:id="rId5"/>
              </a:rPr>
              <a:t>https://infoweb-newsbank-com.ezproxy.uky.edu/apps/news/document-view?p=AWNB&amp;t=pubname%3ALHLB%21Lexington%2BHerald-Leader%2B%2528KY%2529/year%3A2015%212015/mody%3A0104%21January%2B04&amp;f=advanced&amp;action=browse&amp;format=text&amp;docref=news/1600A479A8C0EC20</a:t>
            </a:r>
            <a:r>
              <a:rPr lang="en-US" dirty="0"/>
              <a:t> </a:t>
            </a:r>
          </a:p>
          <a:p>
            <a:pPr marL="457200" lvl="1" indent="0">
              <a:buNone/>
            </a:pPr>
            <a:r>
              <a:rPr lang="en-US" dirty="0" smtClean="0"/>
              <a:t> </a:t>
            </a:r>
            <a:endParaRPr lang="en-US" dirty="0"/>
          </a:p>
        </p:txBody>
      </p:sp>
    </p:spTree>
    <p:extLst>
      <p:ext uri="{BB962C8B-B14F-4D97-AF65-F5344CB8AC3E}">
        <p14:creationId xmlns:p14="http://schemas.microsoft.com/office/powerpoint/2010/main" val="730488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smtClean="0"/>
              <a:t>A taxonomy</a:t>
            </a:r>
            <a:br>
              <a:rPr lang="en-US" dirty="0" smtClean="0"/>
            </a:br>
            <a:r>
              <a:rPr lang="en-US" dirty="0" smtClean="0"/>
              <a:t>of market</a:t>
            </a:r>
            <a:br>
              <a:rPr lang="en-US" dirty="0" smtClean="0"/>
            </a:br>
            <a:r>
              <a:rPr lang="en-US" dirty="0" smtClean="0"/>
              <a:t>structures</a:t>
            </a:r>
            <a:endParaRPr lang="en-US" dirty="0"/>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6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market 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has been to understand the supply decisions of firms</a:t>
            </a:r>
          </a:p>
          <a:p>
            <a:r>
              <a:rPr lang="en-US" dirty="0" smtClean="0"/>
              <a:t>Assumption (with qualifications) is that firms seek to maximize profits</a:t>
            </a:r>
          </a:p>
          <a:p>
            <a:r>
              <a:rPr lang="en-US" dirty="0" smtClean="0"/>
              <a:t>Supply decision:  Choose Q so as to maximize </a:t>
            </a:r>
            <a:r>
              <a:rPr lang="el-GR" dirty="0" smtClean="0"/>
              <a:t>π</a:t>
            </a:r>
            <a:r>
              <a:rPr lang="en-US" dirty="0" smtClean="0"/>
              <a:t>(Q) = TR(Q) – TC(Q)</a:t>
            </a:r>
          </a:p>
          <a:p>
            <a:r>
              <a:rPr lang="en-US" dirty="0" smtClean="0"/>
              <a:t>The principles we developed relating the firm’s output with its short-run and long-run costs do not depend on the type of market structure in which the firm operates.</a:t>
            </a:r>
          </a:p>
          <a:p>
            <a:r>
              <a:rPr lang="en-US" dirty="0" smtClean="0"/>
              <a:t>The relationship that a firm sees between its output and its total revenue does depend on the type of market structure in which the firm competes.</a:t>
            </a:r>
          </a:p>
          <a:p>
            <a:r>
              <a:rPr lang="en-US" dirty="0" smtClean="0"/>
              <a:t>Price takers vs. price searchers</a:t>
            </a:r>
          </a:p>
          <a:p>
            <a:r>
              <a:rPr lang="en-US" dirty="0" smtClean="0"/>
              <a:t>So we will undertake to study firms’ supply decisions in the different types of market structures in which </a:t>
            </a:r>
            <a:r>
              <a:rPr lang="en-US" smtClean="0"/>
              <a:t>firms compete.</a:t>
            </a:r>
            <a:endParaRPr lang="en-US" dirty="0" smtClean="0"/>
          </a:p>
          <a:p>
            <a:endParaRPr lang="en-US" dirty="0"/>
          </a:p>
        </p:txBody>
      </p:sp>
    </p:spTree>
    <p:extLst>
      <p:ext uri="{BB962C8B-B14F-4D97-AF65-F5344CB8AC3E}">
        <p14:creationId xmlns:p14="http://schemas.microsoft.com/office/powerpoint/2010/main" val="250613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4277" y="612845"/>
            <a:ext cx="10523912" cy="5632311"/>
          </a:xfrm>
          <a:prstGeom prst="rect">
            <a:avLst/>
          </a:prstGeom>
        </p:spPr>
        <p:txBody>
          <a:bodyPr wrap="square">
            <a:spAutoFit/>
          </a:bodyPr>
          <a:lstStyle/>
          <a:p>
            <a:pPr marL="457200" marR="0" algn="just">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p>
          <a:p>
            <a:r>
              <a:rPr lang="en-US" dirty="0"/>
              <a:t>“’Green Gold’ Rush Eludes Greeks,” </a:t>
            </a:r>
            <a:r>
              <a:rPr lang="en-US" i="1" dirty="0"/>
              <a:t>WSJ</a:t>
            </a:r>
            <a:r>
              <a:rPr lang="en-US" dirty="0"/>
              <a:t>, 12/19/17: unbranded olive oil vs. branded olive oil—which market structure model is appropriate for analyzing each? </a:t>
            </a:r>
          </a:p>
          <a:p>
            <a:r>
              <a:rPr lang="en-US" u="sng" dirty="0">
                <a:hlinkClick r:id="rId2"/>
              </a:rPr>
              <a:t>https://search-proquest-com.ezproxy.uky.edu/docview/1978204751/5057514BD29A4D70PQ/18?accountid=11836</a:t>
            </a:r>
            <a:r>
              <a:rPr lang="en-US" u="sng" dirty="0"/>
              <a:t> </a:t>
            </a:r>
            <a:endParaRPr lang="en-US" dirty="0"/>
          </a:p>
          <a:p>
            <a:r>
              <a:rPr lang="en-US" dirty="0"/>
              <a:t> </a:t>
            </a:r>
          </a:p>
          <a:p>
            <a:r>
              <a:rPr lang="en-US" dirty="0"/>
              <a:t>“Restaurants Burned by Oversupply, Rivals,” </a:t>
            </a:r>
            <a:r>
              <a:rPr lang="en-US" i="1" dirty="0"/>
              <a:t>WSJ</a:t>
            </a:r>
            <a:r>
              <a:rPr lang="en-US" dirty="0"/>
              <a:t>, 10/17/16: what type of market structure and expected long-run profitability in the restaurant industry? </a:t>
            </a:r>
            <a:r>
              <a:rPr lang="en-US" u="sng" dirty="0">
                <a:hlinkClick r:id="rId3"/>
              </a:rPr>
              <a:t>http://search.proquest.com.ezproxy.uky.edu/docview/1829442259/72E60390CBF94A2EPQ/64?accountid=11836</a:t>
            </a:r>
            <a:r>
              <a:rPr lang="en-US" u="sng" dirty="0"/>
              <a:t> </a:t>
            </a:r>
            <a:endParaRPr lang="en-US" dirty="0"/>
          </a:p>
          <a:p>
            <a:r>
              <a:rPr lang="en-US" dirty="0"/>
              <a:t> </a:t>
            </a:r>
          </a:p>
          <a:p>
            <a:r>
              <a:rPr lang="en-US" dirty="0"/>
              <a:t>“Boeing, Airbus Confront Crowded Skies,” </a:t>
            </a:r>
            <a:r>
              <a:rPr lang="en-US" i="1" dirty="0"/>
              <a:t>WSJ</a:t>
            </a:r>
            <a:r>
              <a:rPr lang="en-US" dirty="0"/>
              <a:t>, 7/17/17: can the tight duopoly market for large passenger jet airplanes last forever? </a:t>
            </a:r>
          </a:p>
          <a:p>
            <a:r>
              <a:rPr lang="en-US" u="sng" dirty="0">
                <a:hlinkClick r:id="rId4"/>
              </a:rPr>
              <a:t>https://search-proquest-com.ezproxy.uky.edu/docview/1919400529/1A3F32BEECF54CB3PQ/57?accountid=11836</a:t>
            </a:r>
            <a:endParaRPr lang="en-US" dirty="0"/>
          </a:p>
          <a:p>
            <a:r>
              <a:rPr lang="en-US" dirty="0"/>
              <a:t> </a:t>
            </a:r>
          </a:p>
          <a:p>
            <a:r>
              <a:rPr lang="en-US" dirty="0"/>
              <a:t>“Harry’s Cuts into Gillette’s Razor Turf,” </a:t>
            </a:r>
            <a:r>
              <a:rPr lang="en-US" i="1" dirty="0"/>
              <a:t>WSJ</a:t>
            </a:r>
            <a:r>
              <a:rPr lang="en-US" dirty="0"/>
              <a:t>, 11/11/16: what happens to the pricing power of a dominant firm when some upstart comes along? </a:t>
            </a:r>
            <a:r>
              <a:rPr lang="en-US" u="sng" dirty="0">
                <a:hlinkClick r:id="rId5"/>
              </a:rPr>
              <a:t>http://search.proquest.com.ezproxy.uky.edu/docview/1837880191/E66C037C10B4D00PQ/1?accountid=11836</a:t>
            </a:r>
            <a:r>
              <a:rPr lang="en-US" dirty="0"/>
              <a:t> </a:t>
            </a:r>
          </a:p>
        </p:txBody>
      </p:sp>
    </p:spTree>
    <p:extLst>
      <p:ext uri="{BB962C8B-B14F-4D97-AF65-F5344CB8AC3E}">
        <p14:creationId xmlns:p14="http://schemas.microsoft.com/office/powerpoint/2010/main" val="4010146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Competitors and Competition: Outline</a:t>
            </a:r>
            <a:endParaRPr lang="en-US" dirty="0"/>
          </a:p>
        </p:txBody>
      </p:sp>
      <p:sp>
        <p:nvSpPr>
          <p:cNvPr id="3" name="Content Placeholder 2"/>
          <p:cNvSpPr>
            <a:spLocks noGrp="1"/>
          </p:cNvSpPr>
          <p:nvPr>
            <p:ph idx="1"/>
          </p:nvPr>
        </p:nvSpPr>
        <p:spPr>
          <a:xfrm>
            <a:off x="838200" y="1569493"/>
            <a:ext cx="10515600" cy="4607470"/>
          </a:xfrm>
        </p:spPr>
        <p:txBody>
          <a:bodyPr>
            <a:normAutofit fontScale="92500" lnSpcReduction="10000"/>
          </a:bodyPr>
          <a:lstStyle/>
          <a:p>
            <a:r>
              <a:rPr lang="en-US" dirty="0" smtClean="0"/>
              <a:t>Defining a market: product market and geographic market</a:t>
            </a:r>
          </a:p>
          <a:p>
            <a:r>
              <a:rPr lang="en-US" dirty="0" smtClean="0"/>
              <a:t>Identifying competitors: who are your rivals</a:t>
            </a:r>
            <a:r>
              <a:rPr lang="en-US" dirty="0"/>
              <a:t>? </a:t>
            </a:r>
            <a:endParaRPr lang="en-US" dirty="0" smtClean="0"/>
          </a:p>
          <a:p>
            <a:r>
              <a:rPr lang="en-US" dirty="0" smtClean="0"/>
              <a:t>Porter’s </a:t>
            </a:r>
            <a:r>
              <a:rPr lang="en-US" dirty="0"/>
              <a:t>Five Forces model</a:t>
            </a:r>
          </a:p>
          <a:p>
            <a:r>
              <a:rPr lang="en-US" dirty="0" smtClean="0"/>
              <a:t>Characteristics of market structure: sellers, buyers, product differentiation, entry conditions, information</a:t>
            </a:r>
          </a:p>
          <a:p>
            <a:r>
              <a:rPr lang="en-US" dirty="0" smtClean="0"/>
              <a:t>Measuring market structure</a:t>
            </a:r>
          </a:p>
          <a:p>
            <a:r>
              <a:rPr lang="en-US" dirty="0" smtClean="0"/>
              <a:t>Taxonomy of market structures:</a:t>
            </a:r>
          </a:p>
          <a:p>
            <a:pPr lvl="1">
              <a:buFont typeface="Wingdings" panose="05000000000000000000" pitchFamily="2" charset="2"/>
              <a:buChar char="Ø"/>
            </a:pPr>
            <a:r>
              <a:rPr lang="en-US" dirty="0" smtClean="0"/>
              <a:t>Perfect competition</a:t>
            </a:r>
          </a:p>
          <a:p>
            <a:pPr lvl="1">
              <a:buFont typeface="Wingdings" panose="05000000000000000000" pitchFamily="2" charset="2"/>
              <a:buChar char="Ø"/>
            </a:pPr>
            <a:r>
              <a:rPr lang="en-US" dirty="0" smtClean="0"/>
              <a:t>Monopolistic competition</a:t>
            </a:r>
          </a:p>
          <a:p>
            <a:pPr lvl="1">
              <a:buFont typeface="Wingdings" panose="05000000000000000000" pitchFamily="2" charset="2"/>
              <a:buChar char="Ø"/>
            </a:pPr>
            <a:r>
              <a:rPr lang="en-US" dirty="0" smtClean="0"/>
              <a:t>Oligopoly</a:t>
            </a:r>
          </a:p>
          <a:p>
            <a:pPr lvl="1">
              <a:buFont typeface="Wingdings" panose="05000000000000000000" pitchFamily="2" charset="2"/>
              <a:buChar char="Ø"/>
            </a:pPr>
            <a:r>
              <a:rPr lang="en-US" dirty="0" smtClean="0"/>
              <a:t>Monopoly</a:t>
            </a:r>
          </a:p>
          <a:p>
            <a:endParaRPr lang="en-US" dirty="0"/>
          </a:p>
        </p:txBody>
      </p:sp>
    </p:spTree>
    <p:extLst>
      <p:ext uri="{BB962C8B-B14F-4D97-AF65-F5344CB8AC3E}">
        <p14:creationId xmlns:p14="http://schemas.microsoft.com/office/powerpoint/2010/main" val="73115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market</a:t>
            </a:r>
            <a:endParaRPr lang="en-US" dirty="0"/>
          </a:p>
        </p:txBody>
      </p:sp>
      <p:sp>
        <p:nvSpPr>
          <p:cNvPr id="3" name="Content Placeholder 2"/>
          <p:cNvSpPr>
            <a:spLocks noGrp="1"/>
          </p:cNvSpPr>
          <p:nvPr>
            <p:ph idx="1"/>
          </p:nvPr>
        </p:nvSpPr>
        <p:spPr/>
        <p:txBody>
          <a:bodyPr/>
          <a:lstStyle/>
          <a:p>
            <a:r>
              <a:rPr lang="en-US" dirty="0" smtClean="0"/>
              <a:t>What is a market?  Buyers, sellers, product, place.</a:t>
            </a:r>
          </a:p>
          <a:p>
            <a:r>
              <a:rPr lang="en-US" dirty="0" smtClean="0"/>
              <a:t>Two dimensions to a market: product market and geographic market</a:t>
            </a:r>
          </a:p>
          <a:p>
            <a:r>
              <a:rPr lang="en-US" dirty="0" smtClean="0"/>
              <a:t>Examples?  Product market and geographic market scope of the following markets? UK-UL EMBA degree program; new Camry at Green’s Toyota; </a:t>
            </a:r>
            <a:r>
              <a:rPr lang="en-US" dirty="0" err="1" smtClean="0"/>
              <a:t>Tempur-Pedic</a:t>
            </a:r>
            <a:r>
              <a:rPr lang="en-US" dirty="0" smtClean="0"/>
              <a:t> gel-cooled mattress; </a:t>
            </a:r>
            <a:r>
              <a:rPr lang="en-US" dirty="0" err="1" smtClean="0"/>
              <a:t>Alltech’s</a:t>
            </a:r>
            <a:r>
              <a:rPr lang="en-US" dirty="0" smtClean="0"/>
              <a:t> </a:t>
            </a:r>
            <a:r>
              <a:rPr lang="en-US" dirty="0" err="1" smtClean="0"/>
              <a:t>Bioplex</a:t>
            </a:r>
            <a:r>
              <a:rPr lang="en-US" dirty="0" smtClean="0"/>
              <a:t>.</a:t>
            </a:r>
          </a:p>
          <a:p>
            <a:r>
              <a:rPr lang="en-US" dirty="0" smtClean="0"/>
              <a:t>Key element is price sensitivity: firms competing in the same market will be sensitive to one another’s prices.</a:t>
            </a:r>
          </a:p>
          <a:p>
            <a:r>
              <a:rPr lang="en-US" dirty="0" smtClean="0"/>
              <a:t>How to measure price sensitivity?  Cross-price elasticity of demand</a:t>
            </a:r>
          </a:p>
        </p:txBody>
      </p:sp>
    </p:spTree>
    <p:extLst>
      <p:ext uri="{BB962C8B-B14F-4D97-AF65-F5344CB8AC3E}">
        <p14:creationId xmlns:p14="http://schemas.microsoft.com/office/powerpoint/2010/main" val="2207060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competitors</a:t>
            </a:r>
            <a:endParaRPr lang="en-US" dirty="0"/>
          </a:p>
        </p:txBody>
      </p:sp>
      <p:sp>
        <p:nvSpPr>
          <p:cNvPr id="3" name="Content Placeholder 2"/>
          <p:cNvSpPr>
            <a:spLocks noGrp="1"/>
          </p:cNvSpPr>
          <p:nvPr>
            <p:ph idx="1"/>
          </p:nvPr>
        </p:nvSpPr>
        <p:spPr/>
        <p:txBody>
          <a:bodyPr/>
          <a:lstStyle/>
          <a:p>
            <a:r>
              <a:rPr lang="en-US" dirty="0" smtClean="0"/>
              <a:t>Who are your rivals?</a:t>
            </a:r>
          </a:p>
          <a:p>
            <a:r>
              <a:rPr lang="en-US" dirty="0"/>
              <a:t>Are you competing against “the market”?  Examples?</a:t>
            </a:r>
          </a:p>
          <a:p>
            <a:r>
              <a:rPr lang="en-US" dirty="0" smtClean="0"/>
              <a:t>Do you have identifiable rivals?  Examples?</a:t>
            </a:r>
          </a:p>
          <a:p>
            <a:r>
              <a:rPr lang="en-US" dirty="0" smtClean="0"/>
              <a:t>If you have identifiable rivals, how close are they?</a:t>
            </a:r>
          </a:p>
          <a:p>
            <a:r>
              <a:rPr lang="en-US" dirty="0" smtClean="0"/>
              <a:t>Do you have to take into account your rivals’ possible reactions when deciding what the best course of action is for you?  Examples?</a:t>
            </a:r>
          </a:p>
          <a:p>
            <a:endParaRPr lang="en-US" dirty="0"/>
          </a:p>
        </p:txBody>
      </p:sp>
    </p:spTree>
    <p:extLst>
      <p:ext uri="{BB962C8B-B14F-4D97-AF65-F5344CB8AC3E}">
        <p14:creationId xmlns:p14="http://schemas.microsoft.com/office/powerpoint/2010/main" val="169962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Five-Forces Model</a:t>
            </a:r>
            <a:endParaRPr lang="en-US" dirty="0"/>
          </a:p>
        </p:txBody>
      </p:sp>
      <p:sp>
        <p:nvSpPr>
          <p:cNvPr id="4" name="Content Placeholder 3"/>
          <p:cNvSpPr>
            <a:spLocks noGrp="1"/>
          </p:cNvSpPr>
          <p:nvPr>
            <p:ph idx="1"/>
          </p:nvPr>
        </p:nvSpPr>
        <p:spPr/>
        <p:txBody>
          <a:bodyPr>
            <a:normAutofit fontScale="92500"/>
          </a:bodyPr>
          <a:lstStyle/>
          <a:p>
            <a:r>
              <a:rPr lang="en-US" dirty="0" smtClean="0"/>
              <a:t>Michael Porter developed a model for industry analysis that incorporates many of the concepts we have studied so far. </a:t>
            </a:r>
            <a:r>
              <a:rPr lang="en-US" u="sng" dirty="0">
                <a:hlinkClick r:id="rId2"/>
              </a:rPr>
              <a:t>http://www.youtube.com/watch?v=mYF2_FBCvXw</a:t>
            </a:r>
            <a:r>
              <a:rPr lang="en-US" dirty="0"/>
              <a:t> </a:t>
            </a:r>
            <a:endParaRPr lang="en-US" dirty="0" smtClean="0"/>
          </a:p>
          <a:p>
            <a:r>
              <a:rPr lang="en-US" dirty="0" smtClean="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smtClean="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39554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5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a:t>
            </a:r>
            <a:endParaRPr lang="en-US" dirty="0"/>
          </a:p>
        </p:txBody>
      </p:sp>
      <p:sp>
        <p:nvSpPr>
          <p:cNvPr id="3" name="Content Placeholder 2"/>
          <p:cNvSpPr>
            <a:spLocks noGrp="1"/>
          </p:cNvSpPr>
          <p:nvPr>
            <p:ph idx="1"/>
          </p:nvPr>
        </p:nvSpPr>
        <p:spPr/>
        <p:txBody>
          <a:bodyPr/>
          <a:lstStyle/>
          <a:p>
            <a:r>
              <a:rPr lang="en-US" dirty="0" smtClean="0"/>
              <a:t>Definition:  Market structure refers to those characteristics of market organization that influence firms’ behavior and performance.</a:t>
            </a:r>
          </a:p>
          <a:p>
            <a:r>
              <a:rPr lang="en-US" dirty="0" smtClean="0"/>
              <a:t>What market characteristics matter most?</a:t>
            </a:r>
          </a:p>
          <a:p>
            <a:pPr lvl="1">
              <a:buFont typeface="Wingdings" panose="05000000000000000000" pitchFamily="2" charset="2"/>
              <a:buChar char="Ø"/>
            </a:pPr>
            <a:r>
              <a:rPr lang="en-US" dirty="0" smtClean="0"/>
              <a:t>Number and size distribution of sellers</a:t>
            </a:r>
          </a:p>
          <a:p>
            <a:pPr lvl="1">
              <a:buFont typeface="Wingdings" panose="05000000000000000000" pitchFamily="2" charset="2"/>
              <a:buChar char="Ø"/>
            </a:pPr>
            <a:r>
              <a:rPr lang="en-US" dirty="0" smtClean="0"/>
              <a:t>Number and size distribution of buyers</a:t>
            </a:r>
          </a:p>
          <a:p>
            <a:pPr lvl="1">
              <a:buFont typeface="Wingdings" panose="05000000000000000000" pitchFamily="2" charset="2"/>
              <a:buChar char="Ø"/>
            </a:pPr>
            <a:r>
              <a:rPr lang="en-US" dirty="0" smtClean="0"/>
              <a:t>Extent of product differentiation</a:t>
            </a:r>
          </a:p>
          <a:p>
            <a:pPr lvl="1">
              <a:buFont typeface="Wingdings" panose="05000000000000000000" pitchFamily="2" charset="2"/>
              <a:buChar char="Ø"/>
            </a:pPr>
            <a:r>
              <a:rPr lang="en-US" dirty="0" smtClean="0"/>
              <a:t>Ease or difficulty for new firms to enter the industry</a:t>
            </a:r>
          </a:p>
          <a:p>
            <a:pPr lvl="1">
              <a:buFont typeface="Wingdings" panose="05000000000000000000" pitchFamily="2" charset="2"/>
              <a:buChar char="Ø"/>
            </a:pPr>
            <a:r>
              <a:rPr lang="en-US" dirty="0" smtClean="0"/>
              <a:t>Availability of information to buyers and sellers</a:t>
            </a:r>
          </a:p>
        </p:txBody>
      </p:sp>
    </p:spTree>
    <p:extLst>
      <p:ext uri="{BB962C8B-B14F-4D97-AF65-F5344CB8AC3E}">
        <p14:creationId xmlns:p14="http://schemas.microsoft.com/office/powerpoint/2010/main" val="3353547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market structure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Are there numerical measures that might indicate how competitive or uncompetitive the supply side of a market might be?</a:t>
                </a:r>
              </a:p>
              <a:p>
                <a:r>
                  <a:rPr lang="en-US" dirty="0" smtClean="0"/>
                  <a:t>Number of firms, n.</a:t>
                </a:r>
              </a:p>
              <a:p>
                <a:r>
                  <a:rPr lang="en-US" dirty="0" smtClean="0"/>
                  <a:t>Concentration ratios: the share of total industry output (or sales or employment) accounted by the top four (CR</a:t>
                </a:r>
                <a:r>
                  <a:rPr lang="en-US" baseline="-25000" dirty="0" smtClean="0"/>
                  <a:t>4</a:t>
                </a:r>
                <a:r>
                  <a:rPr lang="en-US" dirty="0" smtClean="0"/>
                  <a:t>), top twenty (CR</a:t>
                </a:r>
                <a:r>
                  <a:rPr lang="en-US" baseline="-25000" dirty="0" smtClean="0"/>
                  <a:t>20</a:t>
                </a:r>
                <a:r>
                  <a:rPr lang="en-US" dirty="0" smtClean="0"/>
                  <a:t>), or top fifty (CR</a:t>
                </a:r>
                <a:r>
                  <a:rPr lang="en-US" baseline="-25000" dirty="0" smtClean="0"/>
                  <a:t>50</a:t>
                </a:r>
                <a:r>
                  <a:rPr lang="en-US" dirty="0" smtClean="0"/>
                  <a:t>) firms.</a:t>
                </a:r>
              </a:p>
              <a:p>
                <a:r>
                  <a:rPr lang="en-US" dirty="0" err="1" smtClean="0"/>
                  <a:t>Herfindahl</a:t>
                </a:r>
                <a:r>
                  <a:rPr lang="en-US" dirty="0" smtClean="0"/>
                  <a:t>-Hirschman Index (HHI): </a:t>
                </a:r>
              </a:p>
              <a:p>
                <a:pPr>
                  <a:buFont typeface="Wingdings" panose="05000000000000000000" pitchFamily="2" charset="2"/>
                  <a:buChar char="Ø"/>
                </a:pPr>
                <a:r>
                  <a:rPr lang="en-US" dirty="0" smtClean="0"/>
                  <a:t>HHI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e>
                    </m:nary>
                  </m:oMath>
                </a14:m>
                <a:r>
                  <a:rPr lang="en-US" dirty="0" smtClean="0"/>
                  <a:t>, where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sSubSup>
                  </m:oMath>
                </a14:m>
                <a:r>
                  <a:rPr lang="en-US" dirty="0" smtClean="0"/>
                  <a:t>represents the market share of the </a:t>
                </a:r>
                <a:r>
                  <a:rPr lang="en-US" dirty="0" err="1" smtClean="0"/>
                  <a:t>i</a:t>
                </a:r>
                <a:r>
                  <a:rPr lang="en-US" baseline="30000" dirty="0" err="1" smtClean="0"/>
                  <a:t>th</a:t>
                </a:r>
                <a:r>
                  <a:rPr lang="en-US" dirty="0" smtClean="0"/>
                  <a:t> firm.  </a:t>
                </a:r>
              </a:p>
              <a:p>
                <a:pPr>
                  <a:buFont typeface="Wingdings" panose="05000000000000000000" pitchFamily="2" charset="2"/>
                  <a:buChar char="Ø"/>
                </a:pPr>
                <a:r>
                  <a:rPr lang="en-US" dirty="0" smtClean="0"/>
                  <a:t>0 &lt; HHI &lt; 10,000;  atomistic firms: HHI → 0; monopoly: HHI → 10,000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565" b="-1401"/>
                </a:stretch>
              </a:blipFill>
            </p:spPr>
            <p:txBody>
              <a:bodyPr/>
              <a:lstStyle/>
              <a:p>
                <a:r>
                  <a:rPr lang="en-US">
                    <a:noFill/>
                  </a:rPr>
                  <a:t> </a:t>
                </a:r>
              </a:p>
            </p:txBody>
          </p:sp>
        </mc:Fallback>
      </mc:AlternateContent>
    </p:spTree>
    <p:extLst>
      <p:ext uri="{BB962C8B-B14F-4D97-AF65-F5344CB8AC3E}">
        <p14:creationId xmlns:p14="http://schemas.microsoft.com/office/powerpoint/2010/main" val="2733201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size distribution of sellers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sellers, each one small relative to the market</a:t>
            </a:r>
          </a:p>
          <a:p>
            <a:pPr lvl="1">
              <a:buFont typeface="Wingdings" panose="05000000000000000000" pitchFamily="2" charset="2"/>
              <a:buChar char="Ø"/>
            </a:pPr>
            <a:r>
              <a:rPr lang="en-US">
                <a:hlinkClick r:id="rId2"/>
              </a:rPr>
              <a:t>http://</a:t>
            </a:r>
            <a:r>
              <a:rPr lang="en-US" smtClean="0">
                <a:hlinkClick r:id="rId2"/>
              </a:rPr>
              <a:t>www.wlf.louisiana.gov/wildlife/alligator-industry-participants</a:t>
            </a:r>
            <a:r>
              <a:rPr lang="en-US" smtClean="0"/>
              <a:t> </a:t>
            </a:r>
            <a:r>
              <a:rPr lang="en-US" smtClean="0">
                <a:hlinkClick r:id="rId3"/>
              </a:rPr>
              <a:t>https</a:t>
            </a:r>
            <a:r>
              <a:rPr lang="en-US" dirty="0" smtClean="0">
                <a:hlinkClick r:id="rId3"/>
              </a:rPr>
              <a:t>://www.zomato.com/lexington-ky/downtown-restaurants</a:t>
            </a:r>
            <a:r>
              <a:rPr lang="en-US" dirty="0" smtClean="0"/>
              <a:t> </a:t>
            </a:r>
          </a:p>
          <a:p>
            <a:r>
              <a:rPr lang="en-US" dirty="0" smtClean="0"/>
              <a:t>Many sellers, but one (or a few) dominant firm and many fringe producers</a:t>
            </a:r>
          </a:p>
          <a:p>
            <a:pPr lvl="1">
              <a:buFont typeface="Wingdings" panose="05000000000000000000" pitchFamily="2" charset="2"/>
              <a:buChar char="Ø"/>
            </a:pPr>
            <a:r>
              <a:rPr lang="en-US" dirty="0" smtClean="0">
                <a:hlinkClick r:id="rId4"/>
              </a:rPr>
              <a:t>http://www.statista.com/statistics/216573/worldwide-market-share-of-search-engines/</a:t>
            </a:r>
            <a:r>
              <a:rPr lang="en-US" dirty="0" smtClean="0"/>
              <a:t> </a:t>
            </a:r>
          </a:p>
          <a:p>
            <a:r>
              <a:rPr lang="en-US" dirty="0" smtClean="0"/>
              <a:t>Small number of sellers, each with a significant share of the market</a:t>
            </a:r>
          </a:p>
          <a:p>
            <a:pPr lvl="1">
              <a:buFont typeface="Wingdings" panose="05000000000000000000" pitchFamily="2" charset="2"/>
              <a:buChar char="Ø"/>
            </a:pPr>
            <a:r>
              <a:rPr lang="en-US" dirty="0">
                <a:hlinkClick r:id="rId5"/>
              </a:rPr>
              <a:t>http://www.statista.com/statistics/236309/market-share-of-global-express-industry/</a:t>
            </a:r>
            <a:r>
              <a:rPr lang="en-US" dirty="0"/>
              <a:t> </a:t>
            </a:r>
          </a:p>
          <a:p>
            <a:pPr lvl="1">
              <a:buFont typeface="Wingdings" panose="05000000000000000000" pitchFamily="2" charset="2"/>
              <a:buChar char="Ø"/>
            </a:pPr>
            <a:r>
              <a:rPr lang="en-US" dirty="0" smtClean="0">
                <a:hlinkClick r:id="rId6"/>
              </a:rPr>
              <a:t>https://en.wikipedia.org/wiki/Competition_between_Airbus_and_Boeing#/media/File:Lufthansa_Airbus_A380_and_Boeing_747_(16431502906).jpg</a:t>
            </a:r>
            <a:r>
              <a:rPr lang="en-US" dirty="0" smtClean="0"/>
              <a:t> </a:t>
            </a:r>
          </a:p>
          <a:p>
            <a:r>
              <a:rPr lang="en-US" dirty="0" smtClean="0"/>
              <a:t>One seller of a product with no close substitutes</a:t>
            </a:r>
          </a:p>
          <a:p>
            <a:pPr lvl="1">
              <a:buFont typeface="Wingdings" panose="05000000000000000000" pitchFamily="2" charset="2"/>
              <a:buChar char="Ø"/>
            </a:pPr>
            <a:r>
              <a:rPr lang="en-US" dirty="0" smtClean="0">
                <a:hlinkClick r:id="rId7"/>
              </a:rPr>
              <a:t>http://www.scientificamerican.com/article/we-now-have-the-cure-for-hepatitis-c-but-can-we-afford-it/</a:t>
            </a:r>
            <a:r>
              <a:rPr lang="en-US" dirty="0" smtClean="0"/>
              <a:t> </a:t>
            </a:r>
          </a:p>
          <a:p>
            <a:pPr lvl="1">
              <a:buFont typeface="Wingdings" panose="05000000000000000000" pitchFamily="2" charset="2"/>
              <a:buChar char="Ø"/>
            </a:pPr>
            <a:r>
              <a:rPr lang="en-US" dirty="0">
                <a:hlinkClick r:id="rId8"/>
              </a:rPr>
              <a:t>http://</a:t>
            </a:r>
            <a:r>
              <a:rPr lang="en-US" dirty="0" smtClean="0">
                <a:hlinkClick r:id="rId8"/>
              </a:rPr>
              <a:t>ancient-greece.org/architecture/parthenon.html</a:t>
            </a:r>
            <a:r>
              <a:rPr lang="en-US" dirty="0" smtClean="0"/>
              <a:t> </a:t>
            </a:r>
          </a:p>
          <a:p>
            <a:endParaRPr lang="en-US" dirty="0"/>
          </a:p>
        </p:txBody>
      </p:sp>
    </p:spTree>
    <p:extLst>
      <p:ext uri="{BB962C8B-B14F-4D97-AF65-F5344CB8AC3E}">
        <p14:creationId xmlns:p14="http://schemas.microsoft.com/office/powerpoint/2010/main" val="143673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872</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Wingdings</vt:lpstr>
      <vt:lpstr>Office Theme</vt:lpstr>
      <vt:lpstr>ECO 610:  Lecture 6</vt:lpstr>
      <vt:lpstr>Competitors and Competition: Outline</vt:lpstr>
      <vt:lpstr>Defining a market</vt:lpstr>
      <vt:lpstr>Identifying competitors</vt:lpstr>
      <vt:lpstr>Porter’s Five-Forces Model</vt:lpstr>
      <vt:lpstr>PowerPoint Presentation</vt:lpstr>
      <vt:lpstr>Market structure</vt:lpstr>
      <vt:lpstr>Measuring market structure</vt:lpstr>
      <vt:lpstr>Number and size distribution of sellers</vt:lpstr>
      <vt:lpstr>Number and size distribution of buyers</vt:lpstr>
      <vt:lpstr>Extent of product differentiation</vt:lpstr>
      <vt:lpstr>Conditions of Entry</vt:lpstr>
      <vt:lpstr>A taxonomy of market structures</vt:lpstr>
      <vt:lpstr>Why study market structure?</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6</dc:title>
  <dc:creator>Scott, Frank</dc:creator>
  <cp:lastModifiedBy>Scott, Frank A.</cp:lastModifiedBy>
  <cp:revision>34</cp:revision>
  <dcterms:created xsi:type="dcterms:W3CDTF">2016-07-04T20:46:36Z</dcterms:created>
  <dcterms:modified xsi:type="dcterms:W3CDTF">2019-07-09T21:04:29Z</dcterms:modified>
</cp:coreProperties>
</file>