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301" r:id="rId4"/>
    <p:sldId id="303" r:id="rId5"/>
    <p:sldId id="305" r:id="rId6"/>
    <p:sldId id="258" r:id="rId7"/>
    <p:sldId id="300" r:id="rId8"/>
    <p:sldId id="260" r:id="rId9"/>
    <p:sldId id="261" r:id="rId10"/>
    <p:sldId id="273" r:id="rId11"/>
    <p:sldId id="267" r:id="rId12"/>
    <p:sldId id="302" r:id="rId13"/>
    <p:sldId id="271" r:id="rId14"/>
    <p:sldId id="274" r:id="rId15"/>
    <p:sldId id="276" r:id="rId16"/>
    <p:sldId id="277" r:id="rId17"/>
    <p:sldId id="279" r:id="rId18"/>
    <p:sldId id="280"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885" y="60"/>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330016-C0D3-4252-8052-322BB949408B}" type="datetimeFigureOut">
              <a:rPr lang="en-US" smtClean="0"/>
              <a:t>6/7/2020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A43DBD-E17F-4B7B-85CF-ADF07F9EFCF8}" type="slidenum">
              <a:rPr lang="en-US" smtClean="0"/>
              <a:t>‹#›</a:t>
            </a:fld>
            <a:endParaRPr lang="en-US"/>
          </a:p>
        </p:txBody>
      </p:sp>
    </p:spTree>
    <p:extLst>
      <p:ext uri="{BB962C8B-B14F-4D97-AF65-F5344CB8AC3E}">
        <p14:creationId xmlns:p14="http://schemas.microsoft.com/office/powerpoint/2010/main" val="3869689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A43DBD-E17F-4B7B-85CF-ADF07F9EFCF8}" type="slidenum">
              <a:rPr lang="en-US" smtClean="0"/>
              <a:t>3</a:t>
            </a:fld>
            <a:endParaRPr lang="en-US"/>
          </a:p>
        </p:txBody>
      </p:sp>
    </p:spTree>
    <p:extLst>
      <p:ext uri="{BB962C8B-B14F-4D97-AF65-F5344CB8AC3E}">
        <p14:creationId xmlns:p14="http://schemas.microsoft.com/office/powerpoint/2010/main" val="4272555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A43DBD-E17F-4B7B-85CF-ADF07F9EFCF8}" type="slidenum">
              <a:rPr lang="en-US" smtClean="0"/>
              <a:t>12</a:t>
            </a:fld>
            <a:endParaRPr lang="en-US"/>
          </a:p>
        </p:txBody>
      </p:sp>
    </p:spTree>
    <p:extLst>
      <p:ext uri="{BB962C8B-B14F-4D97-AF65-F5344CB8AC3E}">
        <p14:creationId xmlns:p14="http://schemas.microsoft.com/office/powerpoint/2010/main" val="1616848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fld id="{04EA4768-354B-40B4-99E1-010CB9B34966}" type="slidenum">
              <a:rPr lang="en-US" altLang="en-US"/>
              <a:pPr/>
              <a:t>30</a:t>
            </a:fld>
            <a:endParaRPr lang="en-US" altLang="en-US"/>
          </a:p>
        </p:txBody>
      </p:sp>
      <p:sp>
        <p:nvSpPr>
          <p:cNvPr id="158722" name="Rectangle 2"/>
          <p:cNvSpPr>
            <a:spLocks noChangeArrowheads="1"/>
          </p:cNvSpPr>
          <p:nvPr/>
        </p:nvSpPr>
        <p:spPr bwMode="auto">
          <a:xfrm>
            <a:off x="3885783" y="1"/>
            <a:ext cx="2972217" cy="456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288" tIns="45144" rIns="90288" bIns="45144" anchor="ctr"/>
          <a:lstStyle/>
          <a:p>
            <a:endParaRPr lang="en-US"/>
          </a:p>
        </p:txBody>
      </p:sp>
      <p:sp>
        <p:nvSpPr>
          <p:cNvPr id="158723" name="Rectangle 3"/>
          <p:cNvSpPr>
            <a:spLocks noChangeArrowheads="1"/>
          </p:cNvSpPr>
          <p:nvPr/>
        </p:nvSpPr>
        <p:spPr bwMode="auto">
          <a:xfrm>
            <a:off x="3885783" y="8687115"/>
            <a:ext cx="2972217" cy="456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3" tIns="44443" rIns="90473" bIns="44443" anchor="b"/>
          <a:lstStyle>
            <a:lvl1pPr algn="l" defTabSz="925513">
              <a:defRPr>
                <a:solidFill>
                  <a:schemeClr val="tx1"/>
                </a:solidFill>
                <a:latin typeface="Arial" charset="0"/>
              </a:defRPr>
            </a:lvl1pPr>
            <a:lvl2pPr marL="463550" algn="l" defTabSz="925513">
              <a:defRPr>
                <a:solidFill>
                  <a:schemeClr val="tx1"/>
                </a:solidFill>
                <a:latin typeface="Arial" charset="0"/>
              </a:defRPr>
            </a:lvl2pPr>
            <a:lvl3pPr marL="925513" algn="l" defTabSz="925513">
              <a:defRPr>
                <a:solidFill>
                  <a:schemeClr val="tx1"/>
                </a:solidFill>
                <a:latin typeface="Arial" charset="0"/>
              </a:defRPr>
            </a:lvl3pPr>
            <a:lvl4pPr marL="1389063" algn="l" defTabSz="925513">
              <a:defRPr>
                <a:solidFill>
                  <a:schemeClr val="tx1"/>
                </a:solidFill>
                <a:latin typeface="Arial" charset="0"/>
              </a:defRPr>
            </a:lvl4pPr>
            <a:lvl5pPr marL="1852613" algn="l" defTabSz="925513">
              <a:defRPr>
                <a:solidFill>
                  <a:schemeClr val="tx1"/>
                </a:solidFill>
                <a:latin typeface="Arial" charset="0"/>
              </a:defRPr>
            </a:lvl5pPr>
            <a:lvl6pPr marL="2309813" defTabSz="925513" fontAlgn="base">
              <a:spcBef>
                <a:spcPct val="0"/>
              </a:spcBef>
              <a:spcAft>
                <a:spcPct val="0"/>
              </a:spcAft>
              <a:defRPr>
                <a:solidFill>
                  <a:schemeClr val="tx1"/>
                </a:solidFill>
                <a:latin typeface="Arial" charset="0"/>
              </a:defRPr>
            </a:lvl6pPr>
            <a:lvl7pPr marL="2767013" defTabSz="925513" fontAlgn="base">
              <a:spcBef>
                <a:spcPct val="0"/>
              </a:spcBef>
              <a:spcAft>
                <a:spcPct val="0"/>
              </a:spcAft>
              <a:defRPr>
                <a:solidFill>
                  <a:schemeClr val="tx1"/>
                </a:solidFill>
                <a:latin typeface="Arial" charset="0"/>
              </a:defRPr>
            </a:lvl7pPr>
            <a:lvl8pPr marL="3224213" defTabSz="925513" fontAlgn="base">
              <a:spcBef>
                <a:spcPct val="0"/>
              </a:spcBef>
              <a:spcAft>
                <a:spcPct val="0"/>
              </a:spcAft>
              <a:defRPr>
                <a:solidFill>
                  <a:schemeClr val="tx1"/>
                </a:solidFill>
                <a:latin typeface="Arial" charset="0"/>
              </a:defRPr>
            </a:lvl8pPr>
            <a:lvl9pPr marL="3681413" defTabSz="925513" fontAlgn="base">
              <a:spcBef>
                <a:spcPct val="0"/>
              </a:spcBef>
              <a:spcAft>
                <a:spcPct val="0"/>
              </a:spcAft>
              <a:defRPr>
                <a:solidFill>
                  <a:schemeClr val="tx1"/>
                </a:solidFill>
                <a:latin typeface="Arial" charset="0"/>
              </a:defRPr>
            </a:lvl9pPr>
          </a:lstStyle>
          <a:p>
            <a:pPr algn="r" eaLnBrk="0" hangingPunct="0"/>
            <a:r>
              <a:rPr lang="en-US" altLang="en-US" sz="1200">
                <a:latin typeface="Times New Roman" pitchFamily="18" charset="0"/>
              </a:rPr>
              <a:t>22</a:t>
            </a:r>
          </a:p>
        </p:txBody>
      </p:sp>
      <p:sp>
        <p:nvSpPr>
          <p:cNvPr id="158724" name="Rectangle 4"/>
          <p:cNvSpPr>
            <a:spLocks noChangeArrowheads="1"/>
          </p:cNvSpPr>
          <p:nvPr/>
        </p:nvSpPr>
        <p:spPr bwMode="auto">
          <a:xfrm>
            <a:off x="0" y="8687115"/>
            <a:ext cx="2972217" cy="456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288" tIns="45144" rIns="90288" bIns="45144" anchor="ctr"/>
          <a:lstStyle/>
          <a:p>
            <a:endParaRPr lang="en-US"/>
          </a:p>
        </p:txBody>
      </p:sp>
      <p:sp>
        <p:nvSpPr>
          <p:cNvPr id="158725" name="Rectangle 5"/>
          <p:cNvSpPr>
            <a:spLocks noChangeArrowheads="1"/>
          </p:cNvSpPr>
          <p:nvPr/>
        </p:nvSpPr>
        <p:spPr bwMode="auto">
          <a:xfrm>
            <a:off x="0" y="1"/>
            <a:ext cx="2972217" cy="456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288" tIns="45144" rIns="90288" bIns="45144" anchor="ctr"/>
          <a:lstStyle/>
          <a:p>
            <a:endParaRPr lang="en-US"/>
          </a:p>
        </p:txBody>
      </p:sp>
      <p:sp>
        <p:nvSpPr>
          <p:cNvPr id="158726" name="Rectangle 6"/>
          <p:cNvSpPr>
            <a:spLocks noGrp="1" noRot="1" noChangeAspect="1" noChangeArrowheads="1" noTextEdit="1"/>
          </p:cNvSpPr>
          <p:nvPr>
            <p:ph type="sldImg"/>
          </p:nvPr>
        </p:nvSpPr>
        <p:spPr>
          <a:xfrm>
            <a:off x="1152525" y="692150"/>
            <a:ext cx="4554538" cy="3416300"/>
          </a:xfrm>
          <a:ln w="12700" cap="flat"/>
        </p:spPr>
      </p:sp>
      <p:sp>
        <p:nvSpPr>
          <p:cNvPr id="158727" name="Rectangle 7"/>
          <p:cNvSpPr>
            <a:spLocks noGrp="1" noChangeArrowheads="1"/>
          </p:cNvSpPr>
          <p:nvPr>
            <p:ph type="body" idx="1"/>
          </p:nvPr>
        </p:nvSpPr>
        <p:spPr>
          <a:xfrm>
            <a:off x="915131" y="4342772"/>
            <a:ext cx="5027740" cy="4115115"/>
          </a:xfrm>
          <a:ln/>
          <a:extLst>
            <a:ext uri="{91240B29-F687-4F45-9708-019B960494DF}">
              <a14:hiddenLine xmlns:a14="http://schemas.microsoft.com/office/drawing/2010/main" w="12700">
                <a:solidFill>
                  <a:schemeClr val="tx1"/>
                </a:solidFill>
                <a:miter lim="800000"/>
                <a:headEnd/>
                <a:tailEnd/>
              </a14:hiddenLine>
            </a:ext>
          </a:extLst>
        </p:spPr>
        <p:txBody>
          <a:bodyPr lIns="90473" tIns="44443" rIns="90473" bIns="44443"/>
          <a:lstStyle/>
          <a:p>
            <a:endParaRPr lang="en-US" altLang="en-US"/>
          </a:p>
        </p:txBody>
      </p:sp>
    </p:spTree>
    <p:extLst>
      <p:ext uri="{BB962C8B-B14F-4D97-AF65-F5344CB8AC3E}">
        <p14:creationId xmlns:p14="http://schemas.microsoft.com/office/powerpoint/2010/main" val="2053320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fld id="{A62CD10A-88FB-4093-B40D-72F2703F7378}" type="slidenum">
              <a:rPr lang="en-US" altLang="en-US"/>
              <a:pPr/>
              <a:t>31</a:t>
            </a:fld>
            <a:endParaRPr lang="en-US" altLang="en-US"/>
          </a:p>
        </p:txBody>
      </p:sp>
      <p:sp>
        <p:nvSpPr>
          <p:cNvPr id="154626" name="Rectangle 2"/>
          <p:cNvSpPr>
            <a:spLocks noChangeArrowheads="1"/>
          </p:cNvSpPr>
          <p:nvPr/>
        </p:nvSpPr>
        <p:spPr bwMode="auto">
          <a:xfrm>
            <a:off x="3885783" y="1"/>
            <a:ext cx="2972217" cy="456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288" tIns="45144" rIns="90288" bIns="45144" anchor="ctr"/>
          <a:lstStyle/>
          <a:p>
            <a:endParaRPr lang="en-US"/>
          </a:p>
        </p:txBody>
      </p:sp>
      <p:sp>
        <p:nvSpPr>
          <p:cNvPr id="154627" name="Rectangle 3"/>
          <p:cNvSpPr>
            <a:spLocks noChangeArrowheads="1"/>
          </p:cNvSpPr>
          <p:nvPr/>
        </p:nvSpPr>
        <p:spPr bwMode="auto">
          <a:xfrm>
            <a:off x="3885783" y="8687115"/>
            <a:ext cx="2972217" cy="456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3" tIns="44443" rIns="90473" bIns="44443" anchor="b"/>
          <a:lstStyle>
            <a:lvl1pPr algn="l" defTabSz="925513">
              <a:defRPr>
                <a:solidFill>
                  <a:schemeClr val="tx1"/>
                </a:solidFill>
                <a:latin typeface="Arial" charset="0"/>
              </a:defRPr>
            </a:lvl1pPr>
            <a:lvl2pPr marL="463550" algn="l" defTabSz="925513">
              <a:defRPr>
                <a:solidFill>
                  <a:schemeClr val="tx1"/>
                </a:solidFill>
                <a:latin typeface="Arial" charset="0"/>
              </a:defRPr>
            </a:lvl2pPr>
            <a:lvl3pPr marL="925513" algn="l" defTabSz="925513">
              <a:defRPr>
                <a:solidFill>
                  <a:schemeClr val="tx1"/>
                </a:solidFill>
                <a:latin typeface="Arial" charset="0"/>
              </a:defRPr>
            </a:lvl3pPr>
            <a:lvl4pPr marL="1389063" algn="l" defTabSz="925513">
              <a:defRPr>
                <a:solidFill>
                  <a:schemeClr val="tx1"/>
                </a:solidFill>
                <a:latin typeface="Arial" charset="0"/>
              </a:defRPr>
            </a:lvl4pPr>
            <a:lvl5pPr marL="1852613" algn="l" defTabSz="925513">
              <a:defRPr>
                <a:solidFill>
                  <a:schemeClr val="tx1"/>
                </a:solidFill>
                <a:latin typeface="Arial" charset="0"/>
              </a:defRPr>
            </a:lvl5pPr>
            <a:lvl6pPr marL="2309813" defTabSz="925513" fontAlgn="base">
              <a:spcBef>
                <a:spcPct val="0"/>
              </a:spcBef>
              <a:spcAft>
                <a:spcPct val="0"/>
              </a:spcAft>
              <a:defRPr>
                <a:solidFill>
                  <a:schemeClr val="tx1"/>
                </a:solidFill>
                <a:latin typeface="Arial" charset="0"/>
              </a:defRPr>
            </a:lvl6pPr>
            <a:lvl7pPr marL="2767013" defTabSz="925513" fontAlgn="base">
              <a:spcBef>
                <a:spcPct val="0"/>
              </a:spcBef>
              <a:spcAft>
                <a:spcPct val="0"/>
              </a:spcAft>
              <a:defRPr>
                <a:solidFill>
                  <a:schemeClr val="tx1"/>
                </a:solidFill>
                <a:latin typeface="Arial" charset="0"/>
              </a:defRPr>
            </a:lvl7pPr>
            <a:lvl8pPr marL="3224213" defTabSz="925513" fontAlgn="base">
              <a:spcBef>
                <a:spcPct val="0"/>
              </a:spcBef>
              <a:spcAft>
                <a:spcPct val="0"/>
              </a:spcAft>
              <a:defRPr>
                <a:solidFill>
                  <a:schemeClr val="tx1"/>
                </a:solidFill>
                <a:latin typeface="Arial" charset="0"/>
              </a:defRPr>
            </a:lvl8pPr>
            <a:lvl9pPr marL="3681413" defTabSz="925513" fontAlgn="base">
              <a:spcBef>
                <a:spcPct val="0"/>
              </a:spcBef>
              <a:spcAft>
                <a:spcPct val="0"/>
              </a:spcAft>
              <a:defRPr>
                <a:solidFill>
                  <a:schemeClr val="tx1"/>
                </a:solidFill>
                <a:latin typeface="Arial" charset="0"/>
              </a:defRPr>
            </a:lvl9pPr>
          </a:lstStyle>
          <a:p>
            <a:pPr algn="r" eaLnBrk="0" hangingPunct="0"/>
            <a:r>
              <a:rPr lang="en-US" altLang="en-US" sz="1200">
                <a:latin typeface="Times New Roman" pitchFamily="18" charset="0"/>
              </a:rPr>
              <a:t>17</a:t>
            </a:r>
          </a:p>
        </p:txBody>
      </p:sp>
      <p:sp>
        <p:nvSpPr>
          <p:cNvPr id="154628" name="Rectangle 4"/>
          <p:cNvSpPr>
            <a:spLocks noChangeArrowheads="1"/>
          </p:cNvSpPr>
          <p:nvPr/>
        </p:nvSpPr>
        <p:spPr bwMode="auto">
          <a:xfrm>
            <a:off x="0" y="8687115"/>
            <a:ext cx="2972217" cy="456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288" tIns="45144" rIns="90288" bIns="45144" anchor="ctr"/>
          <a:lstStyle/>
          <a:p>
            <a:endParaRPr lang="en-US"/>
          </a:p>
        </p:txBody>
      </p:sp>
      <p:sp>
        <p:nvSpPr>
          <p:cNvPr id="154629" name="Rectangle 5"/>
          <p:cNvSpPr>
            <a:spLocks noChangeArrowheads="1"/>
          </p:cNvSpPr>
          <p:nvPr/>
        </p:nvSpPr>
        <p:spPr bwMode="auto">
          <a:xfrm>
            <a:off x="0" y="1"/>
            <a:ext cx="2972217" cy="456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288" tIns="45144" rIns="90288" bIns="45144" anchor="ctr"/>
          <a:lstStyle/>
          <a:p>
            <a:endParaRPr lang="en-US"/>
          </a:p>
        </p:txBody>
      </p:sp>
      <p:sp>
        <p:nvSpPr>
          <p:cNvPr id="154630" name="Rectangle 6"/>
          <p:cNvSpPr>
            <a:spLocks noGrp="1" noRot="1" noChangeAspect="1" noChangeArrowheads="1" noTextEdit="1"/>
          </p:cNvSpPr>
          <p:nvPr>
            <p:ph type="sldImg"/>
          </p:nvPr>
        </p:nvSpPr>
        <p:spPr>
          <a:xfrm>
            <a:off x="1152525" y="692150"/>
            <a:ext cx="4554538" cy="3416300"/>
          </a:xfrm>
          <a:ln w="12700" cap="flat"/>
        </p:spPr>
      </p:sp>
      <p:sp>
        <p:nvSpPr>
          <p:cNvPr id="154631" name="Rectangle 7"/>
          <p:cNvSpPr>
            <a:spLocks noGrp="1" noChangeArrowheads="1"/>
          </p:cNvSpPr>
          <p:nvPr>
            <p:ph type="body" idx="1"/>
          </p:nvPr>
        </p:nvSpPr>
        <p:spPr>
          <a:xfrm>
            <a:off x="915131" y="4342772"/>
            <a:ext cx="5027740" cy="4115115"/>
          </a:xfrm>
          <a:ln/>
          <a:extLst>
            <a:ext uri="{91240B29-F687-4F45-9708-019B960494DF}">
              <a14:hiddenLine xmlns:a14="http://schemas.microsoft.com/office/drawing/2010/main" w="12700">
                <a:solidFill>
                  <a:schemeClr val="tx1"/>
                </a:solidFill>
                <a:miter lim="800000"/>
                <a:headEnd/>
                <a:tailEnd/>
              </a14:hiddenLine>
            </a:ext>
          </a:extLst>
        </p:spPr>
        <p:txBody>
          <a:bodyPr lIns="90473" tIns="44443" rIns="90473" bIns="44443"/>
          <a:lstStyle/>
          <a:p>
            <a:endParaRPr lang="en-US" altLang="en-US"/>
          </a:p>
        </p:txBody>
      </p:sp>
    </p:spTree>
    <p:extLst>
      <p:ext uri="{BB962C8B-B14F-4D97-AF65-F5344CB8AC3E}">
        <p14:creationId xmlns:p14="http://schemas.microsoft.com/office/powerpoint/2010/main" val="685738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46291D5-451E-42B2-B0CB-A821AA2A945A}" type="datetimeFigureOut">
              <a:rPr lang="en-US" smtClean="0"/>
              <a:t>6/7/2020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23433-DFBC-4B52-A4D3-FBBC8D516163}" type="slidenum">
              <a:rPr lang="en-US" smtClean="0"/>
              <a:t>‹#›</a:t>
            </a:fld>
            <a:endParaRPr lang="en-US"/>
          </a:p>
        </p:txBody>
      </p:sp>
    </p:spTree>
    <p:extLst>
      <p:ext uri="{BB962C8B-B14F-4D97-AF65-F5344CB8AC3E}">
        <p14:creationId xmlns:p14="http://schemas.microsoft.com/office/powerpoint/2010/main" val="4074408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6291D5-451E-42B2-B0CB-A821AA2A945A}" type="datetimeFigureOut">
              <a:rPr lang="en-US" smtClean="0"/>
              <a:t>6/7/2020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23433-DFBC-4B52-A4D3-FBBC8D516163}" type="slidenum">
              <a:rPr lang="en-US" smtClean="0"/>
              <a:t>‹#›</a:t>
            </a:fld>
            <a:endParaRPr lang="en-US"/>
          </a:p>
        </p:txBody>
      </p:sp>
    </p:spTree>
    <p:extLst>
      <p:ext uri="{BB962C8B-B14F-4D97-AF65-F5344CB8AC3E}">
        <p14:creationId xmlns:p14="http://schemas.microsoft.com/office/powerpoint/2010/main" val="802420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6291D5-451E-42B2-B0CB-A821AA2A945A}" type="datetimeFigureOut">
              <a:rPr lang="en-US" smtClean="0"/>
              <a:t>6/7/2020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23433-DFBC-4B52-A4D3-FBBC8D516163}" type="slidenum">
              <a:rPr lang="en-US" smtClean="0"/>
              <a:t>‹#›</a:t>
            </a:fld>
            <a:endParaRPr lang="en-US"/>
          </a:p>
        </p:txBody>
      </p:sp>
    </p:spTree>
    <p:extLst>
      <p:ext uri="{BB962C8B-B14F-4D97-AF65-F5344CB8AC3E}">
        <p14:creationId xmlns:p14="http://schemas.microsoft.com/office/powerpoint/2010/main" val="1583131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a:t>Click to edit Master title style</a:t>
            </a:r>
          </a:p>
        </p:txBody>
      </p:sp>
      <p:sp>
        <p:nvSpPr>
          <p:cNvPr id="3" name="Text Placeholder 2"/>
          <p:cNvSpPr>
            <a:spLocks noGrp="1"/>
          </p:cNvSpPr>
          <p:nvPr>
            <p:ph type="body" sz="half" idx="1"/>
          </p:nvPr>
        </p:nvSpPr>
        <p:spPr>
          <a:xfrm>
            <a:off x="457200" y="1524000"/>
            <a:ext cx="4038600" cy="4602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48200" y="1524000"/>
            <a:ext cx="4038600" cy="4602163"/>
          </a:xfrm>
        </p:spPr>
        <p:txBody>
          <a:bodyPr/>
          <a:lstStyle/>
          <a:p>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E7669141-00BC-437B-826B-0B18CB1B2C7B}" type="slidenum">
              <a:rPr lang="en-US" altLang="en-US"/>
              <a:pPr/>
              <a:t>‹#›</a:t>
            </a:fld>
            <a:endParaRPr lang="en-US" altLang="en-US"/>
          </a:p>
        </p:txBody>
      </p:sp>
    </p:spTree>
    <p:extLst>
      <p:ext uri="{BB962C8B-B14F-4D97-AF65-F5344CB8AC3E}">
        <p14:creationId xmlns:p14="http://schemas.microsoft.com/office/powerpoint/2010/main" val="33774639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a:t>Click to edit Master title style</a:t>
            </a:r>
          </a:p>
        </p:txBody>
      </p:sp>
      <p:sp>
        <p:nvSpPr>
          <p:cNvPr id="3" name="Chart Placeholder 2"/>
          <p:cNvSpPr>
            <a:spLocks noGrp="1"/>
          </p:cNvSpPr>
          <p:nvPr>
            <p:ph type="chart" idx="1"/>
          </p:nvPr>
        </p:nvSpPr>
        <p:spPr>
          <a:xfrm>
            <a:off x="457200" y="1524000"/>
            <a:ext cx="8229600" cy="46021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7A6A7917-AF8D-4347-B9AE-99B395503EF3}" type="slidenum">
              <a:rPr lang="en-US" altLang="en-US"/>
              <a:pPr/>
              <a:t>‹#›</a:t>
            </a:fld>
            <a:endParaRPr lang="en-US" altLang="en-US"/>
          </a:p>
        </p:txBody>
      </p:sp>
    </p:spTree>
    <p:extLst>
      <p:ext uri="{BB962C8B-B14F-4D97-AF65-F5344CB8AC3E}">
        <p14:creationId xmlns:p14="http://schemas.microsoft.com/office/powerpoint/2010/main" val="4011731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6291D5-451E-42B2-B0CB-A821AA2A945A}" type="datetimeFigureOut">
              <a:rPr lang="en-US" smtClean="0"/>
              <a:t>6/7/2020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23433-DFBC-4B52-A4D3-FBBC8D516163}" type="slidenum">
              <a:rPr lang="en-US" smtClean="0"/>
              <a:t>‹#›</a:t>
            </a:fld>
            <a:endParaRPr lang="en-US"/>
          </a:p>
        </p:txBody>
      </p:sp>
    </p:spTree>
    <p:extLst>
      <p:ext uri="{BB962C8B-B14F-4D97-AF65-F5344CB8AC3E}">
        <p14:creationId xmlns:p14="http://schemas.microsoft.com/office/powerpoint/2010/main" val="3519804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6291D5-451E-42B2-B0CB-A821AA2A945A}" type="datetimeFigureOut">
              <a:rPr lang="en-US" smtClean="0"/>
              <a:t>6/7/2020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23433-DFBC-4B52-A4D3-FBBC8D516163}" type="slidenum">
              <a:rPr lang="en-US" smtClean="0"/>
              <a:t>‹#›</a:t>
            </a:fld>
            <a:endParaRPr lang="en-US"/>
          </a:p>
        </p:txBody>
      </p:sp>
    </p:spTree>
    <p:extLst>
      <p:ext uri="{BB962C8B-B14F-4D97-AF65-F5344CB8AC3E}">
        <p14:creationId xmlns:p14="http://schemas.microsoft.com/office/powerpoint/2010/main" val="3996496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46291D5-451E-42B2-B0CB-A821AA2A945A}" type="datetimeFigureOut">
              <a:rPr lang="en-US" smtClean="0"/>
              <a:t>6/7/2020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D23433-DFBC-4B52-A4D3-FBBC8D516163}" type="slidenum">
              <a:rPr lang="en-US" smtClean="0"/>
              <a:t>‹#›</a:t>
            </a:fld>
            <a:endParaRPr lang="en-US"/>
          </a:p>
        </p:txBody>
      </p:sp>
    </p:spTree>
    <p:extLst>
      <p:ext uri="{BB962C8B-B14F-4D97-AF65-F5344CB8AC3E}">
        <p14:creationId xmlns:p14="http://schemas.microsoft.com/office/powerpoint/2010/main" val="4233497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46291D5-451E-42B2-B0CB-A821AA2A945A}" type="datetimeFigureOut">
              <a:rPr lang="en-US" smtClean="0"/>
              <a:t>6/7/2020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D23433-DFBC-4B52-A4D3-FBBC8D516163}" type="slidenum">
              <a:rPr lang="en-US" smtClean="0"/>
              <a:t>‹#›</a:t>
            </a:fld>
            <a:endParaRPr lang="en-US"/>
          </a:p>
        </p:txBody>
      </p:sp>
    </p:spTree>
    <p:extLst>
      <p:ext uri="{BB962C8B-B14F-4D97-AF65-F5344CB8AC3E}">
        <p14:creationId xmlns:p14="http://schemas.microsoft.com/office/powerpoint/2010/main" val="2316775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46291D5-451E-42B2-B0CB-A821AA2A945A}" type="datetimeFigureOut">
              <a:rPr lang="en-US" smtClean="0"/>
              <a:t>6/7/2020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D23433-DFBC-4B52-A4D3-FBBC8D516163}" type="slidenum">
              <a:rPr lang="en-US" smtClean="0"/>
              <a:t>‹#›</a:t>
            </a:fld>
            <a:endParaRPr lang="en-US"/>
          </a:p>
        </p:txBody>
      </p:sp>
    </p:spTree>
    <p:extLst>
      <p:ext uri="{BB962C8B-B14F-4D97-AF65-F5344CB8AC3E}">
        <p14:creationId xmlns:p14="http://schemas.microsoft.com/office/powerpoint/2010/main" val="6724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6291D5-451E-42B2-B0CB-A821AA2A945A}" type="datetimeFigureOut">
              <a:rPr lang="en-US" smtClean="0"/>
              <a:t>6/7/2020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D23433-DFBC-4B52-A4D3-FBBC8D516163}" type="slidenum">
              <a:rPr lang="en-US" smtClean="0"/>
              <a:t>‹#›</a:t>
            </a:fld>
            <a:endParaRPr lang="en-US"/>
          </a:p>
        </p:txBody>
      </p:sp>
    </p:spTree>
    <p:extLst>
      <p:ext uri="{BB962C8B-B14F-4D97-AF65-F5344CB8AC3E}">
        <p14:creationId xmlns:p14="http://schemas.microsoft.com/office/powerpoint/2010/main" val="3547395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6291D5-451E-42B2-B0CB-A821AA2A945A}" type="datetimeFigureOut">
              <a:rPr lang="en-US" smtClean="0"/>
              <a:t>6/7/2020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D23433-DFBC-4B52-A4D3-FBBC8D516163}" type="slidenum">
              <a:rPr lang="en-US" smtClean="0"/>
              <a:t>‹#›</a:t>
            </a:fld>
            <a:endParaRPr lang="en-US"/>
          </a:p>
        </p:txBody>
      </p:sp>
    </p:spTree>
    <p:extLst>
      <p:ext uri="{BB962C8B-B14F-4D97-AF65-F5344CB8AC3E}">
        <p14:creationId xmlns:p14="http://schemas.microsoft.com/office/powerpoint/2010/main" val="1042412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6291D5-451E-42B2-B0CB-A821AA2A945A}" type="datetimeFigureOut">
              <a:rPr lang="en-US" smtClean="0"/>
              <a:t>6/7/2020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D23433-DFBC-4B52-A4D3-FBBC8D516163}" type="slidenum">
              <a:rPr lang="en-US" smtClean="0"/>
              <a:t>‹#›</a:t>
            </a:fld>
            <a:endParaRPr lang="en-US"/>
          </a:p>
        </p:txBody>
      </p:sp>
    </p:spTree>
    <p:extLst>
      <p:ext uri="{BB962C8B-B14F-4D97-AF65-F5344CB8AC3E}">
        <p14:creationId xmlns:p14="http://schemas.microsoft.com/office/powerpoint/2010/main" val="4183591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6291D5-451E-42B2-B0CB-A821AA2A945A}" type="datetimeFigureOut">
              <a:rPr lang="en-US" smtClean="0"/>
              <a:t>6/7/2020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D23433-DFBC-4B52-A4D3-FBBC8D516163}" type="slidenum">
              <a:rPr lang="en-US" smtClean="0"/>
              <a:t>‹#›</a:t>
            </a:fld>
            <a:endParaRPr lang="en-US"/>
          </a:p>
        </p:txBody>
      </p:sp>
    </p:spTree>
    <p:extLst>
      <p:ext uri="{BB962C8B-B14F-4D97-AF65-F5344CB8AC3E}">
        <p14:creationId xmlns:p14="http://schemas.microsoft.com/office/powerpoint/2010/main" val="4230723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DMEANuyaKE4" TargetMode="External"/><Relationship Id="rId2" Type="http://schemas.openxmlformats.org/officeDocument/2006/relationships/hyperlink" Target="https://www.youtube.com/watch?v=m91zBt94Ll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macrotrends.net/1369/crude-oil-price-history-char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kentucky.com/news/business/article44369544.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attonweb.uky.edu/faculty/scot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earch.proquest.com.ezproxy.uky.edu/docview/1893439516/6B98A8736BF04FEAPQ/2?accountid=11836" TargetMode="External"/><Relationship Id="rId2" Type="http://schemas.openxmlformats.org/officeDocument/2006/relationships/hyperlink" Target="http://www.kentucky.com/2012/07/25/2270718/tempur-pedic-stock-up-after-2q.html" TargetMode="External"/><Relationship Id="rId1" Type="http://schemas.openxmlformats.org/officeDocument/2006/relationships/slideLayout" Target="../slideLayouts/slideLayout2.xml"/><Relationship Id="rId6" Type="http://schemas.openxmlformats.org/officeDocument/2006/relationships/hyperlink" Target="http://ezproxy.uky.edu/login?url=http://search.proquest.com/docview/398983538?accountid=11836" TargetMode="External"/><Relationship Id="rId5" Type="http://schemas.openxmlformats.org/officeDocument/2006/relationships/hyperlink" Target="http://search.proquest.com.ezproxy.uky.edu/docview/1895499247/5CF40B45C8B34BBDPQ/1?accountid=11836" TargetMode="External"/><Relationship Id="rId4" Type="http://schemas.openxmlformats.org/officeDocument/2006/relationships/hyperlink" Target="http://ezproxy.uky.edu/login?url=http://search.proquest.com/docview/398991187?accountid=11836"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cia.gov/library/publications/the-world-factbook/" TargetMode="External"/><Relationship Id="rId2" Type="http://schemas.openxmlformats.org/officeDocument/2006/relationships/hyperlink" Target="https://www.youtube.com/watch?v=jbkSRLYSoj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lV-iP1jSMlI" TargetMode="External"/><Relationship Id="rId2" Type="http://schemas.openxmlformats.org/officeDocument/2006/relationships/hyperlink" Target="http://www.ebay.com/" TargetMode="External"/><Relationship Id="rId1" Type="http://schemas.openxmlformats.org/officeDocument/2006/relationships/slideLayout" Target="../slideLayouts/slideLayout2.xml"/><Relationship Id="rId5" Type="http://schemas.openxmlformats.org/officeDocument/2006/relationships/hyperlink" Target="https://www.youtube.com/watch?v=9W2jkgs-ugs" TargetMode="External"/><Relationship Id="rId4" Type="http://schemas.openxmlformats.org/officeDocument/2006/relationships/hyperlink" Target="https://www.youtube.com/watch?v=JM-J8XPQo78"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Economics 610	</a:t>
            </a:r>
          </a:p>
        </p:txBody>
      </p:sp>
      <p:sp>
        <p:nvSpPr>
          <p:cNvPr id="3" name="Subtitle 2"/>
          <p:cNvSpPr>
            <a:spLocks noGrp="1"/>
          </p:cNvSpPr>
          <p:nvPr>
            <p:ph type="subTitle" idx="1"/>
          </p:nvPr>
        </p:nvSpPr>
        <p:spPr/>
        <p:txBody>
          <a:bodyPr/>
          <a:lstStyle/>
          <a:p>
            <a:r>
              <a:rPr lang="en-US" dirty="0"/>
              <a:t>Professor Frank Scott</a:t>
            </a:r>
          </a:p>
          <a:p>
            <a:r>
              <a:rPr lang="en-US" dirty="0"/>
              <a:t>Department of Economics</a:t>
            </a:r>
          </a:p>
          <a:p>
            <a:r>
              <a:rPr lang="en-US" dirty="0"/>
              <a:t>University of Kentucky</a:t>
            </a:r>
          </a:p>
        </p:txBody>
      </p:sp>
    </p:spTree>
    <p:extLst>
      <p:ext uri="{BB962C8B-B14F-4D97-AF65-F5344CB8AC3E}">
        <p14:creationId xmlns:p14="http://schemas.microsoft.com/office/powerpoint/2010/main" val="1010714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Economic Systems around the World</a:t>
            </a:r>
          </a:p>
        </p:txBody>
      </p:sp>
      <p:sp>
        <p:nvSpPr>
          <p:cNvPr id="3" name="Content Placeholder 2"/>
          <p:cNvSpPr>
            <a:spLocks noGrp="1"/>
          </p:cNvSpPr>
          <p:nvPr>
            <p:ph idx="1"/>
          </p:nvPr>
        </p:nvSpPr>
        <p:spPr/>
        <p:txBody>
          <a:bodyPr>
            <a:normAutofit fontScale="92500" lnSpcReduction="20000"/>
          </a:bodyPr>
          <a:lstStyle/>
          <a:p>
            <a:r>
              <a:rPr lang="en-US" dirty="0"/>
              <a:t>U.S. economy: most resource allocation decisions are decentralized—made through interactions of buyers and sellers in markets; most resources are privately owned</a:t>
            </a:r>
          </a:p>
          <a:p>
            <a:r>
              <a:rPr lang="en-US" dirty="0"/>
              <a:t>China? Decision-making: </a:t>
            </a:r>
            <a:r>
              <a:rPr lang="en-US" dirty="0">
                <a:hlinkClick r:id="rId2"/>
              </a:rPr>
              <a:t>https://www.youtube.com/watch?v=m91zBt94Ll0</a:t>
            </a:r>
            <a:r>
              <a:rPr lang="en-US" dirty="0"/>
              <a:t> ;   ownership of resources:  </a:t>
            </a:r>
            <a:r>
              <a:rPr lang="en-US" dirty="0">
                <a:hlinkClick r:id="rId3"/>
              </a:rPr>
              <a:t>https://www.youtube.com/watch?v=DMEANuyaKE4</a:t>
            </a:r>
            <a:r>
              <a:rPr lang="en-US" dirty="0"/>
              <a:t> </a:t>
            </a:r>
          </a:p>
          <a:p>
            <a:r>
              <a:rPr lang="en-US" dirty="0"/>
              <a:t>Our focus in this course: capitalistic market economies</a:t>
            </a:r>
          </a:p>
        </p:txBody>
      </p:sp>
    </p:spTree>
    <p:extLst>
      <p:ext uri="{BB962C8B-B14F-4D97-AF65-F5344CB8AC3E}">
        <p14:creationId xmlns:p14="http://schemas.microsoft.com/office/powerpoint/2010/main" val="3216800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 markets work to allocate resources?</a:t>
            </a:r>
          </a:p>
        </p:txBody>
      </p:sp>
      <p:sp>
        <p:nvSpPr>
          <p:cNvPr id="3" name="Content Placeholder 2"/>
          <p:cNvSpPr>
            <a:spLocks noGrp="1"/>
          </p:cNvSpPr>
          <p:nvPr>
            <p:ph idx="1"/>
          </p:nvPr>
        </p:nvSpPr>
        <p:spPr/>
        <p:txBody>
          <a:bodyPr>
            <a:normAutofit fontScale="85000" lnSpcReduction="20000"/>
          </a:bodyPr>
          <a:lstStyle/>
          <a:p>
            <a:r>
              <a:rPr lang="en-US" dirty="0"/>
              <a:t>What is a market?  Examples?</a:t>
            </a:r>
          </a:p>
          <a:p>
            <a:r>
              <a:rPr lang="en-US" dirty="0"/>
              <a:t>How is price determined in a market? Output?</a:t>
            </a:r>
          </a:p>
          <a:p>
            <a:r>
              <a:rPr lang="en-US" dirty="0"/>
              <a:t>Theory of consumer behavior—Demand</a:t>
            </a:r>
          </a:p>
          <a:p>
            <a:r>
              <a:rPr lang="en-US" dirty="0"/>
              <a:t>Theory of producer behavior—Supply</a:t>
            </a:r>
          </a:p>
          <a:p>
            <a:r>
              <a:rPr lang="en-US" dirty="0"/>
              <a:t>Equilibrium in a market exists when everyone who wants to buy the product at the market price is able to do so and when everyone who wants to sell the product at the market price is able to do so.</a:t>
            </a:r>
          </a:p>
          <a:p>
            <a:r>
              <a:rPr lang="en-US" dirty="0"/>
              <a:t>What will the price of crude oil be tomorrow? Next month?  Next year? </a:t>
            </a:r>
            <a:r>
              <a:rPr lang="en-US">
                <a:hlinkClick r:id="rId2"/>
              </a:rPr>
              <a:t>https://www.macrotrends.net/1369/crude-oil-price-history-chart</a:t>
            </a:r>
            <a:r>
              <a:rPr lang="en-US"/>
              <a:t> </a:t>
            </a:r>
            <a:endParaRPr lang="en-US" dirty="0"/>
          </a:p>
        </p:txBody>
      </p:sp>
    </p:spTree>
    <p:extLst>
      <p:ext uri="{BB962C8B-B14F-4D97-AF65-F5344CB8AC3E}">
        <p14:creationId xmlns:p14="http://schemas.microsoft.com/office/powerpoint/2010/main" val="2258618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Using Demand and Supply Analysis without Graphs</a:t>
            </a:r>
          </a:p>
        </p:txBody>
      </p:sp>
      <p:sp>
        <p:nvSpPr>
          <p:cNvPr id="3" name="Content Placeholder 2"/>
          <p:cNvSpPr>
            <a:spLocks noGrp="1"/>
          </p:cNvSpPr>
          <p:nvPr>
            <p:ph idx="1"/>
          </p:nvPr>
        </p:nvSpPr>
        <p:spPr/>
        <p:txBody>
          <a:bodyPr>
            <a:normAutofit fontScale="92500"/>
          </a:bodyPr>
          <a:lstStyle/>
          <a:p>
            <a:r>
              <a:rPr lang="en-US" dirty="0"/>
              <a:t>Increase in demand:  UK beats Florida, Georgia, and Tennessee in football—market for </a:t>
            </a:r>
            <a:r>
              <a:rPr lang="en-US" dirty="0" err="1"/>
              <a:t>UofL</a:t>
            </a:r>
            <a:r>
              <a:rPr lang="en-US" dirty="0"/>
              <a:t> tickets on </a:t>
            </a:r>
            <a:r>
              <a:rPr lang="en-US" dirty="0" err="1"/>
              <a:t>Stubhub</a:t>
            </a:r>
            <a:r>
              <a:rPr lang="en-US" dirty="0"/>
              <a:t>?</a:t>
            </a:r>
          </a:p>
          <a:p>
            <a:r>
              <a:rPr lang="en-US" dirty="0"/>
              <a:t>Increase in supply:  fracking allows gas producers to extract more gas—market for natural gas?</a:t>
            </a:r>
          </a:p>
          <a:p>
            <a:r>
              <a:rPr lang="en-US" dirty="0"/>
              <a:t>Decrease in demand:  natural gas prices plummet—market for thermal coal?</a:t>
            </a:r>
          </a:p>
          <a:p>
            <a:r>
              <a:rPr lang="en-US" dirty="0"/>
              <a:t>Decrease in supply:  drought in Central Valley in California—market for carrots?</a:t>
            </a:r>
          </a:p>
        </p:txBody>
      </p:sp>
    </p:spTree>
    <p:extLst>
      <p:ext uri="{BB962C8B-B14F-4D97-AF65-F5344CB8AC3E}">
        <p14:creationId xmlns:p14="http://schemas.microsoft.com/office/powerpoint/2010/main" val="2515399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Theory of Demand</a:t>
            </a:r>
          </a:p>
        </p:txBody>
      </p:sp>
      <p:sp>
        <p:nvSpPr>
          <p:cNvPr id="3" name="Content Placeholder 2"/>
          <p:cNvSpPr>
            <a:spLocks noGrp="1"/>
          </p:cNvSpPr>
          <p:nvPr>
            <p:ph idx="1"/>
          </p:nvPr>
        </p:nvSpPr>
        <p:spPr/>
        <p:txBody>
          <a:bodyPr>
            <a:normAutofit lnSpcReduction="10000"/>
          </a:bodyPr>
          <a:lstStyle/>
          <a:p>
            <a:r>
              <a:rPr lang="en-US" dirty="0"/>
              <a:t>Quantity Demanded (Q</a:t>
            </a:r>
            <a:r>
              <a:rPr lang="en-US" baseline="-25000" dirty="0"/>
              <a:t>D</a:t>
            </a:r>
            <a:r>
              <a:rPr lang="en-US" dirty="0"/>
              <a:t>):  total amount of a commodity that all households wish to purchase.</a:t>
            </a:r>
          </a:p>
          <a:p>
            <a:r>
              <a:rPr lang="en-US" dirty="0"/>
              <a:t>Factors affecting Q</a:t>
            </a:r>
            <a:r>
              <a:rPr lang="en-US" baseline="-25000" dirty="0"/>
              <a:t>D</a:t>
            </a:r>
            <a:r>
              <a:rPr lang="en-US" dirty="0"/>
              <a:t>:</a:t>
            </a:r>
          </a:p>
          <a:p>
            <a:pPr marL="914400" lvl="1" indent="-514350">
              <a:buFont typeface="+mj-lt"/>
              <a:buAutoNum type="arabicPeriod"/>
            </a:pPr>
            <a:r>
              <a:rPr lang="en-US" dirty="0"/>
              <a:t>tastes or preferences</a:t>
            </a:r>
          </a:p>
          <a:p>
            <a:pPr marL="914400" lvl="1" indent="-514350">
              <a:buFont typeface="+mj-lt"/>
              <a:buAutoNum type="arabicPeriod"/>
            </a:pPr>
            <a:r>
              <a:rPr lang="en-US" dirty="0"/>
              <a:t>income</a:t>
            </a:r>
          </a:p>
          <a:p>
            <a:pPr marL="914400" lvl="1" indent="-514350">
              <a:buFont typeface="+mj-lt"/>
              <a:buAutoNum type="arabicPeriod"/>
            </a:pPr>
            <a:r>
              <a:rPr lang="en-US" dirty="0"/>
              <a:t>price of the product</a:t>
            </a:r>
          </a:p>
          <a:p>
            <a:pPr marL="914400" lvl="1" indent="-514350">
              <a:buFont typeface="+mj-lt"/>
              <a:buAutoNum type="arabicPeriod"/>
            </a:pPr>
            <a:r>
              <a:rPr lang="en-US" dirty="0"/>
              <a:t>prices of other products</a:t>
            </a:r>
          </a:p>
          <a:p>
            <a:pPr marL="1771650" lvl="3" indent="-514350">
              <a:buFont typeface="+mj-lt"/>
              <a:buAutoNum type="alphaLcParenR"/>
            </a:pPr>
            <a:r>
              <a:rPr lang="en-US" dirty="0"/>
              <a:t>substitutes in consumption</a:t>
            </a:r>
          </a:p>
          <a:p>
            <a:pPr marL="1771650" lvl="3" indent="-514350">
              <a:buFont typeface="+mj-lt"/>
              <a:buAutoNum type="alphaLcParenR"/>
            </a:pPr>
            <a:r>
              <a:rPr lang="en-US" dirty="0"/>
              <a:t>complements in consumption</a:t>
            </a:r>
          </a:p>
        </p:txBody>
      </p:sp>
    </p:spTree>
    <p:extLst>
      <p:ext uri="{BB962C8B-B14F-4D97-AF65-F5344CB8AC3E}">
        <p14:creationId xmlns:p14="http://schemas.microsoft.com/office/powerpoint/2010/main" val="3391912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Law of Demand</a:t>
            </a:r>
          </a:p>
        </p:txBody>
      </p:sp>
      <p:sp>
        <p:nvSpPr>
          <p:cNvPr id="3" name="Content Placeholder 2"/>
          <p:cNvSpPr>
            <a:spLocks noGrp="1"/>
          </p:cNvSpPr>
          <p:nvPr>
            <p:ph idx="1"/>
          </p:nvPr>
        </p:nvSpPr>
        <p:spPr/>
        <p:txBody>
          <a:bodyPr>
            <a:normAutofit fontScale="92500" lnSpcReduction="10000"/>
          </a:bodyPr>
          <a:lstStyle/>
          <a:p>
            <a:r>
              <a:rPr lang="en-US" dirty="0"/>
              <a:t>Ceteris Paribus (holding other factors constant), as the price of the commodity increases, households will wish to purchase less of it, and vice versa.</a:t>
            </a:r>
          </a:p>
          <a:p>
            <a:r>
              <a:rPr lang="en-US" dirty="0"/>
              <a:t>The Law of Demand can be represented graphically in what we call a Demand Curve.  The Demand Curve shows how much consumers wish to purchase at each price, holding constant their tastes, incomes, and the prices of other commodities.</a:t>
            </a:r>
          </a:p>
        </p:txBody>
      </p:sp>
    </p:spTree>
    <p:extLst>
      <p:ext uri="{BB962C8B-B14F-4D97-AF65-F5344CB8AC3E}">
        <p14:creationId xmlns:p14="http://schemas.microsoft.com/office/powerpoint/2010/main" val="2958416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idx="4294967295"/>
          </p:nvPr>
        </p:nvSpPr>
        <p:spPr>
          <a:xfrm>
            <a:off x="381000" y="228600"/>
            <a:ext cx="8305800" cy="944563"/>
          </a:xfrm>
        </p:spPr>
        <p:txBody>
          <a:bodyPr/>
          <a:lstStyle/>
          <a:p>
            <a:r>
              <a:rPr lang="en-US" altLang="en-US"/>
              <a:t>Demand Curve</a:t>
            </a:r>
          </a:p>
        </p:txBody>
      </p:sp>
      <p:sp>
        <p:nvSpPr>
          <p:cNvPr id="107524" name="Line 4"/>
          <p:cNvSpPr>
            <a:spLocks noChangeShapeType="1"/>
          </p:cNvSpPr>
          <p:nvPr/>
        </p:nvSpPr>
        <p:spPr bwMode="auto">
          <a:xfrm>
            <a:off x="2209800" y="1744663"/>
            <a:ext cx="0" cy="421163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525" name="Line 5"/>
          <p:cNvSpPr>
            <a:spLocks noChangeShapeType="1"/>
          </p:cNvSpPr>
          <p:nvPr/>
        </p:nvSpPr>
        <p:spPr bwMode="auto">
          <a:xfrm>
            <a:off x="2228850" y="5969000"/>
            <a:ext cx="422275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526" name="Rectangle 6"/>
          <p:cNvSpPr>
            <a:spLocks noChangeArrowheads="1"/>
          </p:cNvSpPr>
          <p:nvPr/>
        </p:nvSpPr>
        <p:spPr bwMode="auto">
          <a:xfrm>
            <a:off x="5378450" y="5892800"/>
            <a:ext cx="1293813"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a:t>Quantity</a:t>
            </a:r>
            <a:r>
              <a:rPr lang="en-US" altLang="en-US" sz="2400"/>
              <a:t> </a:t>
            </a:r>
          </a:p>
        </p:txBody>
      </p:sp>
      <p:grpSp>
        <p:nvGrpSpPr>
          <p:cNvPr id="107527" name="Group 7"/>
          <p:cNvGrpSpPr>
            <a:grpSpLocks/>
          </p:cNvGrpSpPr>
          <p:nvPr/>
        </p:nvGrpSpPr>
        <p:grpSpPr bwMode="auto">
          <a:xfrm>
            <a:off x="3560763" y="4649788"/>
            <a:ext cx="3390900" cy="1293812"/>
            <a:chOff x="3551" y="2929"/>
            <a:chExt cx="2136" cy="815"/>
          </a:xfrm>
        </p:grpSpPr>
        <p:sp>
          <p:nvSpPr>
            <p:cNvPr id="107528" name="Rectangle 8"/>
            <p:cNvSpPr>
              <a:spLocks noChangeArrowheads="1"/>
            </p:cNvSpPr>
            <p:nvPr/>
          </p:nvSpPr>
          <p:spPr bwMode="auto">
            <a:xfrm>
              <a:off x="3985" y="2929"/>
              <a:ext cx="1702" cy="680"/>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1600" b="1"/>
                <a:t>Horizontal axis measures </a:t>
              </a:r>
            </a:p>
            <a:p>
              <a:pPr algn="l" eaLnBrk="0" hangingPunct="0"/>
              <a:r>
                <a:rPr lang="en-US" altLang="en-US" sz="1600" b="1"/>
                <a:t>quantity (Q) demanded in</a:t>
              </a:r>
            </a:p>
            <a:p>
              <a:pPr algn="l" eaLnBrk="0" hangingPunct="0"/>
              <a:r>
                <a:rPr lang="en-US" altLang="en-US" sz="1600" b="1"/>
                <a:t>number of units per </a:t>
              </a:r>
            </a:p>
            <a:p>
              <a:pPr algn="l" eaLnBrk="0" hangingPunct="0"/>
              <a:r>
                <a:rPr lang="en-US" altLang="en-US" sz="1600" b="1"/>
                <a:t>time period</a:t>
              </a:r>
            </a:p>
          </p:txBody>
        </p:sp>
        <p:sp>
          <p:nvSpPr>
            <p:cNvPr id="107529" name="Freeform 9"/>
            <p:cNvSpPr>
              <a:spLocks/>
            </p:cNvSpPr>
            <p:nvPr/>
          </p:nvSpPr>
          <p:spPr bwMode="auto">
            <a:xfrm>
              <a:off x="3551" y="3358"/>
              <a:ext cx="433" cy="386"/>
            </a:xfrm>
            <a:custGeom>
              <a:avLst/>
              <a:gdLst>
                <a:gd name="T0" fmla="*/ 124 w 433"/>
                <a:gd name="T1" fmla="*/ 385 h 386"/>
                <a:gd name="T2" fmla="*/ 247 w 433"/>
                <a:gd name="T3" fmla="*/ 257 h 386"/>
                <a:gd name="T4" fmla="*/ 185 w 433"/>
                <a:gd name="T5" fmla="*/ 257 h 386"/>
                <a:gd name="T6" fmla="*/ 185 w 433"/>
                <a:gd name="T7" fmla="*/ 129 h 386"/>
                <a:gd name="T8" fmla="*/ 432 w 433"/>
                <a:gd name="T9" fmla="*/ 128 h 386"/>
                <a:gd name="T10" fmla="*/ 431 w 433"/>
                <a:gd name="T11" fmla="*/ 0 h 386"/>
                <a:gd name="T12" fmla="*/ 61 w 433"/>
                <a:gd name="T13" fmla="*/ 2 h 386"/>
                <a:gd name="T14" fmla="*/ 62 w 433"/>
                <a:gd name="T15" fmla="*/ 258 h 386"/>
                <a:gd name="T16" fmla="*/ 0 w 433"/>
                <a:gd name="T17" fmla="*/ 258 h 386"/>
                <a:gd name="T18" fmla="*/ 124 w 433"/>
                <a:gd name="T19" fmla="*/ 385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3" h="386">
                  <a:moveTo>
                    <a:pt x="124" y="385"/>
                  </a:moveTo>
                  <a:lnTo>
                    <a:pt x="247" y="257"/>
                  </a:lnTo>
                  <a:lnTo>
                    <a:pt x="185" y="257"/>
                  </a:lnTo>
                  <a:lnTo>
                    <a:pt x="185" y="129"/>
                  </a:lnTo>
                  <a:lnTo>
                    <a:pt x="432" y="128"/>
                  </a:lnTo>
                  <a:lnTo>
                    <a:pt x="431" y="0"/>
                  </a:lnTo>
                  <a:lnTo>
                    <a:pt x="61" y="2"/>
                  </a:lnTo>
                  <a:lnTo>
                    <a:pt x="62" y="258"/>
                  </a:lnTo>
                  <a:lnTo>
                    <a:pt x="0" y="258"/>
                  </a:lnTo>
                  <a:lnTo>
                    <a:pt x="124" y="385"/>
                  </a:lnTo>
                </a:path>
              </a:pathLst>
            </a:custGeom>
            <a:solidFill>
              <a:srgbClr val="FFFF00"/>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7530" name="Group 10"/>
          <p:cNvGrpSpPr>
            <a:grpSpLocks/>
          </p:cNvGrpSpPr>
          <p:nvPr/>
        </p:nvGrpSpPr>
        <p:grpSpPr bwMode="auto">
          <a:xfrm>
            <a:off x="2208213" y="2535238"/>
            <a:ext cx="2674937" cy="1524000"/>
            <a:chOff x="1391" y="961"/>
            <a:chExt cx="1685" cy="960"/>
          </a:xfrm>
        </p:grpSpPr>
        <p:sp>
          <p:nvSpPr>
            <p:cNvPr id="107531" name="Rectangle 11"/>
            <p:cNvSpPr>
              <a:spLocks noChangeArrowheads="1"/>
            </p:cNvSpPr>
            <p:nvPr/>
          </p:nvSpPr>
          <p:spPr bwMode="auto">
            <a:xfrm>
              <a:off x="1537" y="961"/>
              <a:ext cx="1539" cy="526"/>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1600" b="1" dirty="0"/>
                <a:t>Vertical axis measures </a:t>
              </a:r>
            </a:p>
            <a:p>
              <a:pPr algn="l" eaLnBrk="0" hangingPunct="0"/>
              <a:r>
                <a:rPr lang="en-US" altLang="en-US" sz="1600" b="1" dirty="0"/>
                <a:t>price (P) paid</a:t>
              </a:r>
            </a:p>
            <a:p>
              <a:pPr algn="l" eaLnBrk="0" hangingPunct="0"/>
              <a:r>
                <a:rPr lang="en-US" altLang="en-US" sz="1600" b="1" dirty="0"/>
                <a:t>per unit in dollars</a:t>
              </a:r>
            </a:p>
          </p:txBody>
        </p:sp>
        <p:sp>
          <p:nvSpPr>
            <p:cNvPr id="107532" name="Freeform 12"/>
            <p:cNvSpPr>
              <a:spLocks/>
            </p:cNvSpPr>
            <p:nvPr/>
          </p:nvSpPr>
          <p:spPr bwMode="auto">
            <a:xfrm>
              <a:off x="1391" y="1488"/>
              <a:ext cx="434" cy="433"/>
            </a:xfrm>
            <a:custGeom>
              <a:avLst/>
              <a:gdLst>
                <a:gd name="T0" fmla="*/ 0 w 434"/>
                <a:gd name="T1" fmla="*/ 309 h 433"/>
                <a:gd name="T2" fmla="*/ 144 w 434"/>
                <a:gd name="T3" fmla="*/ 185 h 433"/>
                <a:gd name="T4" fmla="*/ 144 w 434"/>
                <a:gd name="T5" fmla="*/ 247 h 433"/>
                <a:gd name="T6" fmla="*/ 289 w 434"/>
                <a:gd name="T7" fmla="*/ 247 h 433"/>
                <a:gd name="T8" fmla="*/ 288 w 434"/>
                <a:gd name="T9" fmla="*/ 0 h 433"/>
                <a:gd name="T10" fmla="*/ 433 w 434"/>
                <a:gd name="T11" fmla="*/ 0 h 433"/>
                <a:gd name="T12" fmla="*/ 433 w 434"/>
                <a:gd name="T13" fmla="*/ 370 h 433"/>
                <a:gd name="T14" fmla="*/ 145 w 434"/>
                <a:gd name="T15" fmla="*/ 370 h 433"/>
                <a:gd name="T16" fmla="*/ 145 w 434"/>
                <a:gd name="T17" fmla="*/ 432 h 433"/>
                <a:gd name="T18" fmla="*/ 0 w 434"/>
                <a:gd name="T19" fmla="*/ 309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4" h="433">
                  <a:moveTo>
                    <a:pt x="0" y="309"/>
                  </a:moveTo>
                  <a:lnTo>
                    <a:pt x="144" y="185"/>
                  </a:lnTo>
                  <a:lnTo>
                    <a:pt x="144" y="247"/>
                  </a:lnTo>
                  <a:lnTo>
                    <a:pt x="289" y="247"/>
                  </a:lnTo>
                  <a:lnTo>
                    <a:pt x="288" y="0"/>
                  </a:lnTo>
                  <a:lnTo>
                    <a:pt x="433" y="0"/>
                  </a:lnTo>
                  <a:lnTo>
                    <a:pt x="433" y="370"/>
                  </a:lnTo>
                  <a:lnTo>
                    <a:pt x="145" y="370"/>
                  </a:lnTo>
                  <a:lnTo>
                    <a:pt x="145" y="432"/>
                  </a:lnTo>
                  <a:lnTo>
                    <a:pt x="0" y="309"/>
                  </a:lnTo>
                </a:path>
              </a:pathLst>
            </a:custGeom>
            <a:solidFill>
              <a:srgbClr val="FFFF00"/>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7533" name="Rectangle 13"/>
          <p:cNvSpPr>
            <a:spLocks noChangeArrowheads="1"/>
          </p:cNvSpPr>
          <p:nvPr/>
        </p:nvSpPr>
        <p:spPr bwMode="auto">
          <a:xfrm>
            <a:off x="797909" y="1663700"/>
            <a:ext cx="1375379" cy="606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r" eaLnBrk="0" hangingPunct="0">
              <a:lnSpc>
                <a:spcPct val="80000"/>
              </a:lnSpc>
            </a:pPr>
            <a:r>
              <a:rPr lang="en-US" altLang="en-US" b="1" dirty="0"/>
              <a:t>Price</a:t>
            </a:r>
          </a:p>
          <a:p>
            <a:pPr algn="r" eaLnBrk="0" hangingPunct="0">
              <a:lnSpc>
                <a:spcPct val="80000"/>
              </a:lnSpc>
            </a:pPr>
            <a:r>
              <a:rPr lang="en-US" altLang="en-US" b="1" dirty="0"/>
              <a:t>($ per unit)</a:t>
            </a:r>
            <a:endParaRPr lang="en-US" altLang="en-US" sz="2400" dirty="0"/>
          </a:p>
        </p:txBody>
      </p:sp>
    </p:spTree>
    <p:extLst>
      <p:ext uri="{BB962C8B-B14F-4D97-AF65-F5344CB8AC3E}">
        <p14:creationId xmlns:p14="http://schemas.microsoft.com/office/powerpoint/2010/main" val="11129824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753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75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8" name="Rectangle 4"/>
          <p:cNvSpPr>
            <a:spLocks noGrp="1" noChangeArrowheads="1"/>
          </p:cNvSpPr>
          <p:nvPr>
            <p:ph type="title" idx="4294967295"/>
          </p:nvPr>
        </p:nvSpPr>
        <p:spPr>
          <a:xfrm>
            <a:off x="457200" y="228600"/>
            <a:ext cx="8229600" cy="944563"/>
          </a:xfrm>
        </p:spPr>
        <p:txBody>
          <a:bodyPr/>
          <a:lstStyle/>
          <a:p>
            <a:r>
              <a:rPr lang="en-US" altLang="en-US"/>
              <a:t>Demand Curve</a:t>
            </a:r>
          </a:p>
        </p:txBody>
      </p:sp>
      <p:sp>
        <p:nvSpPr>
          <p:cNvPr id="108550" name="Line 6"/>
          <p:cNvSpPr>
            <a:spLocks noChangeShapeType="1"/>
          </p:cNvSpPr>
          <p:nvPr/>
        </p:nvSpPr>
        <p:spPr bwMode="auto">
          <a:xfrm>
            <a:off x="2209800" y="1744663"/>
            <a:ext cx="0" cy="421163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51" name="Line 7"/>
          <p:cNvSpPr>
            <a:spLocks noChangeShapeType="1"/>
          </p:cNvSpPr>
          <p:nvPr/>
        </p:nvSpPr>
        <p:spPr bwMode="auto">
          <a:xfrm>
            <a:off x="2228850" y="5969000"/>
            <a:ext cx="422275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8552" name="Group 8"/>
          <p:cNvGrpSpPr>
            <a:grpSpLocks/>
          </p:cNvGrpSpPr>
          <p:nvPr/>
        </p:nvGrpSpPr>
        <p:grpSpPr bwMode="auto">
          <a:xfrm>
            <a:off x="3124200" y="1830388"/>
            <a:ext cx="5111750" cy="3733800"/>
            <a:chOff x="1968" y="1153"/>
            <a:chExt cx="3220" cy="2352"/>
          </a:xfrm>
        </p:grpSpPr>
        <p:sp>
          <p:nvSpPr>
            <p:cNvPr id="108553" name="Freeform 9"/>
            <p:cNvSpPr>
              <a:spLocks/>
            </p:cNvSpPr>
            <p:nvPr/>
          </p:nvSpPr>
          <p:spPr bwMode="auto">
            <a:xfrm>
              <a:off x="1968" y="1200"/>
              <a:ext cx="1873" cy="2209"/>
            </a:xfrm>
            <a:custGeom>
              <a:avLst/>
              <a:gdLst>
                <a:gd name="T0" fmla="*/ 0 w 1873"/>
                <a:gd name="T1" fmla="*/ 0 h 2209"/>
                <a:gd name="T2" fmla="*/ 360 w 1873"/>
                <a:gd name="T3" fmla="*/ 587 h 2209"/>
                <a:gd name="T4" fmla="*/ 782 w 1873"/>
                <a:gd name="T5" fmla="*/ 1203 h 2209"/>
                <a:gd name="T6" fmla="*/ 1349 w 1873"/>
                <a:gd name="T7" fmla="*/ 1852 h 2209"/>
                <a:gd name="T8" fmla="*/ 1625 w 1873"/>
                <a:gd name="T9" fmla="*/ 2095 h 2209"/>
                <a:gd name="T10" fmla="*/ 1872 w 1873"/>
                <a:gd name="T11" fmla="*/ 2208 h 2209"/>
              </a:gdLst>
              <a:ahLst/>
              <a:cxnLst>
                <a:cxn ang="0">
                  <a:pos x="T0" y="T1"/>
                </a:cxn>
                <a:cxn ang="0">
                  <a:pos x="T2" y="T3"/>
                </a:cxn>
                <a:cxn ang="0">
                  <a:pos x="T4" y="T5"/>
                </a:cxn>
                <a:cxn ang="0">
                  <a:pos x="T6" y="T7"/>
                </a:cxn>
                <a:cxn ang="0">
                  <a:pos x="T8" y="T9"/>
                </a:cxn>
                <a:cxn ang="0">
                  <a:pos x="T10" y="T11"/>
                </a:cxn>
              </a:cxnLst>
              <a:rect l="0" t="0" r="r" b="b"/>
              <a:pathLst>
                <a:path w="1873" h="2209">
                  <a:moveTo>
                    <a:pt x="0" y="0"/>
                  </a:moveTo>
                  <a:lnTo>
                    <a:pt x="360" y="587"/>
                  </a:lnTo>
                  <a:lnTo>
                    <a:pt x="782" y="1203"/>
                  </a:lnTo>
                  <a:lnTo>
                    <a:pt x="1349" y="1852"/>
                  </a:lnTo>
                  <a:lnTo>
                    <a:pt x="1625" y="2095"/>
                  </a:lnTo>
                  <a:lnTo>
                    <a:pt x="1872" y="2208"/>
                  </a:lnTo>
                </a:path>
              </a:pathLst>
            </a:custGeom>
            <a:noFill/>
            <a:ln w="50800" cap="rnd" cmpd="sng">
              <a:solidFill>
                <a:srgbClr val="0033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554" name="Rectangle 10"/>
            <p:cNvSpPr>
              <a:spLocks noChangeArrowheads="1"/>
            </p:cNvSpPr>
            <p:nvPr/>
          </p:nvSpPr>
          <p:spPr bwMode="auto">
            <a:xfrm>
              <a:off x="3881" y="3257"/>
              <a:ext cx="23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D</a:t>
              </a:r>
              <a:endParaRPr lang="en-US" altLang="en-US" sz="2400" i="1">
                <a:latin typeface="Times New Roman" pitchFamily="18" charset="0"/>
              </a:endParaRPr>
            </a:p>
          </p:txBody>
        </p:sp>
        <p:sp>
          <p:nvSpPr>
            <p:cNvPr id="108555" name="Rectangle 11"/>
            <p:cNvSpPr>
              <a:spLocks noChangeArrowheads="1"/>
            </p:cNvSpPr>
            <p:nvPr/>
          </p:nvSpPr>
          <p:spPr bwMode="auto">
            <a:xfrm>
              <a:off x="3369" y="1153"/>
              <a:ext cx="1819" cy="1103"/>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dirty="0"/>
                <a:t>The demand curve slopes</a:t>
              </a:r>
            </a:p>
            <a:p>
              <a:pPr eaLnBrk="0" hangingPunct="0"/>
              <a:r>
                <a:rPr lang="en-US" altLang="en-US" b="1" dirty="0"/>
                <a:t>downward, indicating </a:t>
              </a:r>
            </a:p>
            <a:p>
              <a:pPr eaLnBrk="0" hangingPunct="0"/>
              <a:r>
                <a:rPr lang="en-US" altLang="en-US" b="1" dirty="0"/>
                <a:t>that consumers are willing</a:t>
              </a:r>
            </a:p>
            <a:p>
              <a:pPr eaLnBrk="0" hangingPunct="0"/>
              <a:r>
                <a:rPr lang="en-US" altLang="en-US" b="1" dirty="0"/>
                <a:t>to buy more at a lower price</a:t>
              </a:r>
            </a:p>
            <a:p>
              <a:pPr eaLnBrk="0" hangingPunct="0"/>
              <a:r>
                <a:rPr lang="en-US" altLang="en-US" b="1" dirty="0"/>
                <a:t>as the product becomes </a:t>
              </a:r>
            </a:p>
            <a:p>
              <a:pPr eaLnBrk="0" hangingPunct="0"/>
              <a:r>
                <a:rPr lang="en-US" altLang="en-US" b="1" dirty="0"/>
                <a:t>relatively cheaper.</a:t>
              </a:r>
            </a:p>
          </p:txBody>
        </p:sp>
      </p:grpSp>
      <p:sp>
        <p:nvSpPr>
          <p:cNvPr id="108556" name="Rectangle 12"/>
          <p:cNvSpPr>
            <a:spLocks noChangeArrowheads="1"/>
          </p:cNvSpPr>
          <p:nvPr/>
        </p:nvSpPr>
        <p:spPr bwMode="auto">
          <a:xfrm>
            <a:off x="797909" y="1663700"/>
            <a:ext cx="1375379" cy="606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r" eaLnBrk="0" hangingPunct="0">
              <a:lnSpc>
                <a:spcPct val="80000"/>
              </a:lnSpc>
            </a:pPr>
            <a:r>
              <a:rPr lang="en-US" altLang="en-US" b="1" dirty="0"/>
              <a:t>Price</a:t>
            </a:r>
          </a:p>
          <a:p>
            <a:pPr algn="r" eaLnBrk="0" hangingPunct="0">
              <a:lnSpc>
                <a:spcPct val="80000"/>
              </a:lnSpc>
            </a:pPr>
            <a:r>
              <a:rPr lang="en-US" altLang="en-US" b="1" dirty="0"/>
              <a:t>($ per unit)</a:t>
            </a:r>
            <a:endParaRPr lang="en-US" altLang="en-US" sz="2400" dirty="0"/>
          </a:p>
        </p:txBody>
      </p:sp>
      <p:sp>
        <p:nvSpPr>
          <p:cNvPr id="108557" name="Rectangle 13"/>
          <p:cNvSpPr>
            <a:spLocks noChangeArrowheads="1"/>
          </p:cNvSpPr>
          <p:nvPr/>
        </p:nvSpPr>
        <p:spPr bwMode="auto">
          <a:xfrm>
            <a:off x="5410200" y="5943600"/>
            <a:ext cx="120967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a:t>Quantity</a:t>
            </a:r>
            <a:endParaRPr lang="en-US" altLang="en-US" sz="2400" b="1"/>
          </a:p>
        </p:txBody>
      </p:sp>
      <p:sp>
        <p:nvSpPr>
          <p:cNvPr id="108558" name="Line 14"/>
          <p:cNvSpPr>
            <a:spLocks noChangeShapeType="1"/>
          </p:cNvSpPr>
          <p:nvPr/>
        </p:nvSpPr>
        <p:spPr bwMode="auto">
          <a:xfrm>
            <a:off x="2209800" y="3124200"/>
            <a:ext cx="16764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59" name="Line 15"/>
          <p:cNvSpPr>
            <a:spLocks noChangeShapeType="1"/>
          </p:cNvSpPr>
          <p:nvPr/>
        </p:nvSpPr>
        <p:spPr bwMode="auto">
          <a:xfrm>
            <a:off x="3886200" y="3124200"/>
            <a:ext cx="0" cy="28194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60" name="Line 16"/>
          <p:cNvSpPr>
            <a:spLocks noChangeShapeType="1"/>
          </p:cNvSpPr>
          <p:nvPr/>
        </p:nvSpPr>
        <p:spPr bwMode="auto">
          <a:xfrm>
            <a:off x="2209800" y="4267200"/>
            <a:ext cx="25146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61" name="Line 17"/>
          <p:cNvSpPr>
            <a:spLocks noChangeShapeType="1"/>
          </p:cNvSpPr>
          <p:nvPr/>
        </p:nvSpPr>
        <p:spPr bwMode="auto">
          <a:xfrm>
            <a:off x="4724400" y="4267200"/>
            <a:ext cx="0" cy="16764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62" name="Text Box 18"/>
          <p:cNvSpPr txBox="1">
            <a:spLocks noChangeArrowheads="1"/>
          </p:cNvSpPr>
          <p:nvPr/>
        </p:nvSpPr>
        <p:spPr bwMode="auto">
          <a:xfrm>
            <a:off x="1676400" y="2971800"/>
            <a:ext cx="5334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P</a:t>
            </a:r>
            <a:r>
              <a:rPr lang="en-US" altLang="en-US" sz="1600" b="1" baseline="-25000"/>
              <a:t>1</a:t>
            </a:r>
          </a:p>
        </p:txBody>
      </p:sp>
      <p:sp>
        <p:nvSpPr>
          <p:cNvPr id="108563" name="Text Box 19"/>
          <p:cNvSpPr txBox="1">
            <a:spLocks noChangeArrowheads="1"/>
          </p:cNvSpPr>
          <p:nvPr/>
        </p:nvSpPr>
        <p:spPr bwMode="auto">
          <a:xfrm>
            <a:off x="1600200" y="4114800"/>
            <a:ext cx="5334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P</a:t>
            </a:r>
            <a:r>
              <a:rPr lang="en-US" altLang="en-US" b="1" baseline="-25000"/>
              <a:t>2</a:t>
            </a:r>
          </a:p>
        </p:txBody>
      </p:sp>
      <p:sp>
        <p:nvSpPr>
          <p:cNvPr id="108564" name="Text Box 20"/>
          <p:cNvSpPr txBox="1">
            <a:spLocks noChangeArrowheads="1"/>
          </p:cNvSpPr>
          <p:nvPr/>
        </p:nvSpPr>
        <p:spPr bwMode="auto">
          <a:xfrm>
            <a:off x="3505200" y="6019800"/>
            <a:ext cx="5334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Q</a:t>
            </a:r>
            <a:r>
              <a:rPr lang="en-US" altLang="en-US" b="1" baseline="-25000"/>
              <a:t>1</a:t>
            </a:r>
          </a:p>
        </p:txBody>
      </p:sp>
      <p:sp>
        <p:nvSpPr>
          <p:cNvPr id="108565" name="Text Box 21"/>
          <p:cNvSpPr txBox="1">
            <a:spLocks noChangeArrowheads="1"/>
          </p:cNvSpPr>
          <p:nvPr/>
        </p:nvSpPr>
        <p:spPr bwMode="auto">
          <a:xfrm>
            <a:off x="4495800" y="6019800"/>
            <a:ext cx="5334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Q</a:t>
            </a:r>
            <a:r>
              <a:rPr lang="en-US" altLang="en-US" b="1" baseline="-25000"/>
              <a:t>2</a:t>
            </a:r>
          </a:p>
        </p:txBody>
      </p:sp>
      <p:sp>
        <p:nvSpPr>
          <p:cNvPr id="108569" name="AutoShape 25"/>
          <p:cNvSpPr>
            <a:spLocks noChangeArrowheads="1"/>
          </p:cNvSpPr>
          <p:nvPr/>
        </p:nvSpPr>
        <p:spPr bwMode="auto">
          <a:xfrm rot="5400000">
            <a:off x="2457450" y="3600450"/>
            <a:ext cx="1143000" cy="190500"/>
          </a:xfrm>
          <a:prstGeom prst="rightArrow">
            <a:avLst>
              <a:gd name="adj1" fmla="val 50000"/>
              <a:gd name="adj2" fmla="val 150000"/>
            </a:avLst>
          </a:prstGeom>
          <a:solidFill>
            <a:schemeClr val="tx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70" name="AutoShape 26"/>
          <p:cNvSpPr>
            <a:spLocks noChangeArrowheads="1"/>
          </p:cNvSpPr>
          <p:nvPr/>
        </p:nvSpPr>
        <p:spPr bwMode="auto">
          <a:xfrm>
            <a:off x="3886200" y="5029200"/>
            <a:ext cx="838200" cy="228600"/>
          </a:xfrm>
          <a:prstGeom prst="rightArrow">
            <a:avLst>
              <a:gd name="adj1" fmla="val 50000"/>
              <a:gd name="adj2" fmla="val 91667"/>
            </a:avLst>
          </a:prstGeom>
          <a:solidFill>
            <a:schemeClr val="tx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77" name="Oval 33"/>
          <p:cNvSpPr>
            <a:spLocks noChangeArrowheads="1"/>
          </p:cNvSpPr>
          <p:nvPr/>
        </p:nvSpPr>
        <p:spPr bwMode="auto">
          <a:xfrm>
            <a:off x="3810000" y="3048000"/>
            <a:ext cx="152400" cy="152400"/>
          </a:xfrm>
          <a:prstGeom prst="ellipse">
            <a:avLst/>
          </a:prstGeom>
          <a:solidFill>
            <a:schemeClr val="tx1"/>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78" name="Oval 34"/>
          <p:cNvSpPr>
            <a:spLocks noChangeArrowheads="1"/>
          </p:cNvSpPr>
          <p:nvPr/>
        </p:nvSpPr>
        <p:spPr bwMode="auto">
          <a:xfrm>
            <a:off x="4648200" y="4191000"/>
            <a:ext cx="152400" cy="152400"/>
          </a:xfrm>
          <a:prstGeom prst="ellipse">
            <a:avLst/>
          </a:prstGeom>
          <a:solidFill>
            <a:schemeClr val="tx1"/>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326201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855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855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855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8551"/>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108550"/>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108556"/>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108557"/>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108551"/>
                                        </p:tgtEl>
                                        <p:attrNameLst>
                                          <p:attrName>style.visibility</p:attrName>
                                        </p:attrNameLst>
                                      </p:cBhvr>
                                      <p:to>
                                        <p:strVal val="visible"/>
                                      </p:to>
                                    </p:set>
                                  </p:childTnLst>
                                </p:cTn>
                              </p:par>
                              <p:par>
                                <p:cTn id="23" presetID="22" presetClass="entr" presetSubtype="1" fill="hold" nodeType="withEffect">
                                  <p:stCondLst>
                                    <p:cond delay="0"/>
                                  </p:stCondLst>
                                  <p:childTnLst>
                                    <p:set>
                                      <p:cBhvr>
                                        <p:cTn id="24" dur="1" fill="hold">
                                          <p:stCondLst>
                                            <p:cond delay="0"/>
                                          </p:stCondLst>
                                        </p:cTn>
                                        <p:tgtEl>
                                          <p:spTgt spid="108552"/>
                                        </p:tgtEl>
                                        <p:attrNameLst>
                                          <p:attrName>style.visibility</p:attrName>
                                        </p:attrNameLst>
                                      </p:cBhvr>
                                      <p:to>
                                        <p:strVal val="visible"/>
                                      </p:to>
                                    </p:set>
                                    <p:animEffect transition="in" filter="wipe(up)">
                                      <p:cBhvr>
                                        <p:cTn id="25" dur="500"/>
                                        <p:tgtEl>
                                          <p:spTgt spid="10855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2" nodeType="clickEffect">
                                  <p:stCondLst>
                                    <p:cond delay="0"/>
                                  </p:stCondLst>
                                  <p:childTnLst>
                                    <p:set>
                                      <p:cBhvr>
                                        <p:cTn id="29" dur="1" fill="hold">
                                          <p:stCondLst>
                                            <p:cond delay="0"/>
                                          </p:stCondLst>
                                        </p:cTn>
                                        <p:tgtEl>
                                          <p:spTgt spid="108550"/>
                                        </p:tgtEl>
                                        <p:attrNameLst>
                                          <p:attrName>style.visibility</p:attrName>
                                        </p:attrNameLst>
                                      </p:cBhvr>
                                      <p:to>
                                        <p:strVal val="visible"/>
                                      </p:to>
                                    </p:set>
                                  </p:childTnLst>
                                </p:cTn>
                              </p:par>
                              <p:par>
                                <p:cTn id="30" presetID="1" presetClass="entr" presetSubtype="0" fill="hold" grpId="2" nodeType="withEffect">
                                  <p:stCondLst>
                                    <p:cond delay="0"/>
                                  </p:stCondLst>
                                  <p:childTnLst>
                                    <p:set>
                                      <p:cBhvr>
                                        <p:cTn id="31" dur="1" fill="hold">
                                          <p:stCondLst>
                                            <p:cond delay="0"/>
                                          </p:stCondLst>
                                        </p:cTn>
                                        <p:tgtEl>
                                          <p:spTgt spid="108556"/>
                                        </p:tgtEl>
                                        <p:attrNameLst>
                                          <p:attrName>style.visibility</p:attrName>
                                        </p:attrNameLst>
                                      </p:cBhvr>
                                      <p:to>
                                        <p:strVal val="visible"/>
                                      </p:to>
                                    </p:set>
                                  </p:childTnLst>
                                </p:cTn>
                              </p:par>
                              <p:par>
                                <p:cTn id="32" presetID="1" presetClass="entr" presetSubtype="0" fill="hold" grpId="2" nodeType="withEffect">
                                  <p:stCondLst>
                                    <p:cond delay="0"/>
                                  </p:stCondLst>
                                  <p:childTnLst>
                                    <p:set>
                                      <p:cBhvr>
                                        <p:cTn id="33" dur="1" fill="hold">
                                          <p:stCondLst>
                                            <p:cond delay="0"/>
                                          </p:stCondLst>
                                        </p:cTn>
                                        <p:tgtEl>
                                          <p:spTgt spid="108557"/>
                                        </p:tgtEl>
                                        <p:attrNameLst>
                                          <p:attrName>style.visibility</p:attrName>
                                        </p:attrNameLst>
                                      </p:cBhvr>
                                      <p:to>
                                        <p:strVal val="visible"/>
                                      </p:to>
                                    </p:set>
                                  </p:childTnLst>
                                </p:cTn>
                              </p:par>
                              <p:par>
                                <p:cTn id="34" presetID="1" presetClass="entr" presetSubtype="0" fill="hold" grpId="2" nodeType="withEffect">
                                  <p:stCondLst>
                                    <p:cond delay="0"/>
                                  </p:stCondLst>
                                  <p:childTnLst>
                                    <p:set>
                                      <p:cBhvr>
                                        <p:cTn id="35" dur="1" fill="hold">
                                          <p:stCondLst>
                                            <p:cond delay="0"/>
                                          </p:stCondLst>
                                        </p:cTn>
                                        <p:tgtEl>
                                          <p:spTgt spid="108551"/>
                                        </p:tgtEl>
                                        <p:attrNameLst>
                                          <p:attrName>style.visibility</p:attrName>
                                        </p:attrNameLst>
                                      </p:cBhvr>
                                      <p:to>
                                        <p:strVal val="visible"/>
                                      </p:to>
                                    </p:set>
                                  </p:childTnLst>
                                </p:cTn>
                              </p:par>
                              <p:par>
                                <p:cTn id="36" presetID="18" presetClass="entr" presetSubtype="12" fill="hold" nodeType="withEffect">
                                  <p:stCondLst>
                                    <p:cond delay="0"/>
                                  </p:stCondLst>
                                  <p:childTnLst>
                                    <p:set>
                                      <p:cBhvr>
                                        <p:cTn id="37" dur="1" fill="hold">
                                          <p:stCondLst>
                                            <p:cond delay="0"/>
                                          </p:stCondLst>
                                        </p:cTn>
                                        <p:tgtEl>
                                          <p:spTgt spid="108552"/>
                                        </p:tgtEl>
                                        <p:attrNameLst>
                                          <p:attrName>style.visibility</p:attrName>
                                        </p:attrNameLst>
                                      </p:cBhvr>
                                      <p:to>
                                        <p:strVal val="visible"/>
                                      </p:to>
                                    </p:set>
                                    <p:animEffect transition="in" filter="strips(downLeft)">
                                      <p:cBhvr>
                                        <p:cTn id="38" dur="500"/>
                                        <p:tgtEl>
                                          <p:spTgt spid="108552"/>
                                        </p:tgtEl>
                                      </p:cBhvr>
                                    </p:animEffect>
                                  </p:childTnLst>
                                </p:cTn>
                              </p:par>
                              <p:par>
                                <p:cTn id="39" presetID="1" presetClass="entr" presetSubtype="0" fill="hold" grpId="0" nodeType="withEffect">
                                  <p:stCondLst>
                                    <p:cond delay="0"/>
                                  </p:stCondLst>
                                  <p:childTnLst>
                                    <p:set>
                                      <p:cBhvr>
                                        <p:cTn id="40" dur="1" fill="hold">
                                          <p:stCondLst>
                                            <p:cond delay="0"/>
                                          </p:stCondLst>
                                        </p:cTn>
                                        <p:tgtEl>
                                          <p:spTgt spid="108562"/>
                                        </p:tgtEl>
                                        <p:attrNameLst>
                                          <p:attrName>style.visibility</p:attrName>
                                        </p:attrNameLst>
                                      </p:cBhvr>
                                      <p:to>
                                        <p:strVal val="visible"/>
                                      </p:to>
                                    </p:set>
                                  </p:childTnLst>
                                </p:cTn>
                              </p:par>
                              <p:par>
                                <p:cTn id="41" presetID="22" presetClass="entr" presetSubtype="8" fill="hold" grpId="0" nodeType="withEffect">
                                  <p:stCondLst>
                                    <p:cond delay="0"/>
                                  </p:stCondLst>
                                  <p:childTnLst>
                                    <p:set>
                                      <p:cBhvr>
                                        <p:cTn id="42" dur="1" fill="hold">
                                          <p:stCondLst>
                                            <p:cond delay="0"/>
                                          </p:stCondLst>
                                        </p:cTn>
                                        <p:tgtEl>
                                          <p:spTgt spid="108558"/>
                                        </p:tgtEl>
                                        <p:attrNameLst>
                                          <p:attrName>style.visibility</p:attrName>
                                        </p:attrNameLst>
                                      </p:cBhvr>
                                      <p:to>
                                        <p:strVal val="visible"/>
                                      </p:to>
                                    </p:set>
                                    <p:animEffect transition="in" filter="wipe(left)">
                                      <p:cBhvr>
                                        <p:cTn id="43" dur="500"/>
                                        <p:tgtEl>
                                          <p:spTgt spid="108558"/>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108577"/>
                                        </p:tgtEl>
                                        <p:attrNameLst>
                                          <p:attrName>style.visibility</p:attrName>
                                        </p:attrNameLst>
                                      </p:cBhvr>
                                      <p:to>
                                        <p:strVal val="visible"/>
                                      </p:to>
                                    </p:set>
                                    <p:animEffect transition="in" filter="wipe(left)">
                                      <p:cBhvr>
                                        <p:cTn id="46" dur="500"/>
                                        <p:tgtEl>
                                          <p:spTgt spid="108577"/>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108559"/>
                                        </p:tgtEl>
                                        <p:attrNameLst>
                                          <p:attrName>style.visibility</p:attrName>
                                        </p:attrNameLst>
                                      </p:cBhvr>
                                      <p:to>
                                        <p:strVal val="visible"/>
                                      </p:to>
                                    </p:set>
                                    <p:animEffect transition="in" filter="wipe(left)">
                                      <p:cBhvr>
                                        <p:cTn id="49" dur="500"/>
                                        <p:tgtEl>
                                          <p:spTgt spid="108559"/>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108564"/>
                                        </p:tgtEl>
                                        <p:attrNameLst>
                                          <p:attrName>style.visibility</p:attrName>
                                        </p:attrNameLst>
                                      </p:cBhvr>
                                      <p:to>
                                        <p:strVal val="visible"/>
                                      </p:to>
                                    </p:set>
                                    <p:animEffect transition="in" filter="wipe(left)">
                                      <p:cBhvr>
                                        <p:cTn id="52" dur="500"/>
                                        <p:tgtEl>
                                          <p:spTgt spid="108564"/>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3" nodeType="clickEffect">
                                  <p:stCondLst>
                                    <p:cond delay="0"/>
                                  </p:stCondLst>
                                  <p:childTnLst>
                                    <p:set>
                                      <p:cBhvr>
                                        <p:cTn id="56" dur="1" fill="hold">
                                          <p:stCondLst>
                                            <p:cond delay="0"/>
                                          </p:stCondLst>
                                        </p:cTn>
                                        <p:tgtEl>
                                          <p:spTgt spid="108550"/>
                                        </p:tgtEl>
                                        <p:attrNameLst>
                                          <p:attrName>style.visibility</p:attrName>
                                        </p:attrNameLst>
                                      </p:cBhvr>
                                      <p:to>
                                        <p:strVal val="visible"/>
                                      </p:to>
                                    </p:set>
                                  </p:childTnLst>
                                </p:cTn>
                              </p:par>
                              <p:par>
                                <p:cTn id="57" presetID="1" presetClass="entr" presetSubtype="0" fill="hold" grpId="3" nodeType="withEffect">
                                  <p:stCondLst>
                                    <p:cond delay="0"/>
                                  </p:stCondLst>
                                  <p:childTnLst>
                                    <p:set>
                                      <p:cBhvr>
                                        <p:cTn id="58" dur="1" fill="hold">
                                          <p:stCondLst>
                                            <p:cond delay="0"/>
                                          </p:stCondLst>
                                        </p:cTn>
                                        <p:tgtEl>
                                          <p:spTgt spid="108556"/>
                                        </p:tgtEl>
                                        <p:attrNameLst>
                                          <p:attrName>style.visibility</p:attrName>
                                        </p:attrNameLst>
                                      </p:cBhvr>
                                      <p:to>
                                        <p:strVal val="visible"/>
                                      </p:to>
                                    </p:set>
                                  </p:childTnLst>
                                </p:cTn>
                              </p:par>
                              <p:par>
                                <p:cTn id="59" presetID="1" presetClass="entr" presetSubtype="0" fill="hold" grpId="3" nodeType="withEffect">
                                  <p:stCondLst>
                                    <p:cond delay="0"/>
                                  </p:stCondLst>
                                  <p:childTnLst>
                                    <p:set>
                                      <p:cBhvr>
                                        <p:cTn id="60" dur="1" fill="hold">
                                          <p:stCondLst>
                                            <p:cond delay="0"/>
                                          </p:stCondLst>
                                        </p:cTn>
                                        <p:tgtEl>
                                          <p:spTgt spid="108557"/>
                                        </p:tgtEl>
                                        <p:attrNameLst>
                                          <p:attrName>style.visibility</p:attrName>
                                        </p:attrNameLst>
                                      </p:cBhvr>
                                      <p:to>
                                        <p:strVal val="visible"/>
                                      </p:to>
                                    </p:set>
                                  </p:childTnLst>
                                </p:cTn>
                              </p:par>
                              <p:par>
                                <p:cTn id="61" presetID="1" presetClass="entr" presetSubtype="0" fill="hold" grpId="3" nodeType="withEffect">
                                  <p:stCondLst>
                                    <p:cond delay="0"/>
                                  </p:stCondLst>
                                  <p:childTnLst>
                                    <p:set>
                                      <p:cBhvr>
                                        <p:cTn id="62" dur="1" fill="hold">
                                          <p:stCondLst>
                                            <p:cond delay="0"/>
                                          </p:stCondLst>
                                        </p:cTn>
                                        <p:tgtEl>
                                          <p:spTgt spid="108551"/>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108552"/>
                                        </p:tgtEl>
                                        <p:attrNameLst>
                                          <p:attrName>style.visibility</p:attrName>
                                        </p:attrNameLst>
                                      </p:cBhvr>
                                      <p:to>
                                        <p:strVal val="visible"/>
                                      </p:to>
                                    </p:set>
                                  </p:childTnLst>
                                </p:cTn>
                              </p:par>
                              <p:par>
                                <p:cTn id="65" presetID="1" presetClass="entr" presetSubtype="0" fill="hold" grpId="1" nodeType="withEffect">
                                  <p:stCondLst>
                                    <p:cond delay="0"/>
                                  </p:stCondLst>
                                  <p:childTnLst>
                                    <p:set>
                                      <p:cBhvr>
                                        <p:cTn id="66" dur="1" fill="hold">
                                          <p:stCondLst>
                                            <p:cond delay="0"/>
                                          </p:stCondLst>
                                        </p:cTn>
                                        <p:tgtEl>
                                          <p:spTgt spid="108562"/>
                                        </p:tgtEl>
                                        <p:attrNameLst>
                                          <p:attrName>style.visibility</p:attrName>
                                        </p:attrNameLst>
                                      </p:cBhvr>
                                      <p:to>
                                        <p:strVal val="visible"/>
                                      </p:to>
                                    </p:set>
                                  </p:childTnLst>
                                </p:cTn>
                              </p:par>
                              <p:par>
                                <p:cTn id="67" presetID="1" presetClass="entr" presetSubtype="0" fill="hold" grpId="1" nodeType="withEffect">
                                  <p:stCondLst>
                                    <p:cond delay="0"/>
                                  </p:stCondLst>
                                  <p:childTnLst>
                                    <p:set>
                                      <p:cBhvr>
                                        <p:cTn id="68" dur="1" fill="hold">
                                          <p:stCondLst>
                                            <p:cond delay="0"/>
                                          </p:stCondLst>
                                        </p:cTn>
                                        <p:tgtEl>
                                          <p:spTgt spid="108558"/>
                                        </p:tgtEl>
                                        <p:attrNameLst>
                                          <p:attrName>style.visibility</p:attrName>
                                        </p:attrNameLst>
                                      </p:cBhvr>
                                      <p:to>
                                        <p:strVal val="visible"/>
                                      </p:to>
                                    </p:set>
                                  </p:childTnLst>
                                </p:cTn>
                              </p:par>
                              <p:par>
                                <p:cTn id="69" presetID="1" presetClass="entr" presetSubtype="0" fill="hold" grpId="1" nodeType="withEffect">
                                  <p:stCondLst>
                                    <p:cond delay="0"/>
                                  </p:stCondLst>
                                  <p:childTnLst>
                                    <p:set>
                                      <p:cBhvr>
                                        <p:cTn id="70" dur="1" fill="hold">
                                          <p:stCondLst>
                                            <p:cond delay="0"/>
                                          </p:stCondLst>
                                        </p:cTn>
                                        <p:tgtEl>
                                          <p:spTgt spid="108577"/>
                                        </p:tgtEl>
                                        <p:attrNameLst>
                                          <p:attrName>style.visibility</p:attrName>
                                        </p:attrNameLst>
                                      </p:cBhvr>
                                      <p:to>
                                        <p:strVal val="visible"/>
                                      </p:to>
                                    </p:set>
                                  </p:childTnLst>
                                </p:cTn>
                              </p:par>
                              <p:par>
                                <p:cTn id="71" presetID="1" presetClass="entr" presetSubtype="0" fill="hold" grpId="1" nodeType="withEffect">
                                  <p:stCondLst>
                                    <p:cond delay="0"/>
                                  </p:stCondLst>
                                  <p:childTnLst>
                                    <p:set>
                                      <p:cBhvr>
                                        <p:cTn id="72" dur="1" fill="hold">
                                          <p:stCondLst>
                                            <p:cond delay="0"/>
                                          </p:stCondLst>
                                        </p:cTn>
                                        <p:tgtEl>
                                          <p:spTgt spid="108559"/>
                                        </p:tgtEl>
                                        <p:attrNameLst>
                                          <p:attrName>style.visibility</p:attrName>
                                        </p:attrNameLst>
                                      </p:cBhvr>
                                      <p:to>
                                        <p:strVal val="visible"/>
                                      </p:to>
                                    </p:set>
                                  </p:childTnLst>
                                </p:cTn>
                              </p:par>
                              <p:par>
                                <p:cTn id="73" presetID="1" presetClass="entr" presetSubtype="0" fill="hold" grpId="1" nodeType="withEffect">
                                  <p:stCondLst>
                                    <p:cond delay="0"/>
                                  </p:stCondLst>
                                  <p:childTnLst>
                                    <p:set>
                                      <p:cBhvr>
                                        <p:cTn id="74" dur="1" fill="hold">
                                          <p:stCondLst>
                                            <p:cond delay="0"/>
                                          </p:stCondLst>
                                        </p:cTn>
                                        <p:tgtEl>
                                          <p:spTgt spid="108564"/>
                                        </p:tgtEl>
                                        <p:attrNameLst>
                                          <p:attrName>style.visibility</p:attrName>
                                        </p:attrNameLst>
                                      </p:cBhvr>
                                      <p:to>
                                        <p:strVal val="visible"/>
                                      </p:to>
                                    </p:set>
                                  </p:childTnLst>
                                </p:cTn>
                              </p:par>
                              <p:par>
                                <p:cTn id="75" presetID="22" presetClass="entr" presetSubtype="1" fill="hold" grpId="0" nodeType="withEffect">
                                  <p:stCondLst>
                                    <p:cond delay="0"/>
                                  </p:stCondLst>
                                  <p:childTnLst>
                                    <p:set>
                                      <p:cBhvr>
                                        <p:cTn id="76" dur="1" fill="hold">
                                          <p:stCondLst>
                                            <p:cond delay="0"/>
                                          </p:stCondLst>
                                        </p:cTn>
                                        <p:tgtEl>
                                          <p:spTgt spid="108563"/>
                                        </p:tgtEl>
                                        <p:attrNameLst>
                                          <p:attrName>style.visibility</p:attrName>
                                        </p:attrNameLst>
                                      </p:cBhvr>
                                      <p:to>
                                        <p:strVal val="visible"/>
                                      </p:to>
                                    </p:set>
                                    <p:animEffect transition="in" filter="wipe(up)">
                                      <p:cBhvr>
                                        <p:cTn id="77" dur="500"/>
                                        <p:tgtEl>
                                          <p:spTgt spid="108563"/>
                                        </p:tgtEl>
                                      </p:cBhvr>
                                    </p:animEffect>
                                  </p:childTnLst>
                                </p:cTn>
                              </p:par>
                              <p:par>
                                <p:cTn id="78" presetID="22" presetClass="entr" presetSubtype="1" fill="hold" grpId="0" nodeType="withEffect">
                                  <p:stCondLst>
                                    <p:cond delay="0"/>
                                  </p:stCondLst>
                                  <p:childTnLst>
                                    <p:set>
                                      <p:cBhvr>
                                        <p:cTn id="79" dur="1" fill="hold">
                                          <p:stCondLst>
                                            <p:cond delay="0"/>
                                          </p:stCondLst>
                                        </p:cTn>
                                        <p:tgtEl>
                                          <p:spTgt spid="108560"/>
                                        </p:tgtEl>
                                        <p:attrNameLst>
                                          <p:attrName>style.visibility</p:attrName>
                                        </p:attrNameLst>
                                      </p:cBhvr>
                                      <p:to>
                                        <p:strVal val="visible"/>
                                      </p:to>
                                    </p:set>
                                    <p:animEffect transition="in" filter="wipe(up)">
                                      <p:cBhvr>
                                        <p:cTn id="80" dur="500"/>
                                        <p:tgtEl>
                                          <p:spTgt spid="108560"/>
                                        </p:tgtEl>
                                      </p:cBhvr>
                                    </p:animEffect>
                                  </p:childTnLst>
                                </p:cTn>
                              </p:par>
                              <p:par>
                                <p:cTn id="81" presetID="22" presetClass="entr" presetSubtype="1" fill="hold" grpId="0" nodeType="withEffect">
                                  <p:stCondLst>
                                    <p:cond delay="0"/>
                                  </p:stCondLst>
                                  <p:childTnLst>
                                    <p:set>
                                      <p:cBhvr>
                                        <p:cTn id="82" dur="1" fill="hold">
                                          <p:stCondLst>
                                            <p:cond delay="0"/>
                                          </p:stCondLst>
                                        </p:cTn>
                                        <p:tgtEl>
                                          <p:spTgt spid="108569"/>
                                        </p:tgtEl>
                                        <p:attrNameLst>
                                          <p:attrName>style.visibility</p:attrName>
                                        </p:attrNameLst>
                                      </p:cBhvr>
                                      <p:to>
                                        <p:strVal val="visible"/>
                                      </p:to>
                                    </p:set>
                                    <p:animEffect transition="in" filter="wipe(up)">
                                      <p:cBhvr>
                                        <p:cTn id="83" dur="500"/>
                                        <p:tgtEl>
                                          <p:spTgt spid="108569"/>
                                        </p:tgtEl>
                                      </p:cBhvr>
                                    </p:animEffect>
                                  </p:childTnLst>
                                </p:cTn>
                              </p:par>
                              <p:par>
                                <p:cTn id="84" presetID="22" presetClass="entr" presetSubtype="1" fill="hold" grpId="0" nodeType="withEffect">
                                  <p:stCondLst>
                                    <p:cond delay="0"/>
                                  </p:stCondLst>
                                  <p:childTnLst>
                                    <p:set>
                                      <p:cBhvr>
                                        <p:cTn id="85" dur="1" fill="hold">
                                          <p:stCondLst>
                                            <p:cond delay="0"/>
                                          </p:stCondLst>
                                        </p:cTn>
                                        <p:tgtEl>
                                          <p:spTgt spid="108561"/>
                                        </p:tgtEl>
                                        <p:attrNameLst>
                                          <p:attrName>style.visibility</p:attrName>
                                        </p:attrNameLst>
                                      </p:cBhvr>
                                      <p:to>
                                        <p:strVal val="visible"/>
                                      </p:to>
                                    </p:set>
                                    <p:animEffect transition="in" filter="wipe(up)">
                                      <p:cBhvr>
                                        <p:cTn id="86" dur="500"/>
                                        <p:tgtEl>
                                          <p:spTgt spid="108561"/>
                                        </p:tgtEl>
                                      </p:cBhvr>
                                    </p:animEffect>
                                  </p:childTnLst>
                                </p:cTn>
                              </p:par>
                              <p:par>
                                <p:cTn id="87" presetID="22" presetClass="entr" presetSubtype="1" fill="hold" grpId="0" nodeType="withEffect">
                                  <p:stCondLst>
                                    <p:cond delay="0"/>
                                  </p:stCondLst>
                                  <p:childTnLst>
                                    <p:set>
                                      <p:cBhvr>
                                        <p:cTn id="88" dur="1" fill="hold">
                                          <p:stCondLst>
                                            <p:cond delay="0"/>
                                          </p:stCondLst>
                                        </p:cTn>
                                        <p:tgtEl>
                                          <p:spTgt spid="108570"/>
                                        </p:tgtEl>
                                        <p:attrNameLst>
                                          <p:attrName>style.visibility</p:attrName>
                                        </p:attrNameLst>
                                      </p:cBhvr>
                                      <p:to>
                                        <p:strVal val="visible"/>
                                      </p:to>
                                    </p:set>
                                    <p:animEffect transition="in" filter="wipe(up)">
                                      <p:cBhvr>
                                        <p:cTn id="89" dur="500"/>
                                        <p:tgtEl>
                                          <p:spTgt spid="108570"/>
                                        </p:tgtEl>
                                      </p:cBhvr>
                                    </p:animEffect>
                                  </p:childTnLst>
                                </p:cTn>
                              </p:par>
                              <p:par>
                                <p:cTn id="90" presetID="22" presetClass="entr" presetSubtype="1" fill="hold" grpId="0" nodeType="withEffect">
                                  <p:stCondLst>
                                    <p:cond delay="0"/>
                                  </p:stCondLst>
                                  <p:childTnLst>
                                    <p:set>
                                      <p:cBhvr>
                                        <p:cTn id="91" dur="1" fill="hold">
                                          <p:stCondLst>
                                            <p:cond delay="0"/>
                                          </p:stCondLst>
                                        </p:cTn>
                                        <p:tgtEl>
                                          <p:spTgt spid="108565"/>
                                        </p:tgtEl>
                                        <p:attrNameLst>
                                          <p:attrName>style.visibility</p:attrName>
                                        </p:attrNameLst>
                                      </p:cBhvr>
                                      <p:to>
                                        <p:strVal val="visible"/>
                                      </p:to>
                                    </p:set>
                                    <p:animEffect transition="in" filter="wipe(up)">
                                      <p:cBhvr>
                                        <p:cTn id="92" dur="500"/>
                                        <p:tgtEl>
                                          <p:spTgt spid="108565"/>
                                        </p:tgtEl>
                                      </p:cBhvr>
                                    </p:animEffect>
                                  </p:childTnLst>
                                </p:cTn>
                              </p:par>
                              <p:par>
                                <p:cTn id="93" presetID="22" presetClass="entr" presetSubtype="1" fill="hold" grpId="0" nodeType="withEffect">
                                  <p:stCondLst>
                                    <p:cond delay="0"/>
                                  </p:stCondLst>
                                  <p:childTnLst>
                                    <p:set>
                                      <p:cBhvr>
                                        <p:cTn id="94" dur="1" fill="hold">
                                          <p:stCondLst>
                                            <p:cond delay="0"/>
                                          </p:stCondLst>
                                        </p:cTn>
                                        <p:tgtEl>
                                          <p:spTgt spid="108578"/>
                                        </p:tgtEl>
                                        <p:attrNameLst>
                                          <p:attrName>style.visibility</p:attrName>
                                        </p:attrNameLst>
                                      </p:cBhvr>
                                      <p:to>
                                        <p:strVal val="visible"/>
                                      </p:to>
                                    </p:set>
                                    <p:animEffect transition="in" filter="wipe(up)">
                                      <p:cBhvr>
                                        <p:cTn id="95" dur="500"/>
                                        <p:tgtEl>
                                          <p:spTgt spid="108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50" grpId="0" animBg="1"/>
      <p:bldP spid="108550" grpId="1" animBg="1"/>
      <p:bldP spid="108550" grpId="2" animBg="1"/>
      <p:bldP spid="108550" grpId="3" animBg="1"/>
      <p:bldP spid="108551" grpId="0" animBg="1"/>
      <p:bldP spid="108551" grpId="1" animBg="1"/>
      <p:bldP spid="108551" grpId="2" animBg="1"/>
      <p:bldP spid="108551" grpId="3" animBg="1"/>
      <p:bldP spid="108556" grpId="0"/>
      <p:bldP spid="108556" grpId="1"/>
      <p:bldP spid="108556" grpId="2"/>
      <p:bldP spid="108556" grpId="3"/>
      <p:bldP spid="108557" grpId="0"/>
      <p:bldP spid="108557" grpId="1"/>
      <p:bldP spid="108557" grpId="2"/>
      <p:bldP spid="108557" grpId="3"/>
      <p:bldP spid="108558" grpId="0" animBg="1"/>
      <p:bldP spid="108558" grpId="1" animBg="1"/>
      <p:bldP spid="108559" grpId="0" animBg="1"/>
      <p:bldP spid="108559" grpId="1" animBg="1"/>
      <p:bldP spid="108560" grpId="0" animBg="1"/>
      <p:bldP spid="108561" grpId="0" animBg="1"/>
      <p:bldP spid="108562" grpId="0"/>
      <p:bldP spid="108562" grpId="1"/>
      <p:bldP spid="108563" grpId="0"/>
      <p:bldP spid="108564" grpId="0"/>
      <p:bldP spid="108564" grpId="1"/>
      <p:bldP spid="108565" grpId="0"/>
      <p:bldP spid="108569" grpId="0" animBg="1"/>
      <p:bldP spid="108570" grpId="0" animBg="1"/>
      <p:bldP spid="108577" grpId="0" animBg="1"/>
      <p:bldP spid="108577" grpId="1" animBg="1"/>
      <p:bldP spid="10857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Change in Demand vs. Change in Quantity Demanded</a:t>
            </a:r>
          </a:p>
        </p:txBody>
      </p:sp>
      <p:sp>
        <p:nvSpPr>
          <p:cNvPr id="3" name="Content Placeholder 2"/>
          <p:cNvSpPr>
            <a:spLocks noGrp="1"/>
          </p:cNvSpPr>
          <p:nvPr>
            <p:ph idx="1"/>
          </p:nvPr>
        </p:nvSpPr>
        <p:spPr/>
        <p:txBody>
          <a:bodyPr>
            <a:normAutofit lnSpcReduction="10000"/>
          </a:bodyPr>
          <a:lstStyle/>
          <a:p>
            <a:r>
              <a:rPr lang="en-US" dirty="0"/>
              <a:t>When the price of a commodity falls, households demand more of it, which is reflected in the movement from one point to another along the same demand curve.</a:t>
            </a:r>
          </a:p>
          <a:p>
            <a:r>
              <a:rPr lang="en-US" dirty="0"/>
              <a:t>What happens when one of the other factors affecting Q</a:t>
            </a:r>
            <a:r>
              <a:rPr lang="en-US" baseline="-25000" dirty="0"/>
              <a:t>D</a:t>
            </a:r>
            <a:r>
              <a:rPr lang="en-US" dirty="0"/>
              <a:t> changes?  [tastes or preferences, income, price of a substitute, price of a complement]</a:t>
            </a:r>
          </a:p>
          <a:p>
            <a:r>
              <a:rPr lang="en-US" dirty="0"/>
              <a:t>Draw a new diagram?  Or . . .</a:t>
            </a:r>
          </a:p>
          <a:p>
            <a:endParaRPr lang="en-US" dirty="0"/>
          </a:p>
        </p:txBody>
      </p:sp>
    </p:spTree>
    <p:extLst>
      <p:ext uri="{BB962C8B-B14F-4D97-AF65-F5344CB8AC3E}">
        <p14:creationId xmlns:p14="http://schemas.microsoft.com/office/powerpoint/2010/main" val="3326335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6" name="Rectangle 4"/>
          <p:cNvSpPr>
            <a:spLocks noGrp="1" noChangeArrowheads="1"/>
          </p:cNvSpPr>
          <p:nvPr>
            <p:ph type="title"/>
          </p:nvPr>
        </p:nvSpPr>
        <p:spPr/>
        <p:txBody>
          <a:bodyPr/>
          <a:lstStyle/>
          <a:p>
            <a:r>
              <a:rPr lang="en-US" altLang="en-US" dirty="0"/>
              <a:t>Demand for new cars</a:t>
            </a:r>
          </a:p>
        </p:txBody>
      </p:sp>
      <p:sp>
        <p:nvSpPr>
          <p:cNvPr id="115789" name="Rectangle 77"/>
          <p:cNvSpPr>
            <a:spLocks noGrp="1" noChangeArrowheads="1"/>
          </p:cNvSpPr>
          <p:nvPr>
            <p:ph type="body" sz="half" idx="1"/>
          </p:nvPr>
        </p:nvSpPr>
        <p:spPr/>
        <p:txBody>
          <a:bodyPr>
            <a:normAutofit fontScale="92500" lnSpcReduction="20000"/>
          </a:bodyPr>
          <a:lstStyle/>
          <a:p>
            <a:r>
              <a:rPr lang="en-US" altLang="en-US" sz="2800" dirty="0"/>
              <a:t>Increase in Income Shifts the Entire Demand Curve</a:t>
            </a:r>
          </a:p>
          <a:p>
            <a:pPr lvl="1"/>
            <a:r>
              <a:rPr lang="en-US" altLang="en-US" sz="2400" dirty="0"/>
              <a:t>D represents demand for new cars among UK MBA students in 2020</a:t>
            </a:r>
          </a:p>
          <a:p>
            <a:pPr lvl="1"/>
            <a:r>
              <a:rPr lang="en-US" altLang="en-US" sz="2400" dirty="0"/>
              <a:t>Students graduate, get good jobs, and experience significant increases in income</a:t>
            </a:r>
          </a:p>
          <a:p>
            <a:pPr lvl="1"/>
            <a:r>
              <a:rPr lang="en-US" altLang="en-US" sz="2400" dirty="0"/>
              <a:t>D’ represents demand for new cars among UK MBA alums in 2022—they want to purchase more cars at each possible price</a:t>
            </a:r>
          </a:p>
          <a:p>
            <a:pPr lvl="1"/>
            <a:endParaRPr lang="en-US" altLang="en-US" sz="2400" dirty="0"/>
          </a:p>
          <a:p>
            <a:pPr lvl="1"/>
            <a:endParaRPr lang="en-US" altLang="en-US" sz="2400" dirty="0"/>
          </a:p>
        </p:txBody>
      </p:sp>
      <p:grpSp>
        <p:nvGrpSpPr>
          <p:cNvPr id="115791" name="Group 79"/>
          <p:cNvGrpSpPr>
            <a:grpSpLocks/>
          </p:cNvGrpSpPr>
          <p:nvPr/>
        </p:nvGrpSpPr>
        <p:grpSpPr bwMode="auto">
          <a:xfrm>
            <a:off x="5932488" y="1817688"/>
            <a:ext cx="2832100" cy="3441700"/>
            <a:chOff x="3737" y="1145"/>
            <a:chExt cx="1784" cy="2168"/>
          </a:xfrm>
        </p:grpSpPr>
        <p:sp>
          <p:nvSpPr>
            <p:cNvPr id="115792" name="Freeform 80"/>
            <p:cNvSpPr>
              <a:spLocks/>
            </p:cNvSpPr>
            <p:nvPr/>
          </p:nvSpPr>
          <p:spPr bwMode="auto">
            <a:xfrm>
              <a:off x="3888" y="1488"/>
              <a:ext cx="1633" cy="1825"/>
            </a:xfrm>
            <a:custGeom>
              <a:avLst/>
              <a:gdLst>
                <a:gd name="T0" fmla="*/ 0 w 1633"/>
                <a:gd name="T1" fmla="*/ 0 h 1825"/>
                <a:gd name="T2" fmla="*/ 314 w 1633"/>
                <a:gd name="T3" fmla="*/ 485 h 1825"/>
                <a:gd name="T4" fmla="*/ 682 w 1633"/>
                <a:gd name="T5" fmla="*/ 994 h 1825"/>
                <a:gd name="T6" fmla="*/ 1176 w 1633"/>
                <a:gd name="T7" fmla="*/ 1530 h 1825"/>
                <a:gd name="T8" fmla="*/ 1417 w 1633"/>
                <a:gd name="T9" fmla="*/ 1731 h 1825"/>
                <a:gd name="T10" fmla="*/ 1632 w 1633"/>
                <a:gd name="T11" fmla="*/ 1824 h 1825"/>
              </a:gdLst>
              <a:ahLst/>
              <a:cxnLst>
                <a:cxn ang="0">
                  <a:pos x="T0" y="T1"/>
                </a:cxn>
                <a:cxn ang="0">
                  <a:pos x="T2" y="T3"/>
                </a:cxn>
                <a:cxn ang="0">
                  <a:pos x="T4" y="T5"/>
                </a:cxn>
                <a:cxn ang="0">
                  <a:pos x="T6" y="T7"/>
                </a:cxn>
                <a:cxn ang="0">
                  <a:pos x="T8" y="T9"/>
                </a:cxn>
                <a:cxn ang="0">
                  <a:pos x="T10" y="T11"/>
                </a:cxn>
              </a:cxnLst>
              <a:rect l="0" t="0" r="r" b="b"/>
              <a:pathLst>
                <a:path w="1633" h="1825">
                  <a:moveTo>
                    <a:pt x="0" y="0"/>
                  </a:moveTo>
                  <a:lnTo>
                    <a:pt x="314" y="485"/>
                  </a:lnTo>
                  <a:lnTo>
                    <a:pt x="682" y="994"/>
                  </a:lnTo>
                  <a:lnTo>
                    <a:pt x="1176" y="1530"/>
                  </a:lnTo>
                  <a:lnTo>
                    <a:pt x="1417" y="1731"/>
                  </a:lnTo>
                  <a:lnTo>
                    <a:pt x="1632" y="1824"/>
                  </a:lnTo>
                </a:path>
              </a:pathLst>
            </a:custGeom>
            <a:noFill/>
            <a:ln w="50800" cap="rnd" cmpd="sng">
              <a:solidFill>
                <a:srgbClr val="0033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793" name="Rectangle 81"/>
            <p:cNvSpPr>
              <a:spLocks noChangeArrowheads="1"/>
            </p:cNvSpPr>
            <p:nvPr/>
          </p:nvSpPr>
          <p:spPr bwMode="auto">
            <a:xfrm>
              <a:off x="3737" y="1145"/>
              <a:ext cx="23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D</a:t>
              </a:r>
            </a:p>
          </p:txBody>
        </p:sp>
      </p:grpSp>
      <p:sp>
        <p:nvSpPr>
          <p:cNvPr id="115794" name="Rectangle 82"/>
          <p:cNvSpPr>
            <a:spLocks noChangeArrowheads="1"/>
          </p:cNvSpPr>
          <p:nvPr/>
        </p:nvSpPr>
        <p:spPr bwMode="auto">
          <a:xfrm>
            <a:off x="762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795" name="Rectangle 83"/>
          <p:cNvSpPr>
            <a:spLocks noChangeArrowheads="1"/>
          </p:cNvSpPr>
          <p:nvPr/>
        </p:nvSpPr>
        <p:spPr bwMode="auto">
          <a:xfrm>
            <a:off x="3276601" y="6243484"/>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796" name="Line 84"/>
          <p:cNvSpPr>
            <a:spLocks noChangeShapeType="1"/>
          </p:cNvSpPr>
          <p:nvPr/>
        </p:nvSpPr>
        <p:spPr bwMode="auto">
          <a:xfrm>
            <a:off x="4953000" y="1871663"/>
            <a:ext cx="0" cy="403383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797" name="Line 85"/>
          <p:cNvSpPr>
            <a:spLocks noChangeShapeType="1"/>
          </p:cNvSpPr>
          <p:nvPr/>
        </p:nvSpPr>
        <p:spPr bwMode="auto">
          <a:xfrm>
            <a:off x="4957763" y="5905500"/>
            <a:ext cx="372903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798" name="Rectangle 86"/>
          <p:cNvSpPr>
            <a:spLocks noChangeArrowheads="1"/>
          </p:cNvSpPr>
          <p:nvPr/>
        </p:nvSpPr>
        <p:spPr bwMode="auto">
          <a:xfrm>
            <a:off x="4545013" y="1782763"/>
            <a:ext cx="350837"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p>
        </p:txBody>
      </p:sp>
      <p:sp>
        <p:nvSpPr>
          <p:cNvPr id="115799" name="Rectangle 87"/>
          <p:cNvSpPr>
            <a:spLocks noChangeArrowheads="1"/>
          </p:cNvSpPr>
          <p:nvPr/>
        </p:nvSpPr>
        <p:spPr bwMode="auto">
          <a:xfrm>
            <a:off x="8370888" y="5913438"/>
            <a:ext cx="3778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p>
        </p:txBody>
      </p:sp>
      <p:grpSp>
        <p:nvGrpSpPr>
          <p:cNvPr id="115800" name="Group 88"/>
          <p:cNvGrpSpPr>
            <a:grpSpLocks/>
          </p:cNvGrpSpPr>
          <p:nvPr/>
        </p:nvGrpSpPr>
        <p:grpSpPr bwMode="auto">
          <a:xfrm>
            <a:off x="4545013" y="2503488"/>
            <a:ext cx="2847975" cy="3822700"/>
            <a:chOff x="2863" y="1577"/>
            <a:chExt cx="1794" cy="2408"/>
          </a:xfrm>
        </p:grpSpPr>
        <p:sp>
          <p:nvSpPr>
            <p:cNvPr id="115801" name="Line 89"/>
            <p:cNvSpPr>
              <a:spLocks noChangeShapeType="1"/>
            </p:cNvSpPr>
            <p:nvPr/>
          </p:nvSpPr>
          <p:spPr bwMode="auto">
            <a:xfrm>
              <a:off x="3147" y="1728"/>
              <a:ext cx="897"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02" name="Rectangle 90"/>
            <p:cNvSpPr>
              <a:spLocks noChangeArrowheads="1"/>
            </p:cNvSpPr>
            <p:nvPr/>
          </p:nvSpPr>
          <p:spPr bwMode="auto">
            <a:xfrm>
              <a:off x="4361" y="3737"/>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1</a:t>
              </a:r>
            </a:p>
          </p:txBody>
        </p:sp>
        <p:sp>
          <p:nvSpPr>
            <p:cNvPr id="115803" name="Rectangle 91"/>
            <p:cNvSpPr>
              <a:spLocks noChangeArrowheads="1"/>
            </p:cNvSpPr>
            <p:nvPr/>
          </p:nvSpPr>
          <p:spPr bwMode="auto">
            <a:xfrm>
              <a:off x="2863" y="1577"/>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2</a:t>
              </a:r>
            </a:p>
          </p:txBody>
        </p:sp>
        <p:sp>
          <p:nvSpPr>
            <p:cNvPr id="115804" name="Oval 92"/>
            <p:cNvSpPr>
              <a:spLocks noChangeArrowheads="1"/>
            </p:cNvSpPr>
            <p:nvPr/>
          </p:nvSpPr>
          <p:spPr bwMode="auto">
            <a:xfrm>
              <a:off x="3996" y="1668"/>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05" name="Line 93"/>
            <p:cNvSpPr>
              <a:spLocks noChangeShapeType="1"/>
            </p:cNvSpPr>
            <p:nvPr/>
          </p:nvSpPr>
          <p:spPr bwMode="auto">
            <a:xfrm>
              <a:off x="4044" y="1803"/>
              <a:ext cx="0" cy="1917"/>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06" name="Rectangle 94"/>
            <p:cNvSpPr>
              <a:spLocks noChangeArrowheads="1"/>
            </p:cNvSpPr>
            <p:nvPr/>
          </p:nvSpPr>
          <p:spPr bwMode="auto">
            <a:xfrm>
              <a:off x="3881" y="3737"/>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0</a:t>
              </a:r>
            </a:p>
          </p:txBody>
        </p:sp>
        <p:sp>
          <p:nvSpPr>
            <p:cNvPr id="115807" name="Rectangle 95"/>
            <p:cNvSpPr>
              <a:spLocks noChangeArrowheads="1"/>
            </p:cNvSpPr>
            <p:nvPr/>
          </p:nvSpPr>
          <p:spPr bwMode="auto">
            <a:xfrm>
              <a:off x="2863" y="2249"/>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1</a:t>
              </a:r>
            </a:p>
          </p:txBody>
        </p:sp>
        <p:sp>
          <p:nvSpPr>
            <p:cNvPr id="115808" name="Line 96"/>
            <p:cNvSpPr>
              <a:spLocks noChangeShapeType="1"/>
            </p:cNvSpPr>
            <p:nvPr/>
          </p:nvSpPr>
          <p:spPr bwMode="auto">
            <a:xfrm>
              <a:off x="3147" y="2400"/>
              <a:ext cx="1317"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09" name="Line 97"/>
            <p:cNvSpPr>
              <a:spLocks noChangeShapeType="1"/>
            </p:cNvSpPr>
            <p:nvPr/>
          </p:nvSpPr>
          <p:spPr bwMode="auto">
            <a:xfrm>
              <a:off x="4512" y="2427"/>
              <a:ext cx="0" cy="1293"/>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10" name="Oval 98"/>
            <p:cNvSpPr>
              <a:spLocks noChangeArrowheads="1"/>
            </p:cNvSpPr>
            <p:nvPr/>
          </p:nvSpPr>
          <p:spPr bwMode="auto">
            <a:xfrm>
              <a:off x="4464" y="2352"/>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5811" name="Group 99"/>
          <p:cNvGrpSpPr>
            <a:grpSpLocks/>
          </p:cNvGrpSpPr>
          <p:nvPr/>
        </p:nvGrpSpPr>
        <p:grpSpPr bwMode="auto">
          <a:xfrm>
            <a:off x="6538913" y="1817688"/>
            <a:ext cx="2259012" cy="4508500"/>
            <a:chOff x="4119" y="1145"/>
            <a:chExt cx="1423" cy="2840"/>
          </a:xfrm>
        </p:grpSpPr>
        <p:sp>
          <p:nvSpPr>
            <p:cNvPr id="115812" name="Freeform 100"/>
            <p:cNvSpPr>
              <a:spLocks/>
            </p:cNvSpPr>
            <p:nvPr/>
          </p:nvSpPr>
          <p:spPr bwMode="auto">
            <a:xfrm>
              <a:off x="4365" y="1440"/>
              <a:ext cx="1177" cy="1477"/>
            </a:xfrm>
            <a:custGeom>
              <a:avLst/>
              <a:gdLst>
                <a:gd name="T0" fmla="*/ 0 w 1393"/>
                <a:gd name="T1" fmla="*/ 0 h 1681"/>
                <a:gd name="T2" fmla="*/ 268 w 1393"/>
                <a:gd name="T3" fmla="*/ 447 h 1681"/>
                <a:gd name="T4" fmla="*/ 581 w 1393"/>
                <a:gd name="T5" fmla="*/ 915 h 1681"/>
                <a:gd name="T6" fmla="*/ 1003 w 1393"/>
                <a:gd name="T7" fmla="*/ 1409 h 1681"/>
                <a:gd name="T8" fmla="*/ 1208 w 1393"/>
                <a:gd name="T9" fmla="*/ 1594 h 1681"/>
                <a:gd name="T10" fmla="*/ 1392 w 1393"/>
                <a:gd name="T11" fmla="*/ 1680 h 1681"/>
              </a:gdLst>
              <a:ahLst/>
              <a:cxnLst>
                <a:cxn ang="0">
                  <a:pos x="T0" y="T1"/>
                </a:cxn>
                <a:cxn ang="0">
                  <a:pos x="T2" y="T3"/>
                </a:cxn>
                <a:cxn ang="0">
                  <a:pos x="T4" y="T5"/>
                </a:cxn>
                <a:cxn ang="0">
                  <a:pos x="T6" y="T7"/>
                </a:cxn>
                <a:cxn ang="0">
                  <a:pos x="T8" y="T9"/>
                </a:cxn>
                <a:cxn ang="0">
                  <a:pos x="T10" y="T11"/>
                </a:cxn>
              </a:cxnLst>
              <a:rect l="0" t="0" r="r" b="b"/>
              <a:pathLst>
                <a:path w="1393" h="1681">
                  <a:moveTo>
                    <a:pt x="0" y="0"/>
                  </a:moveTo>
                  <a:lnTo>
                    <a:pt x="268" y="447"/>
                  </a:lnTo>
                  <a:lnTo>
                    <a:pt x="581" y="915"/>
                  </a:lnTo>
                  <a:lnTo>
                    <a:pt x="1003" y="1409"/>
                  </a:lnTo>
                  <a:lnTo>
                    <a:pt x="1208" y="1594"/>
                  </a:lnTo>
                  <a:lnTo>
                    <a:pt x="1392" y="1680"/>
                  </a:lnTo>
                </a:path>
              </a:pathLst>
            </a:custGeom>
            <a:noFill/>
            <a:ln w="50800" cap="rnd" cmpd="sng">
              <a:solidFill>
                <a:schemeClr va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813" name="Rectangle 101"/>
            <p:cNvSpPr>
              <a:spLocks noChangeArrowheads="1"/>
            </p:cNvSpPr>
            <p:nvPr/>
          </p:nvSpPr>
          <p:spPr bwMode="auto">
            <a:xfrm>
              <a:off x="4217" y="1145"/>
              <a:ext cx="274"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D’</a:t>
              </a:r>
            </a:p>
          </p:txBody>
        </p:sp>
        <p:sp>
          <p:nvSpPr>
            <p:cNvPr id="115814" name="Oval 102"/>
            <p:cNvSpPr>
              <a:spLocks noChangeArrowheads="1"/>
            </p:cNvSpPr>
            <p:nvPr/>
          </p:nvSpPr>
          <p:spPr bwMode="auto">
            <a:xfrm>
              <a:off x="4464" y="1680"/>
              <a:ext cx="96" cy="96"/>
            </a:xfrm>
            <a:prstGeom prst="ellipse">
              <a:avLst/>
            </a:prstGeom>
            <a:solidFill>
              <a:srgbClr val="FF0000"/>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15" name="Rectangle 103"/>
            <p:cNvSpPr>
              <a:spLocks noChangeArrowheads="1"/>
            </p:cNvSpPr>
            <p:nvPr/>
          </p:nvSpPr>
          <p:spPr bwMode="auto">
            <a:xfrm>
              <a:off x="4889" y="3737"/>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2</a:t>
              </a:r>
            </a:p>
          </p:txBody>
        </p:sp>
        <p:sp>
          <p:nvSpPr>
            <p:cNvPr id="115816" name="Line 104"/>
            <p:cNvSpPr>
              <a:spLocks noChangeShapeType="1"/>
            </p:cNvSpPr>
            <p:nvPr/>
          </p:nvSpPr>
          <p:spPr bwMode="auto">
            <a:xfrm>
              <a:off x="4992" y="2427"/>
              <a:ext cx="0" cy="1293"/>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17" name="Oval 105"/>
            <p:cNvSpPr>
              <a:spLocks noChangeArrowheads="1"/>
            </p:cNvSpPr>
            <p:nvPr/>
          </p:nvSpPr>
          <p:spPr bwMode="auto">
            <a:xfrm>
              <a:off x="4944" y="2352"/>
              <a:ext cx="96" cy="96"/>
            </a:xfrm>
            <a:prstGeom prst="ellipse">
              <a:avLst/>
            </a:prstGeom>
            <a:solidFill>
              <a:srgbClr val="FF0000"/>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18" name="Line 106"/>
            <p:cNvSpPr>
              <a:spLocks noChangeShapeType="1"/>
            </p:cNvSpPr>
            <p:nvPr/>
          </p:nvSpPr>
          <p:spPr bwMode="auto">
            <a:xfrm>
              <a:off x="4119" y="1728"/>
              <a:ext cx="333"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19" name="Line 107"/>
            <p:cNvSpPr>
              <a:spLocks noChangeShapeType="1"/>
            </p:cNvSpPr>
            <p:nvPr/>
          </p:nvSpPr>
          <p:spPr bwMode="auto">
            <a:xfrm>
              <a:off x="4551" y="2400"/>
              <a:ext cx="429"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20" name="Line 108"/>
            <p:cNvSpPr>
              <a:spLocks noChangeShapeType="1"/>
            </p:cNvSpPr>
            <p:nvPr/>
          </p:nvSpPr>
          <p:spPr bwMode="auto">
            <a:xfrm>
              <a:off x="4512" y="1791"/>
              <a:ext cx="0" cy="525"/>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5821" name="Line 109"/>
          <p:cNvSpPr>
            <a:spLocks noChangeShapeType="1"/>
          </p:cNvSpPr>
          <p:nvPr/>
        </p:nvSpPr>
        <p:spPr bwMode="auto">
          <a:xfrm>
            <a:off x="4953000" y="1871663"/>
            <a:ext cx="0" cy="403383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22" name="Line 110"/>
          <p:cNvSpPr>
            <a:spLocks noChangeShapeType="1"/>
          </p:cNvSpPr>
          <p:nvPr/>
        </p:nvSpPr>
        <p:spPr bwMode="auto">
          <a:xfrm>
            <a:off x="4957763" y="5905500"/>
            <a:ext cx="372903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15823" name="Group 111"/>
          <p:cNvGrpSpPr>
            <a:grpSpLocks/>
          </p:cNvGrpSpPr>
          <p:nvPr/>
        </p:nvGrpSpPr>
        <p:grpSpPr bwMode="auto">
          <a:xfrm>
            <a:off x="4545013" y="2503488"/>
            <a:ext cx="2847975" cy="3822700"/>
            <a:chOff x="2863" y="1577"/>
            <a:chExt cx="1794" cy="2408"/>
          </a:xfrm>
        </p:grpSpPr>
        <p:sp>
          <p:nvSpPr>
            <p:cNvPr id="115824" name="Line 112"/>
            <p:cNvSpPr>
              <a:spLocks noChangeShapeType="1"/>
            </p:cNvSpPr>
            <p:nvPr/>
          </p:nvSpPr>
          <p:spPr bwMode="auto">
            <a:xfrm>
              <a:off x="3147" y="1728"/>
              <a:ext cx="897"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25" name="Rectangle 113"/>
            <p:cNvSpPr>
              <a:spLocks noChangeArrowheads="1"/>
            </p:cNvSpPr>
            <p:nvPr/>
          </p:nvSpPr>
          <p:spPr bwMode="auto">
            <a:xfrm>
              <a:off x="4361" y="3737"/>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1</a:t>
              </a:r>
            </a:p>
          </p:txBody>
        </p:sp>
        <p:sp>
          <p:nvSpPr>
            <p:cNvPr id="115826" name="Rectangle 114"/>
            <p:cNvSpPr>
              <a:spLocks noChangeArrowheads="1"/>
            </p:cNvSpPr>
            <p:nvPr/>
          </p:nvSpPr>
          <p:spPr bwMode="auto">
            <a:xfrm>
              <a:off x="2863" y="1577"/>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2</a:t>
              </a:r>
            </a:p>
          </p:txBody>
        </p:sp>
        <p:sp>
          <p:nvSpPr>
            <p:cNvPr id="115827" name="Oval 115"/>
            <p:cNvSpPr>
              <a:spLocks noChangeArrowheads="1"/>
            </p:cNvSpPr>
            <p:nvPr/>
          </p:nvSpPr>
          <p:spPr bwMode="auto">
            <a:xfrm>
              <a:off x="3996" y="1668"/>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28" name="Line 116"/>
            <p:cNvSpPr>
              <a:spLocks noChangeShapeType="1"/>
            </p:cNvSpPr>
            <p:nvPr/>
          </p:nvSpPr>
          <p:spPr bwMode="auto">
            <a:xfrm>
              <a:off x="4044" y="1803"/>
              <a:ext cx="0" cy="1917"/>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29" name="Rectangle 117"/>
            <p:cNvSpPr>
              <a:spLocks noChangeArrowheads="1"/>
            </p:cNvSpPr>
            <p:nvPr/>
          </p:nvSpPr>
          <p:spPr bwMode="auto">
            <a:xfrm>
              <a:off x="3881" y="3737"/>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0</a:t>
              </a:r>
            </a:p>
          </p:txBody>
        </p:sp>
        <p:sp>
          <p:nvSpPr>
            <p:cNvPr id="115830" name="Rectangle 118"/>
            <p:cNvSpPr>
              <a:spLocks noChangeArrowheads="1"/>
            </p:cNvSpPr>
            <p:nvPr/>
          </p:nvSpPr>
          <p:spPr bwMode="auto">
            <a:xfrm>
              <a:off x="2863" y="2249"/>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1</a:t>
              </a:r>
            </a:p>
          </p:txBody>
        </p:sp>
        <p:sp>
          <p:nvSpPr>
            <p:cNvPr id="115831" name="Line 119"/>
            <p:cNvSpPr>
              <a:spLocks noChangeShapeType="1"/>
            </p:cNvSpPr>
            <p:nvPr/>
          </p:nvSpPr>
          <p:spPr bwMode="auto">
            <a:xfrm>
              <a:off x="3147" y="2400"/>
              <a:ext cx="1317"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32" name="Line 120"/>
            <p:cNvSpPr>
              <a:spLocks noChangeShapeType="1"/>
            </p:cNvSpPr>
            <p:nvPr/>
          </p:nvSpPr>
          <p:spPr bwMode="auto">
            <a:xfrm>
              <a:off x="4512" y="2427"/>
              <a:ext cx="0" cy="1293"/>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33" name="Oval 121"/>
            <p:cNvSpPr>
              <a:spLocks noChangeArrowheads="1"/>
            </p:cNvSpPr>
            <p:nvPr/>
          </p:nvSpPr>
          <p:spPr bwMode="auto">
            <a:xfrm>
              <a:off x="4464" y="2352"/>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5834" name="Rectangle 122"/>
          <p:cNvSpPr>
            <a:spLocks noGrp="1" noChangeArrowheads="1"/>
          </p:cNvSpPr>
          <p:nvPr>
            <p:ph type="chart" sz="half" idx="2"/>
          </p:nvPr>
        </p:nvSpPr>
        <p:spPr>
          <a:xfrm>
            <a:off x="6781800" y="2971800"/>
            <a:ext cx="609600" cy="381000"/>
          </a:xfrm>
          <a:prstGeom prst="rightArrow">
            <a:avLst>
              <a:gd name="adj1" fmla="val 50000"/>
              <a:gd name="adj2" fmla="val 40000"/>
            </a:avLst>
          </a:prstGeom>
          <a:solidFill>
            <a:srgbClr val="008000"/>
          </a:solidFill>
          <a:ln w="12700" cap="flat" algn="ctr">
            <a:solidFill>
              <a:schemeClr val="tx1"/>
            </a:solidFill>
            <a:miter lim="800000"/>
            <a:headEnd/>
            <a:tailEnd/>
          </a:ln>
        </p:spPr>
      </p:sp>
    </p:spTree>
    <p:extLst>
      <p:ext uri="{BB962C8B-B14F-4D97-AF65-F5344CB8AC3E}">
        <p14:creationId xmlns:p14="http://schemas.microsoft.com/office/powerpoint/2010/main" val="2245449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15791"/>
                                        </p:tgtEl>
                                        <p:attrNameLst>
                                          <p:attrName>style.visibility</p:attrName>
                                        </p:attrNameLst>
                                      </p:cBhvr>
                                      <p:to>
                                        <p:strVal val="visible"/>
                                      </p:to>
                                    </p:set>
                                    <p:animEffect transition="in" filter="wipe(left)">
                                      <p:cBhvr>
                                        <p:cTn id="7" dur="500"/>
                                        <p:tgtEl>
                                          <p:spTgt spid="115791"/>
                                        </p:tgtEl>
                                      </p:cBhvr>
                                    </p:animEffect>
                                  </p:childTnLst>
                                </p:cTn>
                              </p:par>
                              <p:par>
                                <p:cTn id="8" presetID="22" presetClass="entr" presetSubtype="8" fill="hold" nodeType="withEffect">
                                  <p:stCondLst>
                                    <p:cond delay="0"/>
                                  </p:stCondLst>
                                  <p:childTnLst>
                                    <p:set>
                                      <p:cBhvr>
                                        <p:cTn id="9" dur="1" fill="hold">
                                          <p:stCondLst>
                                            <p:cond delay="0"/>
                                          </p:stCondLst>
                                        </p:cTn>
                                        <p:tgtEl>
                                          <p:spTgt spid="115823"/>
                                        </p:tgtEl>
                                        <p:attrNameLst>
                                          <p:attrName>style.visibility</p:attrName>
                                        </p:attrNameLst>
                                      </p:cBhvr>
                                      <p:to>
                                        <p:strVal val="visible"/>
                                      </p:to>
                                    </p:set>
                                    <p:animEffect transition="in" filter="wipe(left)">
                                      <p:cBhvr>
                                        <p:cTn id="10" dur="500"/>
                                        <p:tgtEl>
                                          <p:spTgt spid="115823"/>
                                        </p:tgtEl>
                                      </p:cBhvr>
                                    </p:animEffect>
                                  </p:childTnLst>
                                </p:cTn>
                              </p:par>
                              <p:par>
                                <p:cTn id="11" presetID="22" presetClass="entr" presetSubtype="8" fill="hold" nodeType="withEffect">
                                  <p:stCondLst>
                                    <p:cond delay="0"/>
                                  </p:stCondLst>
                                  <p:childTnLst>
                                    <p:set>
                                      <p:cBhvr>
                                        <p:cTn id="12" dur="1" fill="hold">
                                          <p:stCondLst>
                                            <p:cond delay="0"/>
                                          </p:stCondLst>
                                        </p:cTn>
                                        <p:tgtEl>
                                          <p:spTgt spid="115800"/>
                                        </p:tgtEl>
                                        <p:attrNameLst>
                                          <p:attrName>style.visibility</p:attrName>
                                        </p:attrNameLst>
                                      </p:cBhvr>
                                      <p:to>
                                        <p:strVal val="visible"/>
                                      </p:to>
                                    </p:set>
                                    <p:animEffect transition="in" filter="wipe(left)">
                                      <p:cBhvr>
                                        <p:cTn id="13" dur="500"/>
                                        <p:tgtEl>
                                          <p:spTgt spid="11580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115811"/>
                                        </p:tgtEl>
                                        <p:attrNameLst>
                                          <p:attrName>style.visibility</p:attrName>
                                        </p:attrNameLst>
                                      </p:cBhvr>
                                      <p:to>
                                        <p:strVal val="visible"/>
                                      </p:to>
                                    </p:set>
                                    <p:animEffect transition="in" filter="wipe(left)">
                                      <p:cBhvr>
                                        <p:cTn id="18" dur="500"/>
                                        <p:tgtEl>
                                          <p:spTgt spid="115811"/>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15834"/>
                                        </p:tgtEl>
                                        <p:attrNameLst>
                                          <p:attrName>style.visibility</p:attrName>
                                        </p:attrNameLst>
                                      </p:cBhvr>
                                      <p:to>
                                        <p:strVal val="visible"/>
                                      </p:to>
                                    </p:set>
                                    <p:animEffect transition="in" filter="strips(downLeft)">
                                      <p:cBhvr>
                                        <p:cTn id="21" dur="500"/>
                                        <p:tgtEl>
                                          <p:spTgt spid="115834"/>
                                        </p:tgtEl>
                                      </p:cBhvr>
                                    </p:animEffect>
                                  </p:childTnLst>
                                </p:cTn>
                              </p:par>
                              <p:par>
                                <p:cTn id="22" presetID="1" presetClass="entr" presetSubtype="0" fill="hold" nodeType="withEffect">
                                  <p:stCondLst>
                                    <p:cond delay="0"/>
                                  </p:stCondLst>
                                  <p:childTnLst>
                                    <p:set>
                                      <p:cBhvr>
                                        <p:cTn id="23" dur="1" fill="hold">
                                          <p:stCondLst>
                                            <p:cond delay="0"/>
                                          </p:stCondLst>
                                        </p:cTn>
                                        <p:tgtEl>
                                          <p:spTgt spid="115789">
                                            <p:txEl>
                                              <p:pRg st="0" end="0"/>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15789">
                                            <p:txEl>
                                              <p:pRg st="1" end="1"/>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115789">
                                            <p:txEl>
                                              <p:pRg st="2" end="2"/>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11578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83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Shifts in Demand</a:t>
            </a:r>
          </a:p>
        </p:txBody>
      </p:sp>
      <p:sp>
        <p:nvSpPr>
          <p:cNvPr id="3" name="Content Placeholder 2"/>
          <p:cNvSpPr>
            <a:spLocks noGrp="1"/>
          </p:cNvSpPr>
          <p:nvPr>
            <p:ph idx="1"/>
          </p:nvPr>
        </p:nvSpPr>
        <p:spPr/>
        <p:txBody>
          <a:bodyPr>
            <a:normAutofit fontScale="85000" lnSpcReduction="20000"/>
          </a:bodyPr>
          <a:lstStyle/>
          <a:p>
            <a:r>
              <a:rPr lang="en-US" dirty="0"/>
              <a:t>Increase in Demand (shift to the right of the entire Demand Curve):</a:t>
            </a:r>
          </a:p>
          <a:p>
            <a:pPr lvl="1">
              <a:buFont typeface="Wingdings" panose="05000000000000000000" pitchFamily="2" charset="2"/>
              <a:buChar char="Ø"/>
            </a:pPr>
            <a:r>
              <a:rPr lang="en-US" dirty="0"/>
              <a:t>Change in tastes in favor of the good</a:t>
            </a:r>
          </a:p>
          <a:p>
            <a:pPr lvl="1">
              <a:buFont typeface="Wingdings" panose="05000000000000000000" pitchFamily="2" charset="2"/>
              <a:buChar char="Ø"/>
            </a:pPr>
            <a:r>
              <a:rPr lang="en-US" dirty="0"/>
              <a:t>Increase in income (for a normal good)</a:t>
            </a:r>
          </a:p>
          <a:p>
            <a:pPr lvl="1">
              <a:buFont typeface="Wingdings" panose="05000000000000000000" pitchFamily="2" charset="2"/>
              <a:buChar char="Ø"/>
            </a:pPr>
            <a:r>
              <a:rPr lang="en-US" dirty="0"/>
              <a:t>Increase in the price of a substitute</a:t>
            </a:r>
          </a:p>
          <a:p>
            <a:pPr lvl="1">
              <a:buFont typeface="Wingdings" panose="05000000000000000000" pitchFamily="2" charset="2"/>
              <a:buChar char="Ø"/>
            </a:pPr>
            <a:r>
              <a:rPr lang="en-US" dirty="0"/>
              <a:t>Decrease in the price of a complement</a:t>
            </a:r>
          </a:p>
          <a:p>
            <a:r>
              <a:rPr lang="en-US" dirty="0"/>
              <a:t>Decrease in Demand (shift to the left of the entire Demand Curve):</a:t>
            </a:r>
          </a:p>
          <a:p>
            <a:pPr lvl="1">
              <a:buFont typeface="Wingdings" panose="05000000000000000000" pitchFamily="2" charset="2"/>
              <a:buChar char="Ø"/>
            </a:pPr>
            <a:r>
              <a:rPr lang="en-US" dirty="0"/>
              <a:t>Change in tastes away from the good</a:t>
            </a:r>
          </a:p>
          <a:p>
            <a:pPr lvl="1">
              <a:buFont typeface="Wingdings" panose="05000000000000000000" pitchFamily="2" charset="2"/>
              <a:buChar char="Ø"/>
            </a:pPr>
            <a:r>
              <a:rPr lang="en-US" dirty="0"/>
              <a:t>Decrease in income (for a normal good)</a:t>
            </a:r>
          </a:p>
          <a:p>
            <a:pPr lvl="1">
              <a:buFont typeface="Wingdings" panose="05000000000000000000" pitchFamily="2" charset="2"/>
              <a:buChar char="Ø"/>
            </a:pPr>
            <a:r>
              <a:rPr lang="en-US" dirty="0"/>
              <a:t>Decrease in the price of a substitute</a:t>
            </a:r>
          </a:p>
          <a:p>
            <a:pPr lvl="1">
              <a:buFont typeface="Wingdings" panose="05000000000000000000" pitchFamily="2" charset="2"/>
              <a:buChar char="Ø"/>
            </a:pPr>
            <a:r>
              <a:rPr lang="en-US" dirty="0"/>
              <a:t>Increase in the price of a complement</a:t>
            </a:r>
          </a:p>
        </p:txBody>
      </p:sp>
    </p:spTree>
    <p:extLst>
      <p:ext uri="{BB962C8B-B14F-4D97-AF65-F5344CB8AC3E}">
        <p14:creationId xmlns:p14="http://schemas.microsoft.com/office/powerpoint/2010/main" val="3784429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Modest goals, 6/5 and 6/8</a:t>
            </a:r>
          </a:p>
        </p:txBody>
      </p:sp>
      <p:sp>
        <p:nvSpPr>
          <p:cNvPr id="3" name="Content Placeholder 2"/>
          <p:cNvSpPr>
            <a:spLocks noGrp="1"/>
          </p:cNvSpPr>
          <p:nvPr>
            <p:ph idx="1"/>
          </p:nvPr>
        </p:nvSpPr>
        <p:spPr/>
        <p:txBody>
          <a:bodyPr>
            <a:normAutofit fontScale="92500" lnSpcReduction="10000"/>
          </a:bodyPr>
          <a:lstStyle/>
          <a:p>
            <a:r>
              <a:rPr lang="en-US" dirty="0"/>
              <a:t>Introduce myself and the class</a:t>
            </a:r>
          </a:p>
          <a:p>
            <a:r>
              <a:rPr lang="en-US" dirty="0"/>
              <a:t>Go over syllabus and reading assignments</a:t>
            </a:r>
          </a:p>
          <a:p>
            <a:r>
              <a:rPr lang="en-US" dirty="0"/>
              <a:t>Discuss goals for the course  </a:t>
            </a:r>
            <a:r>
              <a:rPr lang="en-US" sz="1700" dirty="0"/>
              <a:t>“</a:t>
            </a:r>
            <a:r>
              <a:rPr lang="en-US" sz="1700" dirty="0" err="1"/>
              <a:t>Tempur-Pedic</a:t>
            </a:r>
            <a:r>
              <a:rPr lang="en-US" sz="1700" dirty="0"/>
              <a:t> stock up after report, analysis,” </a:t>
            </a:r>
            <a:r>
              <a:rPr lang="en-US" sz="1700" i="1" dirty="0"/>
              <a:t>Lexington Herald-Leader</a:t>
            </a:r>
            <a:r>
              <a:rPr lang="en-US" sz="1700" dirty="0"/>
              <a:t>, July 26, 2012, p. B5: </a:t>
            </a:r>
            <a:r>
              <a:rPr lang="en-US" sz="1800" dirty="0">
                <a:hlinkClick r:id="rId2"/>
              </a:rPr>
              <a:t>https://www.kentucky.com/news/business/article44369544.html</a:t>
            </a:r>
            <a:endParaRPr lang="en-US" sz="1700" dirty="0"/>
          </a:p>
          <a:p>
            <a:r>
              <a:rPr lang="en-US" dirty="0"/>
              <a:t>Discuss different ways that societies organize their economic systems</a:t>
            </a:r>
          </a:p>
          <a:p>
            <a:r>
              <a:rPr lang="en-US" dirty="0"/>
              <a:t>Introduce basic concepts of demand and supply and use them to understand how markets work to allocate society’s scarce resources</a:t>
            </a:r>
          </a:p>
        </p:txBody>
      </p:sp>
    </p:spTree>
    <p:extLst>
      <p:ext uri="{BB962C8B-B14F-4D97-AF65-F5344CB8AC3E}">
        <p14:creationId xmlns:p14="http://schemas.microsoft.com/office/powerpoint/2010/main" val="2373067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Theory of Supply</a:t>
            </a:r>
          </a:p>
        </p:txBody>
      </p:sp>
      <p:sp>
        <p:nvSpPr>
          <p:cNvPr id="3" name="Content Placeholder 2"/>
          <p:cNvSpPr>
            <a:spLocks noGrp="1"/>
          </p:cNvSpPr>
          <p:nvPr>
            <p:ph idx="1"/>
          </p:nvPr>
        </p:nvSpPr>
        <p:spPr/>
        <p:txBody>
          <a:bodyPr>
            <a:normAutofit fontScale="92500" lnSpcReduction="10000"/>
          </a:bodyPr>
          <a:lstStyle/>
          <a:p>
            <a:r>
              <a:rPr lang="en-US" dirty="0"/>
              <a:t>Quantity Supplied (Q</a:t>
            </a:r>
            <a:r>
              <a:rPr lang="en-US" baseline="-25000" dirty="0"/>
              <a:t>S</a:t>
            </a:r>
            <a:r>
              <a:rPr lang="en-US" dirty="0"/>
              <a:t>):  total amount of a commodity that all firms wish to produce and sell</a:t>
            </a:r>
          </a:p>
          <a:p>
            <a:r>
              <a:rPr lang="en-US" dirty="0"/>
              <a:t>Factors affecting Q</a:t>
            </a:r>
            <a:r>
              <a:rPr lang="en-US" baseline="-25000" dirty="0"/>
              <a:t>S</a:t>
            </a:r>
            <a:r>
              <a:rPr lang="en-US" dirty="0"/>
              <a:t>:</a:t>
            </a:r>
          </a:p>
          <a:p>
            <a:pPr marL="914400" lvl="1" indent="-514350">
              <a:buFont typeface="+mj-lt"/>
              <a:buAutoNum type="arabicPeriod"/>
            </a:pPr>
            <a:r>
              <a:rPr lang="en-US" dirty="0"/>
              <a:t>Goals of firm owners</a:t>
            </a:r>
          </a:p>
          <a:p>
            <a:pPr marL="914400" lvl="1" indent="-514350">
              <a:buFont typeface="+mj-lt"/>
              <a:buAutoNum type="arabicPeriod"/>
            </a:pPr>
            <a:r>
              <a:rPr lang="en-US" dirty="0"/>
              <a:t>Technology</a:t>
            </a:r>
          </a:p>
          <a:p>
            <a:pPr marL="914400" lvl="1" indent="-514350">
              <a:buFont typeface="+mj-lt"/>
              <a:buAutoNum type="arabicPeriod"/>
            </a:pPr>
            <a:r>
              <a:rPr lang="en-US" dirty="0"/>
              <a:t>Input prices</a:t>
            </a:r>
          </a:p>
          <a:p>
            <a:pPr marL="914400" lvl="1" indent="-514350">
              <a:buFont typeface="+mj-lt"/>
              <a:buAutoNum type="arabicPeriod"/>
            </a:pPr>
            <a:r>
              <a:rPr lang="en-US" dirty="0"/>
              <a:t>Price of the product</a:t>
            </a:r>
          </a:p>
          <a:p>
            <a:pPr marL="914400" lvl="1" indent="-514350">
              <a:buFont typeface="+mj-lt"/>
              <a:buAutoNum type="arabicPeriod"/>
            </a:pPr>
            <a:r>
              <a:rPr lang="en-US" dirty="0"/>
              <a:t>Prices of other products</a:t>
            </a:r>
          </a:p>
          <a:p>
            <a:pPr marL="1771650" lvl="3" indent="-514350">
              <a:buFont typeface="+mj-lt"/>
              <a:buAutoNum type="alphaLcParenR"/>
            </a:pPr>
            <a:r>
              <a:rPr lang="en-US" dirty="0"/>
              <a:t>substitutes in production</a:t>
            </a:r>
          </a:p>
          <a:p>
            <a:pPr marL="1771650" lvl="3" indent="-514350">
              <a:buFont typeface="+mj-lt"/>
              <a:buAutoNum type="alphaLcParenR"/>
            </a:pPr>
            <a:r>
              <a:rPr lang="en-US" dirty="0"/>
              <a:t>complements in production</a:t>
            </a:r>
          </a:p>
        </p:txBody>
      </p:sp>
    </p:spTree>
    <p:extLst>
      <p:ext uri="{BB962C8B-B14F-4D97-AF65-F5344CB8AC3E}">
        <p14:creationId xmlns:p14="http://schemas.microsoft.com/office/powerpoint/2010/main" val="1761226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Law of Supply</a:t>
            </a:r>
          </a:p>
        </p:txBody>
      </p:sp>
      <p:sp>
        <p:nvSpPr>
          <p:cNvPr id="3" name="Content Placeholder 2"/>
          <p:cNvSpPr>
            <a:spLocks noGrp="1"/>
          </p:cNvSpPr>
          <p:nvPr>
            <p:ph idx="1"/>
          </p:nvPr>
        </p:nvSpPr>
        <p:spPr/>
        <p:txBody>
          <a:bodyPr>
            <a:normAutofit fontScale="92500"/>
          </a:bodyPr>
          <a:lstStyle/>
          <a:p>
            <a:r>
              <a:rPr lang="en-US" dirty="0"/>
              <a:t>Ceteris Paribus (holding other factors constant), as the price of a commodity rises, firms will wish to produce and sell more of it, and vice versa.</a:t>
            </a:r>
          </a:p>
          <a:p>
            <a:r>
              <a:rPr lang="en-US" dirty="0"/>
              <a:t>The Law of Supply can be represented graphically in what we call a Supply Curve.  The Supply Curve shows how much firms wish to produce and sell at each price, holding constant technology, input prices, and the prices of other commodities.</a:t>
            </a:r>
          </a:p>
        </p:txBody>
      </p:sp>
    </p:spTree>
    <p:extLst>
      <p:ext uri="{BB962C8B-B14F-4D97-AF65-F5344CB8AC3E}">
        <p14:creationId xmlns:p14="http://schemas.microsoft.com/office/powerpoint/2010/main" val="371664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en-US" altLang="en-US"/>
              <a:t>Supply Curve</a:t>
            </a:r>
          </a:p>
        </p:txBody>
      </p:sp>
      <p:grpSp>
        <p:nvGrpSpPr>
          <p:cNvPr id="134149" name="Group 5"/>
          <p:cNvGrpSpPr>
            <a:grpSpLocks/>
          </p:cNvGrpSpPr>
          <p:nvPr/>
        </p:nvGrpSpPr>
        <p:grpSpPr bwMode="auto">
          <a:xfrm>
            <a:off x="2951163" y="4802188"/>
            <a:ext cx="3462337" cy="1293812"/>
            <a:chOff x="3743" y="2773"/>
            <a:chExt cx="2181" cy="815"/>
          </a:xfrm>
        </p:grpSpPr>
        <p:sp>
          <p:nvSpPr>
            <p:cNvPr id="134150" name="Rectangle 6"/>
            <p:cNvSpPr>
              <a:spLocks noChangeArrowheads="1"/>
            </p:cNvSpPr>
            <p:nvPr/>
          </p:nvSpPr>
          <p:spPr bwMode="auto">
            <a:xfrm>
              <a:off x="4222" y="2773"/>
              <a:ext cx="1702" cy="680"/>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1600" b="1"/>
                <a:t>Horizontal axis measures </a:t>
              </a:r>
            </a:p>
            <a:p>
              <a:pPr algn="l" eaLnBrk="0" hangingPunct="0"/>
              <a:r>
                <a:rPr lang="en-US" altLang="en-US" sz="1600" b="1"/>
                <a:t>quantity (Q) supplied in</a:t>
              </a:r>
            </a:p>
            <a:p>
              <a:pPr algn="l" eaLnBrk="0" hangingPunct="0"/>
              <a:r>
                <a:rPr lang="en-US" altLang="en-US" sz="1600" b="1"/>
                <a:t>number of units per </a:t>
              </a:r>
            </a:p>
            <a:p>
              <a:pPr algn="l" eaLnBrk="0" hangingPunct="0"/>
              <a:r>
                <a:rPr lang="en-US" altLang="en-US" sz="1600" b="1"/>
                <a:t>time period</a:t>
              </a:r>
              <a:endParaRPr lang="en-US" altLang="en-US" sz="1600" b="1">
                <a:latin typeface="Times New Roman" pitchFamily="18" charset="0"/>
              </a:endParaRPr>
            </a:p>
          </p:txBody>
        </p:sp>
        <p:sp>
          <p:nvSpPr>
            <p:cNvPr id="134151" name="Freeform 7"/>
            <p:cNvSpPr>
              <a:spLocks/>
            </p:cNvSpPr>
            <p:nvPr/>
          </p:nvSpPr>
          <p:spPr bwMode="auto">
            <a:xfrm>
              <a:off x="3743" y="3202"/>
              <a:ext cx="480" cy="386"/>
            </a:xfrm>
            <a:custGeom>
              <a:avLst/>
              <a:gdLst>
                <a:gd name="T0" fmla="*/ 138 w 480"/>
                <a:gd name="T1" fmla="*/ 385 h 386"/>
                <a:gd name="T2" fmla="*/ 274 w 480"/>
                <a:gd name="T3" fmla="*/ 257 h 386"/>
                <a:gd name="T4" fmla="*/ 206 w 480"/>
                <a:gd name="T5" fmla="*/ 257 h 386"/>
                <a:gd name="T6" fmla="*/ 205 w 480"/>
                <a:gd name="T7" fmla="*/ 129 h 386"/>
                <a:gd name="T8" fmla="*/ 479 w 480"/>
                <a:gd name="T9" fmla="*/ 128 h 386"/>
                <a:gd name="T10" fmla="*/ 478 w 480"/>
                <a:gd name="T11" fmla="*/ 0 h 386"/>
                <a:gd name="T12" fmla="*/ 68 w 480"/>
                <a:gd name="T13" fmla="*/ 2 h 386"/>
                <a:gd name="T14" fmla="*/ 69 w 480"/>
                <a:gd name="T15" fmla="*/ 258 h 386"/>
                <a:gd name="T16" fmla="*/ 0 w 480"/>
                <a:gd name="T17" fmla="*/ 258 h 386"/>
                <a:gd name="T18" fmla="*/ 138 w 480"/>
                <a:gd name="T19" fmla="*/ 385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0" h="386">
                  <a:moveTo>
                    <a:pt x="138" y="385"/>
                  </a:moveTo>
                  <a:lnTo>
                    <a:pt x="274" y="257"/>
                  </a:lnTo>
                  <a:lnTo>
                    <a:pt x="206" y="257"/>
                  </a:lnTo>
                  <a:lnTo>
                    <a:pt x="205" y="129"/>
                  </a:lnTo>
                  <a:lnTo>
                    <a:pt x="479" y="128"/>
                  </a:lnTo>
                  <a:lnTo>
                    <a:pt x="478" y="0"/>
                  </a:lnTo>
                  <a:lnTo>
                    <a:pt x="68" y="2"/>
                  </a:lnTo>
                  <a:lnTo>
                    <a:pt x="69" y="258"/>
                  </a:lnTo>
                  <a:lnTo>
                    <a:pt x="0" y="258"/>
                  </a:lnTo>
                  <a:lnTo>
                    <a:pt x="138" y="385"/>
                  </a:lnTo>
                </a:path>
              </a:pathLst>
            </a:custGeom>
            <a:solidFill>
              <a:srgbClr val="FFFF00"/>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34152" name="Group 8"/>
          <p:cNvGrpSpPr>
            <a:grpSpLocks/>
          </p:cNvGrpSpPr>
          <p:nvPr/>
        </p:nvGrpSpPr>
        <p:grpSpPr bwMode="auto">
          <a:xfrm>
            <a:off x="2398713" y="2630488"/>
            <a:ext cx="2674937" cy="1524000"/>
            <a:chOff x="1415" y="1093"/>
            <a:chExt cx="1685" cy="960"/>
          </a:xfrm>
        </p:grpSpPr>
        <p:sp>
          <p:nvSpPr>
            <p:cNvPr id="134153" name="Rectangle 9"/>
            <p:cNvSpPr>
              <a:spLocks noChangeArrowheads="1"/>
            </p:cNvSpPr>
            <p:nvPr/>
          </p:nvSpPr>
          <p:spPr bwMode="auto">
            <a:xfrm>
              <a:off x="1561" y="1093"/>
              <a:ext cx="1539" cy="526"/>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1600" b="1" dirty="0"/>
                <a:t>Vertical axis measures </a:t>
              </a:r>
            </a:p>
            <a:p>
              <a:pPr algn="l" eaLnBrk="0" hangingPunct="0"/>
              <a:r>
                <a:rPr lang="en-US" altLang="en-US" sz="1600" b="1" dirty="0"/>
                <a:t>price (P) received</a:t>
              </a:r>
            </a:p>
            <a:p>
              <a:pPr algn="l" eaLnBrk="0" hangingPunct="0"/>
              <a:r>
                <a:rPr lang="en-US" altLang="en-US" sz="1600" b="1" dirty="0"/>
                <a:t>per unit in dollars</a:t>
              </a:r>
            </a:p>
          </p:txBody>
        </p:sp>
        <p:sp>
          <p:nvSpPr>
            <p:cNvPr id="134154" name="Freeform 10"/>
            <p:cNvSpPr>
              <a:spLocks/>
            </p:cNvSpPr>
            <p:nvPr/>
          </p:nvSpPr>
          <p:spPr bwMode="auto">
            <a:xfrm>
              <a:off x="1415" y="1620"/>
              <a:ext cx="434" cy="433"/>
            </a:xfrm>
            <a:custGeom>
              <a:avLst/>
              <a:gdLst>
                <a:gd name="T0" fmla="*/ 0 w 434"/>
                <a:gd name="T1" fmla="*/ 309 h 433"/>
                <a:gd name="T2" fmla="*/ 144 w 434"/>
                <a:gd name="T3" fmla="*/ 185 h 433"/>
                <a:gd name="T4" fmla="*/ 144 w 434"/>
                <a:gd name="T5" fmla="*/ 247 h 433"/>
                <a:gd name="T6" fmla="*/ 289 w 434"/>
                <a:gd name="T7" fmla="*/ 247 h 433"/>
                <a:gd name="T8" fmla="*/ 288 w 434"/>
                <a:gd name="T9" fmla="*/ 0 h 433"/>
                <a:gd name="T10" fmla="*/ 433 w 434"/>
                <a:gd name="T11" fmla="*/ 0 h 433"/>
                <a:gd name="T12" fmla="*/ 433 w 434"/>
                <a:gd name="T13" fmla="*/ 370 h 433"/>
                <a:gd name="T14" fmla="*/ 145 w 434"/>
                <a:gd name="T15" fmla="*/ 370 h 433"/>
                <a:gd name="T16" fmla="*/ 145 w 434"/>
                <a:gd name="T17" fmla="*/ 432 h 433"/>
                <a:gd name="T18" fmla="*/ 0 w 434"/>
                <a:gd name="T19" fmla="*/ 309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4" h="433">
                  <a:moveTo>
                    <a:pt x="0" y="309"/>
                  </a:moveTo>
                  <a:lnTo>
                    <a:pt x="144" y="185"/>
                  </a:lnTo>
                  <a:lnTo>
                    <a:pt x="144" y="247"/>
                  </a:lnTo>
                  <a:lnTo>
                    <a:pt x="289" y="247"/>
                  </a:lnTo>
                  <a:lnTo>
                    <a:pt x="288" y="0"/>
                  </a:lnTo>
                  <a:lnTo>
                    <a:pt x="433" y="0"/>
                  </a:lnTo>
                  <a:lnTo>
                    <a:pt x="433" y="370"/>
                  </a:lnTo>
                  <a:lnTo>
                    <a:pt x="145" y="370"/>
                  </a:lnTo>
                  <a:lnTo>
                    <a:pt x="145" y="432"/>
                  </a:lnTo>
                  <a:lnTo>
                    <a:pt x="0" y="309"/>
                  </a:lnTo>
                </a:path>
              </a:pathLst>
            </a:custGeom>
            <a:solidFill>
              <a:srgbClr val="FFFF00"/>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34155" name="Line 11"/>
          <p:cNvSpPr>
            <a:spLocks noChangeShapeType="1"/>
          </p:cNvSpPr>
          <p:nvPr/>
        </p:nvSpPr>
        <p:spPr bwMode="auto">
          <a:xfrm>
            <a:off x="2362200" y="1897063"/>
            <a:ext cx="0" cy="421163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156" name="Line 12"/>
          <p:cNvSpPr>
            <a:spLocks noChangeShapeType="1"/>
          </p:cNvSpPr>
          <p:nvPr/>
        </p:nvSpPr>
        <p:spPr bwMode="auto">
          <a:xfrm>
            <a:off x="2362200" y="6121400"/>
            <a:ext cx="422275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157" name="Rectangle 13"/>
          <p:cNvSpPr>
            <a:spLocks noChangeArrowheads="1"/>
          </p:cNvSpPr>
          <p:nvPr/>
        </p:nvSpPr>
        <p:spPr bwMode="auto">
          <a:xfrm>
            <a:off x="5511800" y="6026150"/>
            <a:ext cx="10826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1600" b="1"/>
              <a:t>Quantity</a:t>
            </a:r>
            <a:r>
              <a:rPr lang="en-US" altLang="en-US" sz="2400">
                <a:latin typeface="Times New Roman" pitchFamily="18" charset="0"/>
              </a:rPr>
              <a:t> </a:t>
            </a:r>
          </a:p>
        </p:txBody>
      </p:sp>
      <p:sp>
        <p:nvSpPr>
          <p:cNvPr id="134158" name="Rectangle 14"/>
          <p:cNvSpPr>
            <a:spLocks noChangeArrowheads="1"/>
          </p:cNvSpPr>
          <p:nvPr/>
        </p:nvSpPr>
        <p:spPr bwMode="auto">
          <a:xfrm>
            <a:off x="1003209" y="1816100"/>
            <a:ext cx="1322479" cy="582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r" eaLnBrk="0" hangingPunct="0">
              <a:lnSpc>
                <a:spcPct val="80000"/>
              </a:lnSpc>
            </a:pPr>
            <a:r>
              <a:rPr lang="en-US" altLang="en-US" sz="1600" b="1" dirty="0"/>
              <a:t>Price</a:t>
            </a:r>
          </a:p>
          <a:p>
            <a:pPr algn="r" eaLnBrk="0" hangingPunct="0">
              <a:lnSpc>
                <a:spcPct val="80000"/>
              </a:lnSpc>
            </a:pPr>
            <a:r>
              <a:rPr lang="en-US" altLang="en-US" sz="1600" b="1" dirty="0"/>
              <a:t>($ per unit)</a:t>
            </a:r>
            <a:r>
              <a:rPr lang="en-US" altLang="en-US" sz="2400" dirty="0">
                <a:latin typeface="Times New Roman" pitchFamily="18" charset="0"/>
              </a:rPr>
              <a:t> </a:t>
            </a:r>
          </a:p>
        </p:txBody>
      </p:sp>
    </p:spTree>
    <p:extLst>
      <p:ext uri="{BB962C8B-B14F-4D97-AF65-F5344CB8AC3E}">
        <p14:creationId xmlns:p14="http://schemas.microsoft.com/office/powerpoint/2010/main" val="27649441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6" name="Rectangle 4"/>
          <p:cNvSpPr>
            <a:spLocks noGrp="1" noChangeArrowheads="1"/>
          </p:cNvSpPr>
          <p:nvPr>
            <p:ph type="title"/>
          </p:nvPr>
        </p:nvSpPr>
        <p:spPr/>
        <p:txBody>
          <a:bodyPr/>
          <a:lstStyle/>
          <a:p>
            <a:r>
              <a:rPr lang="en-US" altLang="en-US"/>
              <a:t>Supply Curve</a:t>
            </a:r>
          </a:p>
        </p:txBody>
      </p:sp>
      <p:grpSp>
        <p:nvGrpSpPr>
          <p:cNvPr id="136198" name="Group 6"/>
          <p:cNvGrpSpPr>
            <a:grpSpLocks/>
          </p:cNvGrpSpPr>
          <p:nvPr/>
        </p:nvGrpSpPr>
        <p:grpSpPr bwMode="auto">
          <a:xfrm>
            <a:off x="2209800" y="1782763"/>
            <a:ext cx="5746753" cy="3522663"/>
            <a:chOff x="1392" y="1123"/>
            <a:chExt cx="3620" cy="2219"/>
          </a:xfrm>
        </p:grpSpPr>
        <p:sp>
          <p:nvSpPr>
            <p:cNvPr id="136199" name="Freeform 7"/>
            <p:cNvSpPr>
              <a:spLocks/>
            </p:cNvSpPr>
            <p:nvPr/>
          </p:nvSpPr>
          <p:spPr bwMode="auto">
            <a:xfrm>
              <a:off x="1392" y="1440"/>
              <a:ext cx="2209" cy="1873"/>
            </a:xfrm>
            <a:custGeom>
              <a:avLst/>
              <a:gdLst>
                <a:gd name="T0" fmla="*/ 0 w 2209"/>
                <a:gd name="T1" fmla="*/ 1872 h 1873"/>
                <a:gd name="T2" fmla="*/ 587 w 2209"/>
                <a:gd name="T3" fmla="*/ 1512 h 1873"/>
                <a:gd name="T4" fmla="*/ 1203 w 2209"/>
                <a:gd name="T5" fmla="*/ 1090 h 1873"/>
                <a:gd name="T6" fmla="*/ 1852 w 2209"/>
                <a:gd name="T7" fmla="*/ 523 h 1873"/>
                <a:gd name="T8" fmla="*/ 2095 w 2209"/>
                <a:gd name="T9" fmla="*/ 247 h 1873"/>
                <a:gd name="T10" fmla="*/ 2208 w 2209"/>
                <a:gd name="T11" fmla="*/ 0 h 1873"/>
              </a:gdLst>
              <a:ahLst/>
              <a:cxnLst>
                <a:cxn ang="0">
                  <a:pos x="T0" y="T1"/>
                </a:cxn>
                <a:cxn ang="0">
                  <a:pos x="T2" y="T3"/>
                </a:cxn>
                <a:cxn ang="0">
                  <a:pos x="T4" y="T5"/>
                </a:cxn>
                <a:cxn ang="0">
                  <a:pos x="T6" y="T7"/>
                </a:cxn>
                <a:cxn ang="0">
                  <a:pos x="T8" y="T9"/>
                </a:cxn>
                <a:cxn ang="0">
                  <a:pos x="T10" y="T11"/>
                </a:cxn>
              </a:cxnLst>
              <a:rect l="0" t="0" r="r" b="b"/>
              <a:pathLst>
                <a:path w="2209" h="1873">
                  <a:moveTo>
                    <a:pt x="0" y="1872"/>
                  </a:moveTo>
                  <a:lnTo>
                    <a:pt x="587" y="1512"/>
                  </a:lnTo>
                  <a:lnTo>
                    <a:pt x="1203" y="1090"/>
                  </a:lnTo>
                  <a:lnTo>
                    <a:pt x="1852" y="523"/>
                  </a:lnTo>
                  <a:lnTo>
                    <a:pt x="2095" y="247"/>
                  </a:lnTo>
                  <a:lnTo>
                    <a:pt x="2208" y="0"/>
                  </a:lnTo>
                </a:path>
              </a:pathLst>
            </a:custGeom>
            <a:noFill/>
            <a:ln w="50800" cap="rnd" cmpd="sng">
              <a:solidFill>
                <a:srgbClr val="99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6200" name="Rectangle 8"/>
            <p:cNvSpPr>
              <a:spLocks noChangeArrowheads="1"/>
            </p:cNvSpPr>
            <p:nvPr/>
          </p:nvSpPr>
          <p:spPr bwMode="auto">
            <a:xfrm>
              <a:off x="3487" y="1123"/>
              <a:ext cx="242"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400" i="1"/>
                <a:t>S</a:t>
              </a:r>
            </a:p>
          </p:txBody>
        </p:sp>
        <p:sp>
          <p:nvSpPr>
            <p:cNvPr id="136201" name="Rectangle 9"/>
            <p:cNvSpPr>
              <a:spLocks noChangeArrowheads="1"/>
            </p:cNvSpPr>
            <p:nvPr/>
          </p:nvSpPr>
          <p:spPr bwMode="auto">
            <a:xfrm>
              <a:off x="3389" y="2413"/>
              <a:ext cx="1623" cy="929"/>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dirty="0"/>
                <a:t>The supply curve slopes</a:t>
              </a:r>
            </a:p>
            <a:p>
              <a:pPr eaLnBrk="0" hangingPunct="0"/>
              <a:r>
                <a:rPr lang="en-US" altLang="en-US" b="1" dirty="0"/>
                <a:t>upward, indicating that</a:t>
              </a:r>
            </a:p>
            <a:p>
              <a:pPr eaLnBrk="0" hangingPunct="0"/>
              <a:r>
                <a:rPr lang="en-US" altLang="en-US" b="1" dirty="0"/>
                <a:t>at higher prices firms</a:t>
              </a:r>
            </a:p>
            <a:p>
              <a:pPr eaLnBrk="0" hangingPunct="0"/>
              <a:r>
                <a:rPr lang="en-US" altLang="en-US" b="1" dirty="0"/>
                <a:t>will wish to produce and </a:t>
              </a:r>
            </a:p>
            <a:p>
              <a:pPr eaLnBrk="0" hangingPunct="0"/>
              <a:r>
                <a:rPr lang="en-US" altLang="en-US" b="1" dirty="0"/>
                <a:t>sell more of the product</a:t>
              </a:r>
            </a:p>
          </p:txBody>
        </p:sp>
      </p:grpSp>
      <p:sp>
        <p:nvSpPr>
          <p:cNvPr id="136202" name="Line 10"/>
          <p:cNvSpPr>
            <a:spLocks noChangeShapeType="1"/>
          </p:cNvSpPr>
          <p:nvPr/>
        </p:nvSpPr>
        <p:spPr bwMode="auto">
          <a:xfrm>
            <a:off x="2209800" y="1744663"/>
            <a:ext cx="0" cy="421163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203" name="Line 11"/>
          <p:cNvSpPr>
            <a:spLocks noChangeShapeType="1"/>
          </p:cNvSpPr>
          <p:nvPr/>
        </p:nvSpPr>
        <p:spPr bwMode="auto">
          <a:xfrm>
            <a:off x="2209800" y="5969000"/>
            <a:ext cx="422275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204" name="Rectangle 12"/>
          <p:cNvSpPr>
            <a:spLocks noChangeArrowheads="1"/>
          </p:cNvSpPr>
          <p:nvPr/>
        </p:nvSpPr>
        <p:spPr bwMode="auto">
          <a:xfrm>
            <a:off x="5359400" y="5873750"/>
            <a:ext cx="10826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1600" b="1"/>
              <a:t>Quantity</a:t>
            </a:r>
            <a:r>
              <a:rPr lang="en-US" altLang="en-US" sz="2400">
                <a:latin typeface="Times New Roman" pitchFamily="18" charset="0"/>
              </a:rPr>
              <a:t> </a:t>
            </a:r>
          </a:p>
        </p:txBody>
      </p:sp>
      <p:sp>
        <p:nvSpPr>
          <p:cNvPr id="136205" name="Rectangle 13"/>
          <p:cNvSpPr>
            <a:spLocks noChangeArrowheads="1"/>
          </p:cNvSpPr>
          <p:nvPr/>
        </p:nvSpPr>
        <p:spPr bwMode="auto">
          <a:xfrm>
            <a:off x="850809" y="1663700"/>
            <a:ext cx="1322479" cy="582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r" eaLnBrk="0" hangingPunct="0">
              <a:lnSpc>
                <a:spcPct val="80000"/>
              </a:lnSpc>
            </a:pPr>
            <a:r>
              <a:rPr lang="en-US" altLang="en-US" sz="1600" b="1" dirty="0"/>
              <a:t>Price</a:t>
            </a:r>
          </a:p>
          <a:p>
            <a:pPr algn="r" eaLnBrk="0" hangingPunct="0">
              <a:lnSpc>
                <a:spcPct val="80000"/>
              </a:lnSpc>
            </a:pPr>
            <a:r>
              <a:rPr lang="en-US" altLang="en-US" sz="1600" b="1" dirty="0"/>
              <a:t>($ per unit)</a:t>
            </a:r>
            <a:r>
              <a:rPr lang="en-US" altLang="en-US" sz="2400" dirty="0">
                <a:latin typeface="Times New Roman" pitchFamily="18" charset="0"/>
              </a:rPr>
              <a:t> </a:t>
            </a:r>
          </a:p>
        </p:txBody>
      </p:sp>
      <p:grpSp>
        <p:nvGrpSpPr>
          <p:cNvPr id="136206" name="Group 14"/>
          <p:cNvGrpSpPr>
            <a:grpSpLocks/>
          </p:cNvGrpSpPr>
          <p:nvPr/>
        </p:nvGrpSpPr>
        <p:grpSpPr bwMode="auto">
          <a:xfrm>
            <a:off x="1744663" y="4183063"/>
            <a:ext cx="1936750" cy="2108200"/>
            <a:chOff x="1099" y="2635"/>
            <a:chExt cx="1220" cy="1328"/>
          </a:xfrm>
        </p:grpSpPr>
        <p:sp>
          <p:nvSpPr>
            <p:cNvPr id="136207" name="Line 15"/>
            <p:cNvSpPr>
              <a:spLocks noChangeShapeType="1"/>
            </p:cNvSpPr>
            <p:nvPr/>
          </p:nvSpPr>
          <p:spPr bwMode="auto">
            <a:xfrm>
              <a:off x="1404" y="2796"/>
              <a:ext cx="828"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208" name="Line 16"/>
            <p:cNvSpPr>
              <a:spLocks noChangeShapeType="1"/>
            </p:cNvSpPr>
            <p:nvPr/>
          </p:nvSpPr>
          <p:spPr bwMode="auto">
            <a:xfrm rot="-5400000">
              <a:off x="1716" y="3288"/>
              <a:ext cx="948"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209" name="Oval 17"/>
            <p:cNvSpPr>
              <a:spLocks noChangeArrowheads="1"/>
            </p:cNvSpPr>
            <p:nvPr/>
          </p:nvSpPr>
          <p:spPr bwMode="auto">
            <a:xfrm>
              <a:off x="2124" y="2760"/>
              <a:ext cx="132" cy="108"/>
            </a:xfrm>
            <a:prstGeom prst="ellipse">
              <a:avLst/>
            </a:prstGeom>
            <a:solidFill>
              <a:schemeClr val="tx1"/>
            </a:solidFill>
            <a:ln w="12700">
              <a:solidFill>
                <a:srgbClr val="37654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210" name="Rectangle 18"/>
            <p:cNvSpPr>
              <a:spLocks noChangeArrowheads="1"/>
            </p:cNvSpPr>
            <p:nvPr/>
          </p:nvSpPr>
          <p:spPr bwMode="auto">
            <a:xfrm>
              <a:off x="1099" y="2635"/>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1</a:t>
              </a:r>
              <a:endParaRPr lang="en-US" altLang="en-US" sz="2400" i="1"/>
            </a:p>
          </p:txBody>
        </p:sp>
        <p:sp>
          <p:nvSpPr>
            <p:cNvPr id="136211" name="Rectangle 19"/>
            <p:cNvSpPr>
              <a:spLocks noChangeArrowheads="1"/>
            </p:cNvSpPr>
            <p:nvPr/>
          </p:nvSpPr>
          <p:spPr bwMode="auto">
            <a:xfrm>
              <a:off x="2023" y="3715"/>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1</a:t>
              </a:r>
              <a:endParaRPr lang="en-US" altLang="en-US" sz="2400" i="1"/>
            </a:p>
          </p:txBody>
        </p:sp>
      </p:grpSp>
      <p:grpSp>
        <p:nvGrpSpPr>
          <p:cNvPr id="136212" name="Group 20"/>
          <p:cNvGrpSpPr>
            <a:grpSpLocks/>
          </p:cNvGrpSpPr>
          <p:nvPr/>
        </p:nvGrpSpPr>
        <p:grpSpPr bwMode="auto">
          <a:xfrm>
            <a:off x="1744663" y="3402013"/>
            <a:ext cx="2984500" cy="2889250"/>
            <a:chOff x="1099" y="2143"/>
            <a:chExt cx="1880" cy="1820"/>
          </a:xfrm>
        </p:grpSpPr>
        <p:sp>
          <p:nvSpPr>
            <p:cNvPr id="136213" name="Line 21"/>
            <p:cNvSpPr>
              <a:spLocks noChangeShapeType="1"/>
            </p:cNvSpPr>
            <p:nvPr/>
          </p:nvSpPr>
          <p:spPr bwMode="auto">
            <a:xfrm>
              <a:off x="1404" y="2340"/>
              <a:ext cx="1440"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214" name="Line 22"/>
            <p:cNvSpPr>
              <a:spLocks noChangeShapeType="1"/>
            </p:cNvSpPr>
            <p:nvPr/>
          </p:nvSpPr>
          <p:spPr bwMode="auto">
            <a:xfrm rot="-5400000">
              <a:off x="2094" y="3042"/>
              <a:ext cx="1440"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215" name="Oval 23"/>
            <p:cNvSpPr>
              <a:spLocks noChangeArrowheads="1"/>
            </p:cNvSpPr>
            <p:nvPr/>
          </p:nvSpPr>
          <p:spPr bwMode="auto">
            <a:xfrm>
              <a:off x="2736" y="2292"/>
              <a:ext cx="132" cy="108"/>
            </a:xfrm>
            <a:prstGeom prst="ellipse">
              <a:avLst/>
            </a:prstGeom>
            <a:solidFill>
              <a:schemeClr val="tx1"/>
            </a:solidFill>
            <a:ln w="12700">
              <a:solidFill>
                <a:srgbClr val="37654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216" name="AutoShape 24"/>
            <p:cNvSpPr>
              <a:spLocks noChangeArrowheads="1"/>
            </p:cNvSpPr>
            <p:nvPr/>
          </p:nvSpPr>
          <p:spPr bwMode="auto">
            <a:xfrm>
              <a:off x="2268" y="3240"/>
              <a:ext cx="480" cy="276"/>
            </a:xfrm>
            <a:prstGeom prst="rightArrow">
              <a:avLst>
                <a:gd name="adj1" fmla="val 50000"/>
                <a:gd name="adj2" fmla="val 43478"/>
              </a:avLst>
            </a:prstGeom>
            <a:solidFill>
              <a:srgbClr val="FF0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217" name="AutoShape 25"/>
            <p:cNvSpPr>
              <a:spLocks noChangeArrowheads="1"/>
            </p:cNvSpPr>
            <p:nvPr/>
          </p:nvSpPr>
          <p:spPr bwMode="auto">
            <a:xfrm rot="-5400000">
              <a:off x="1620" y="2412"/>
              <a:ext cx="360" cy="276"/>
            </a:xfrm>
            <a:prstGeom prst="rightArrow">
              <a:avLst>
                <a:gd name="adj1" fmla="val 42037"/>
                <a:gd name="adj2" fmla="val 49638"/>
              </a:avLst>
            </a:prstGeom>
            <a:solidFill>
              <a:srgbClr val="FF0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218" name="Rectangle 26"/>
            <p:cNvSpPr>
              <a:spLocks noChangeArrowheads="1"/>
            </p:cNvSpPr>
            <p:nvPr/>
          </p:nvSpPr>
          <p:spPr bwMode="auto">
            <a:xfrm>
              <a:off x="1099" y="2143"/>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2</a:t>
              </a:r>
              <a:endParaRPr lang="en-US" altLang="en-US" sz="2400" i="1"/>
            </a:p>
          </p:txBody>
        </p:sp>
        <p:sp>
          <p:nvSpPr>
            <p:cNvPr id="136219" name="Rectangle 27"/>
            <p:cNvSpPr>
              <a:spLocks noChangeArrowheads="1"/>
            </p:cNvSpPr>
            <p:nvPr/>
          </p:nvSpPr>
          <p:spPr bwMode="auto">
            <a:xfrm>
              <a:off x="2683" y="3715"/>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2</a:t>
              </a:r>
              <a:endParaRPr lang="en-US" altLang="en-US" sz="2400" i="1"/>
            </a:p>
          </p:txBody>
        </p:sp>
      </p:grpSp>
    </p:spTree>
    <p:extLst>
      <p:ext uri="{BB962C8B-B14F-4D97-AF65-F5344CB8AC3E}">
        <p14:creationId xmlns:p14="http://schemas.microsoft.com/office/powerpoint/2010/main" val="12977338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136198"/>
                                        </p:tgtEl>
                                        <p:attrNameLst>
                                          <p:attrName>style.visibility</p:attrName>
                                        </p:attrNameLst>
                                      </p:cBhvr>
                                      <p:to>
                                        <p:strVal val="visible"/>
                                      </p:to>
                                    </p:set>
                                    <p:animEffect transition="in" filter="strips(upRight)">
                                      <p:cBhvr>
                                        <p:cTn id="7" dur="500"/>
                                        <p:tgtEl>
                                          <p:spTgt spid="1361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136206"/>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3" fill="hold" nodeType="clickEffect">
                                  <p:stCondLst>
                                    <p:cond delay="0"/>
                                  </p:stCondLst>
                                  <p:childTnLst>
                                    <p:set>
                                      <p:cBhvr>
                                        <p:cTn id="15" dur="1" fill="hold">
                                          <p:stCondLst>
                                            <p:cond delay="0"/>
                                          </p:stCondLst>
                                        </p:cTn>
                                        <p:tgtEl>
                                          <p:spTgt spid="136212"/>
                                        </p:tgtEl>
                                        <p:attrNameLst>
                                          <p:attrName>style.visibility</p:attrName>
                                        </p:attrNameLst>
                                      </p:cBhvr>
                                      <p:to>
                                        <p:strVal val="visible"/>
                                      </p:to>
                                    </p:set>
                                    <p:animEffect transition="in" filter="strips(upRight)">
                                      <p:cBhvr>
                                        <p:cTn id="16" dur="500"/>
                                        <p:tgtEl>
                                          <p:spTgt spid="136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Change in Supply vs. Change in Quantity Supplied</a:t>
            </a:r>
          </a:p>
        </p:txBody>
      </p:sp>
      <p:sp>
        <p:nvSpPr>
          <p:cNvPr id="3" name="Content Placeholder 2"/>
          <p:cNvSpPr>
            <a:spLocks noGrp="1"/>
          </p:cNvSpPr>
          <p:nvPr>
            <p:ph idx="1"/>
          </p:nvPr>
        </p:nvSpPr>
        <p:spPr/>
        <p:txBody>
          <a:bodyPr>
            <a:normAutofit lnSpcReduction="10000"/>
          </a:bodyPr>
          <a:lstStyle/>
          <a:p>
            <a:r>
              <a:rPr lang="en-US" dirty="0"/>
              <a:t>When the price of a commodity rises, firms supply more of it, which is reflected in the movement from one point to another along the same supply curve.</a:t>
            </a:r>
          </a:p>
          <a:p>
            <a:r>
              <a:rPr lang="en-US" dirty="0"/>
              <a:t>What happens when one of the other factors affecting Q</a:t>
            </a:r>
            <a:r>
              <a:rPr lang="en-US" baseline="-25000" dirty="0"/>
              <a:t>S</a:t>
            </a:r>
            <a:r>
              <a:rPr lang="en-US" dirty="0"/>
              <a:t> changes?  [technology, input prices, price of a substitute in production, price of a complement in production]</a:t>
            </a:r>
          </a:p>
          <a:p>
            <a:r>
              <a:rPr lang="en-US" dirty="0"/>
              <a:t>Draw a new diagram?  Or . . .</a:t>
            </a:r>
          </a:p>
          <a:p>
            <a:endParaRPr lang="en-US" dirty="0"/>
          </a:p>
        </p:txBody>
      </p:sp>
    </p:spTree>
    <p:extLst>
      <p:ext uri="{BB962C8B-B14F-4D97-AF65-F5344CB8AC3E}">
        <p14:creationId xmlns:p14="http://schemas.microsoft.com/office/powerpoint/2010/main" val="35633982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40" name="Rectangle 4"/>
          <p:cNvSpPr>
            <a:spLocks noGrp="1" noChangeArrowheads="1"/>
          </p:cNvSpPr>
          <p:nvPr>
            <p:ph type="title"/>
          </p:nvPr>
        </p:nvSpPr>
        <p:spPr/>
        <p:txBody>
          <a:bodyPr/>
          <a:lstStyle/>
          <a:p>
            <a:r>
              <a:rPr lang="en-US" altLang="en-US" dirty="0"/>
              <a:t>Supply of natural gas</a:t>
            </a:r>
          </a:p>
        </p:txBody>
      </p:sp>
      <p:sp>
        <p:nvSpPr>
          <p:cNvPr id="142343" name="Rectangle 7"/>
          <p:cNvSpPr>
            <a:spLocks noChangeArrowheads="1"/>
          </p:cNvSpPr>
          <p:nvPr/>
        </p:nvSpPr>
        <p:spPr bwMode="auto">
          <a:xfrm>
            <a:off x="761999" y="1447800"/>
            <a:ext cx="3783013" cy="457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lgn="l">
              <a:spcBef>
                <a:spcPct val="20000"/>
              </a:spcBef>
              <a:buFont typeface="Wingdings" pitchFamily="2" charset="2"/>
              <a:buChar char="Ø"/>
              <a:defRPr sz="2800">
                <a:solidFill>
                  <a:schemeClr val="tx1"/>
                </a:solidFill>
                <a:latin typeface="Arial" charset="0"/>
              </a:defRPr>
            </a:lvl1pPr>
            <a:lvl2pPr marL="742950" indent="-285750" algn="l">
              <a:spcBef>
                <a:spcPct val="20000"/>
              </a:spcBef>
              <a:buChar char="–"/>
              <a:defRPr sz="2400">
                <a:solidFill>
                  <a:schemeClr val="tx1"/>
                </a:solidFill>
                <a:latin typeface="Arial" charset="0"/>
              </a:defRPr>
            </a:lvl2pPr>
            <a:lvl3pPr marL="1143000" indent="-228600" algn="l">
              <a:spcBef>
                <a:spcPct val="20000"/>
              </a:spcBef>
              <a:buChar char="•"/>
              <a:defRPr sz="2000">
                <a:solidFill>
                  <a:schemeClr val="tx1"/>
                </a:solidFill>
                <a:latin typeface="Arial" charset="0"/>
              </a:defRPr>
            </a:lvl3pPr>
            <a:lvl4pPr marL="1600200" indent="-228600" algn="l">
              <a:spcBef>
                <a:spcPct val="20000"/>
              </a:spcBef>
              <a:buChar char="–"/>
              <a:defRPr>
                <a:solidFill>
                  <a:schemeClr val="tx1"/>
                </a:solidFill>
                <a:latin typeface="Arial" charset="0"/>
              </a:defRPr>
            </a:lvl4pPr>
            <a:lvl5pPr marL="2057400" indent="-228600" algn="l">
              <a:spcBef>
                <a:spcPct val="20000"/>
              </a:spcBef>
              <a:buChar char="»"/>
              <a:defRPr>
                <a:solidFill>
                  <a:schemeClr val="tx1"/>
                </a:solidFill>
                <a:latin typeface="Arial" charset="0"/>
              </a:defRPr>
            </a:lvl5pPr>
            <a:lvl6pPr marL="2514600" indent="-228600" fontAlgn="base">
              <a:spcBef>
                <a:spcPct val="20000"/>
              </a:spcBef>
              <a:spcAft>
                <a:spcPct val="0"/>
              </a:spcAft>
              <a:buChar char="»"/>
              <a:defRPr>
                <a:solidFill>
                  <a:schemeClr val="tx1"/>
                </a:solidFill>
                <a:latin typeface="Arial" charset="0"/>
              </a:defRPr>
            </a:lvl6pPr>
            <a:lvl7pPr marL="2971800" indent="-228600" fontAlgn="base">
              <a:spcBef>
                <a:spcPct val="20000"/>
              </a:spcBef>
              <a:spcAft>
                <a:spcPct val="0"/>
              </a:spcAft>
              <a:buChar char="»"/>
              <a:defRPr>
                <a:solidFill>
                  <a:schemeClr val="tx1"/>
                </a:solidFill>
                <a:latin typeface="Arial" charset="0"/>
              </a:defRPr>
            </a:lvl7pPr>
            <a:lvl8pPr marL="3429000" indent="-228600" fontAlgn="base">
              <a:spcBef>
                <a:spcPct val="20000"/>
              </a:spcBef>
              <a:spcAft>
                <a:spcPct val="0"/>
              </a:spcAft>
              <a:buChar char="»"/>
              <a:defRPr>
                <a:solidFill>
                  <a:schemeClr val="tx1"/>
                </a:solidFill>
                <a:latin typeface="Arial" charset="0"/>
              </a:defRPr>
            </a:lvl8pPr>
            <a:lvl9pPr marL="3886200" indent="-228600" fontAlgn="base">
              <a:spcBef>
                <a:spcPct val="20000"/>
              </a:spcBef>
              <a:spcAft>
                <a:spcPct val="0"/>
              </a:spcAft>
              <a:buChar char="»"/>
              <a:defRPr>
                <a:solidFill>
                  <a:schemeClr val="tx1"/>
                </a:solidFill>
                <a:latin typeface="Arial" charset="0"/>
              </a:defRPr>
            </a:lvl9pPr>
          </a:lstStyle>
          <a:p>
            <a:pPr>
              <a:spcBef>
                <a:spcPct val="70000"/>
              </a:spcBef>
            </a:pPr>
            <a:r>
              <a:rPr lang="en-US" altLang="en-US" sz="2000" b="1" dirty="0"/>
              <a:t>Change in technology shifts entire Supply Curve</a:t>
            </a:r>
          </a:p>
          <a:p>
            <a:pPr lvl="1">
              <a:spcBef>
                <a:spcPct val="70000"/>
              </a:spcBef>
            </a:pPr>
            <a:r>
              <a:rPr lang="en-US" altLang="en-US" sz="1600" dirty="0"/>
              <a:t>S represents supply decisions of firms before fracking revolution.</a:t>
            </a:r>
          </a:p>
          <a:p>
            <a:pPr lvl="1">
              <a:spcBef>
                <a:spcPct val="70000"/>
              </a:spcBef>
            </a:pPr>
            <a:r>
              <a:rPr lang="en-US" altLang="en-US" sz="1600" dirty="0"/>
              <a:t>Technology of extracting natural gas changes</a:t>
            </a:r>
            <a:endParaRPr lang="en-US" altLang="en-US" sz="1600" baseline="-25000" dirty="0"/>
          </a:p>
          <a:p>
            <a:pPr lvl="1">
              <a:spcBef>
                <a:spcPct val="70000"/>
              </a:spcBef>
            </a:pPr>
            <a:r>
              <a:rPr lang="en-US" altLang="en-US" sz="1600" i="1" dirty="0"/>
              <a:t>S</a:t>
            </a:r>
            <a:r>
              <a:rPr lang="en-US" altLang="en-US" sz="1600" i="1" baseline="30000" dirty="0"/>
              <a:t>’</a:t>
            </a:r>
            <a:r>
              <a:rPr lang="en-US" altLang="en-US" sz="1600" baseline="30000" dirty="0"/>
              <a:t> </a:t>
            </a:r>
            <a:r>
              <a:rPr lang="en-US" altLang="en-US" sz="1600" dirty="0"/>
              <a:t>represents supply decisions of firms after technology changes.  Since they can extract more gas at lower costs, they wish to supply more natural gas at every possible price.</a:t>
            </a:r>
            <a:endParaRPr lang="en-US" altLang="en-US" sz="1600" i="1" dirty="0"/>
          </a:p>
        </p:txBody>
      </p:sp>
      <p:sp>
        <p:nvSpPr>
          <p:cNvPr id="142344" name="Line 8"/>
          <p:cNvSpPr>
            <a:spLocks noChangeShapeType="1"/>
          </p:cNvSpPr>
          <p:nvPr/>
        </p:nvSpPr>
        <p:spPr bwMode="auto">
          <a:xfrm>
            <a:off x="4953000" y="1871663"/>
            <a:ext cx="0" cy="403383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45" name="Rectangle 9"/>
          <p:cNvSpPr>
            <a:spLocks noChangeArrowheads="1"/>
          </p:cNvSpPr>
          <p:nvPr/>
        </p:nvSpPr>
        <p:spPr bwMode="auto">
          <a:xfrm>
            <a:off x="4545013" y="1782763"/>
            <a:ext cx="350837"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p>
        </p:txBody>
      </p:sp>
      <p:grpSp>
        <p:nvGrpSpPr>
          <p:cNvPr id="142346" name="Group 10"/>
          <p:cNvGrpSpPr>
            <a:grpSpLocks/>
          </p:cNvGrpSpPr>
          <p:nvPr/>
        </p:nvGrpSpPr>
        <p:grpSpPr bwMode="auto">
          <a:xfrm>
            <a:off x="5334000" y="1912938"/>
            <a:ext cx="2873375" cy="3575050"/>
            <a:chOff x="3360" y="1205"/>
            <a:chExt cx="1810" cy="2252"/>
          </a:xfrm>
        </p:grpSpPr>
        <p:sp>
          <p:nvSpPr>
            <p:cNvPr id="142347" name="Freeform 11"/>
            <p:cNvSpPr>
              <a:spLocks/>
            </p:cNvSpPr>
            <p:nvPr/>
          </p:nvSpPr>
          <p:spPr bwMode="auto">
            <a:xfrm>
              <a:off x="3360" y="1440"/>
              <a:ext cx="1777" cy="2017"/>
            </a:xfrm>
            <a:custGeom>
              <a:avLst/>
              <a:gdLst>
                <a:gd name="T0" fmla="*/ 0 w 1777"/>
                <a:gd name="T1" fmla="*/ 2016 h 2017"/>
                <a:gd name="T2" fmla="*/ 472 w 1777"/>
                <a:gd name="T3" fmla="*/ 1628 h 2017"/>
                <a:gd name="T4" fmla="*/ 968 w 1777"/>
                <a:gd name="T5" fmla="*/ 1174 h 2017"/>
                <a:gd name="T6" fmla="*/ 1490 w 1777"/>
                <a:gd name="T7" fmla="*/ 563 h 2017"/>
                <a:gd name="T8" fmla="*/ 1685 w 1777"/>
                <a:gd name="T9" fmla="*/ 266 h 2017"/>
                <a:gd name="T10" fmla="*/ 1776 w 1777"/>
                <a:gd name="T11" fmla="*/ 0 h 2017"/>
              </a:gdLst>
              <a:ahLst/>
              <a:cxnLst>
                <a:cxn ang="0">
                  <a:pos x="T0" y="T1"/>
                </a:cxn>
                <a:cxn ang="0">
                  <a:pos x="T2" y="T3"/>
                </a:cxn>
                <a:cxn ang="0">
                  <a:pos x="T4" y="T5"/>
                </a:cxn>
                <a:cxn ang="0">
                  <a:pos x="T6" y="T7"/>
                </a:cxn>
                <a:cxn ang="0">
                  <a:pos x="T8" y="T9"/>
                </a:cxn>
                <a:cxn ang="0">
                  <a:pos x="T10" y="T11"/>
                </a:cxn>
              </a:cxnLst>
              <a:rect l="0" t="0" r="r" b="b"/>
              <a:pathLst>
                <a:path w="1777" h="2017">
                  <a:moveTo>
                    <a:pt x="0" y="2016"/>
                  </a:moveTo>
                  <a:lnTo>
                    <a:pt x="472" y="1628"/>
                  </a:lnTo>
                  <a:lnTo>
                    <a:pt x="968" y="1174"/>
                  </a:lnTo>
                  <a:lnTo>
                    <a:pt x="1490" y="563"/>
                  </a:lnTo>
                  <a:lnTo>
                    <a:pt x="1685" y="266"/>
                  </a:lnTo>
                  <a:lnTo>
                    <a:pt x="1776" y="0"/>
                  </a:lnTo>
                </a:path>
              </a:pathLst>
            </a:custGeom>
            <a:noFill/>
            <a:ln w="50800" cap="rnd" cmpd="sng">
              <a:solidFill>
                <a:srgbClr val="CC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2348" name="Rectangle 12"/>
            <p:cNvSpPr>
              <a:spLocks noChangeArrowheads="1"/>
            </p:cNvSpPr>
            <p:nvPr/>
          </p:nvSpPr>
          <p:spPr bwMode="auto">
            <a:xfrm>
              <a:off x="4949" y="1205"/>
              <a:ext cx="221"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S</a:t>
              </a:r>
            </a:p>
          </p:txBody>
        </p:sp>
      </p:grpSp>
      <p:sp>
        <p:nvSpPr>
          <p:cNvPr id="142349" name="Line 13"/>
          <p:cNvSpPr>
            <a:spLocks noChangeShapeType="1"/>
          </p:cNvSpPr>
          <p:nvPr/>
        </p:nvSpPr>
        <p:spPr bwMode="auto">
          <a:xfrm>
            <a:off x="4957763" y="5905500"/>
            <a:ext cx="372903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50" name="Rectangle 14"/>
          <p:cNvSpPr>
            <a:spLocks noChangeArrowheads="1"/>
          </p:cNvSpPr>
          <p:nvPr/>
        </p:nvSpPr>
        <p:spPr bwMode="auto">
          <a:xfrm>
            <a:off x="8370888" y="5875338"/>
            <a:ext cx="3778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p>
        </p:txBody>
      </p:sp>
      <p:grpSp>
        <p:nvGrpSpPr>
          <p:cNvPr id="142351" name="Group 15"/>
          <p:cNvGrpSpPr>
            <a:grpSpLocks/>
          </p:cNvGrpSpPr>
          <p:nvPr/>
        </p:nvGrpSpPr>
        <p:grpSpPr bwMode="auto">
          <a:xfrm>
            <a:off x="4545013" y="3570288"/>
            <a:ext cx="2847975" cy="2698750"/>
            <a:chOff x="2863" y="2249"/>
            <a:chExt cx="1794" cy="1700"/>
          </a:xfrm>
        </p:grpSpPr>
        <p:sp>
          <p:nvSpPr>
            <p:cNvPr id="142352" name="Rectangle 16"/>
            <p:cNvSpPr>
              <a:spLocks noChangeArrowheads="1"/>
            </p:cNvSpPr>
            <p:nvPr/>
          </p:nvSpPr>
          <p:spPr bwMode="auto">
            <a:xfrm>
              <a:off x="2863" y="2249"/>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1</a:t>
              </a:r>
            </a:p>
          </p:txBody>
        </p:sp>
        <p:sp>
          <p:nvSpPr>
            <p:cNvPr id="142353" name="Line 17"/>
            <p:cNvSpPr>
              <a:spLocks noChangeShapeType="1"/>
            </p:cNvSpPr>
            <p:nvPr/>
          </p:nvSpPr>
          <p:spPr bwMode="auto">
            <a:xfrm>
              <a:off x="3147" y="2400"/>
              <a:ext cx="1305"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54" name="Line 18"/>
            <p:cNvSpPr>
              <a:spLocks noChangeShapeType="1"/>
            </p:cNvSpPr>
            <p:nvPr/>
          </p:nvSpPr>
          <p:spPr bwMode="auto">
            <a:xfrm>
              <a:off x="4512" y="2427"/>
              <a:ext cx="0" cy="1293"/>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55" name="Oval 19"/>
            <p:cNvSpPr>
              <a:spLocks noChangeArrowheads="1"/>
            </p:cNvSpPr>
            <p:nvPr/>
          </p:nvSpPr>
          <p:spPr bwMode="auto">
            <a:xfrm>
              <a:off x="4464" y="2352"/>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56" name="Line 20"/>
            <p:cNvSpPr>
              <a:spLocks noChangeShapeType="1"/>
            </p:cNvSpPr>
            <p:nvPr/>
          </p:nvSpPr>
          <p:spPr bwMode="auto">
            <a:xfrm>
              <a:off x="3147" y="2880"/>
              <a:ext cx="885"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57" name="Rectangle 21"/>
            <p:cNvSpPr>
              <a:spLocks noChangeArrowheads="1"/>
            </p:cNvSpPr>
            <p:nvPr/>
          </p:nvSpPr>
          <p:spPr bwMode="auto">
            <a:xfrm>
              <a:off x="2863" y="2729"/>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2</a:t>
              </a:r>
            </a:p>
          </p:txBody>
        </p:sp>
        <p:sp>
          <p:nvSpPr>
            <p:cNvPr id="142358" name="Rectangle 22"/>
            <p:cNvSpPr>
              <a:spLocks noChangeArrowheads="1"/>
            </p:cNvSpPr>
            <p:nvPr/>
          </p:nvSpPr>
          <p:spPr bwMode="auto">
            <a:xfrm>
              <a:off x="4361" y="3701"/>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1</a:t>
              </a:r>
            </a:p>
          </p:txBody>
        </p:sp>
        <p:sp>
          <p:nvSpPr>
            <p:cNvPr id="142359" name="Rectangle 23"/>
            <p:cNvSpPr>
              <a:spLocks noChangeArrowheads="1"/>
            </p:cNvSpPr>
            <p:nvPr/>
          </p:nvSpPr>
          <p:spPr bwMode="auto">
            <a:xfrm>
              <a:off x="3881" y="3701"/>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0</a:t>
              </a:r>
            </a:p>
          </p:txBody>
        </p:sp>
        <p:sp>
          <p:nvSpPr>
            <p:cNvPr id="142360" name="Line 24"/>
            <p:cNvSpPr>
              <a:spLocks noChangeShapeType="1"/>
            </p:cNvSpPr>
            <p:nvPr/>
          </p:nvSpPr>
          <p:spPr bwMode="auto">
            <a:xfrm>
              <a:off x="4032" y="2895"/>
              <a:ext cx="0" cy="825"/>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61" name="Oval 25"/>
            <p:cNvSpPr>
              <a:spLocks noChangeArrowheads="1"/>
            </p:cNvSpPr>
            <p:nvPr/>
          </p:nvSpPr>
          <p:spPr bwMode="auto">
            <a:xfrm>
              <a:off x="3984" y="2832"/>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42362" name="Group 26"/>
          <p:cNvGrpSpPr>
            <a:grpSpLocks/>
          </p:cNvGrpSpPr>
          <p:nvPr/>
        </p:nvGrpSpPr>
        <p:grpSpPr bwMode="auto">
          <a:xfrm>
            <a:off x="6105525" y="1912938"/>
            <a:ext cx="3038475" cy="4356100"/>
            <a:chOff x="3840" y="1205"/>
            <a:chExt cx="1914" cy="2744"/>
          </a:xfrm>
        </p:grpSpPr>
        <p:sp>
          <p:nvSpPr>
            <p:cNvPr id="142363" name="Line 27"/>
            <p:cNvSpPr>
              <a:spLocks noChangeShapeType="1"/>
            </p:cNvSpPr>
            <p:nvPr/>
          </p:nvSpPr>
          <p:spPr bwMode="auto">
            <a:xfrm>
              <a:off x="4047" y="2880"/>
              <a:ext cx="453"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64" name="Freeform 28"/>
            <p:cNvSpPr>
              <a:spLocks/>
            </p:cNvSpPr>
            <p:nvPr/>
          </p:nvSpPr>
          <p:spPr bwMode="auto">
            <a:xfrm>
              <a:off x="3840" y="1440"/>
              <a:ext cx="1777" cy="2017"/>
            </a:xfrm>
            <a:custGeom>
              <a:avLst/>
              <a:gdLst>
                <a:gd name="T0" fmla="*/ 0 w 1777"/>
                <a:gd name="T1" fmla="*/ 2016 h 2017"/>
                <a:gd name="T2" fmla="*/ 472 w 1777"/>
                <a:gd name="T3" fmla="*/ 1628 h 2017"/>
                <a:gd name="T4" fmla="*/ 968 w 1777"/>
                <a:gd name="T5" fmla="*/ 1174 h 2017"/>
                <a:gd name="T6" fmla="*/ 1490 w 1777"/>
                <a:gd name="T7" fmla="*/ 563 h 2017"/>
                <a:gd name="T8" fmla="*/ 1685 w 1777"/>
                <a:gd name="T9" fmla="*/ 266 h 2017"/>
                <a:gd name="T10" fmla="*/ 1776 w 1777"/>
                <a:gd name="T11" fmla="*/ 0 h 2017"/>
              </a:gdLst>
              <a:ahLst/>
              <a:cxnLst>
                <a:cxn ang="0">
                  <a:pos x="T0" y="T1"/>
                </a:cxn>
                <a:cxn ang="0">
                  <a:pos x="T2" y="T3"/>
                </a:cxn>
                <a:cxn ang="0">
                  <a:pos x="T4" y="T5"/>
                </a:cxn>
                <a:cxn ang="0">
                  <a:pos x="T6" y="T7"/>
                </a:cxn>
                <a:cxn ang="0">
                  <a:pos x="T8" y="T9"/>
                </a:cxn>
                <a:cxn ang="0">
                  <a:pos x="T10" y="T11"/>
                </a:cxn>
              </a:cxnLst>
              <a:rect l="0" t="0" r="r" b="b"/>
              <a:pathLst>
                <a:path w="1777" h="2017">
                  <a:moveTo>
                    <a:pt x="0" y="2016"/>
                  </a:moveTo>
                  <a:lnTo>
                    <a:pt x="472" y="1628"/>
                  </a:lnTo>
                  <a:lnTo>
                    <a:pt x="968" y="1174"/>
                  </a:lnTo>
                  <a:lnTo>
                    <a:pt x="1490" y="563"/>
                  </a:lnTo>
                  <a:lnTo>
                    <a:pt x="1685" y="266"/>
                  </a:lnTo>
                  <a:lnTo>
                    <a:pt x="1776" y="0"/>
                  </a:lnTo>
                </a:path>
              </a:pathLst>
            </a:custGeom>
            <a:noFill/>
            <a:ln w="50800" cap="flat" cmpd="sng">
              <a:solidFill>
                <a:srgbClr val="FF9933"/>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2365" name="Rectangle 29"/>
            <p:cNvSpPr>
              <a:spLocks noChangeArrowheads="1"/>
            </p:cNvSpPr>
            <p:nvPr/>
          </p:nvSpPr>
          <p:spPr bwMode="auto">
            <a:xfrm>
              <a:off x="5489" y="1205"/>
              <a:ext cx="265"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S’</a:t>
              </a:r>
            </a:p>
          </p:txBody>
        </p:sp>
        <p:sp>
          <p:nvSpPr>
            <p:cNvPr id="142366" name="Line 30"/>
            <p:cNvSpPr>
              <a:spLocks noChangeShapeType="1"/>
            </p:cNvSpPr>
            <p:nvPr/>
          </p:nvSpPr>
          <p:spPr bwMode="auto">
            <a:xfrm>
              <a:off x="4992" y="2427"/>
              <a:ext cx="0" cy="1293"/>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67" name="Oval 31"/>
            <p:cNvSpPr>
              <a:spLocks noChangeArrowheads="1"/>
            </p:cNvSpPr>
            <p:nvPr/>
          </p:nvSpPr>
          <p:spPr bwMode="auto">
            <a:xfrm>
              <a:off x="4944" y="2352"/>
              <a:ext cx="96" cy="96"/>
            </a:xfrm>
            <a:prstGeom prst="ellipse">
              <a:avLst/>
            </a:prstGeom>
            <a:solidFill>
              <a:srgbClr val="FF0000"/>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68" name="Oval 32"/>
            <p:cNvSpPr>
              <a:spLocks noChangeArrowheads="1"/>
            </p:cNvSpPr>
            <p:nvPr/>
          </p:nvSpPr>
          <p:spPr bwMode="auto">
            <a:xfrm>
              <a:off x="4464" y="2832"/>
              <a:ext cx="96" cy="96"/>
            </a:xfrm>
            <a:prstGeom prst="ellipse">
              <a:avLst/>
            </a:prstGeom>
            <a:solidFill>
              <a:srgbClr val="FF0000"/>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69" name="AutoShape 33"/>
            <p:cNvSpPr>
              <a:spLocks noChangeArrowheads="1"/>
            </p:cNvSpPr>
            <p:nvPr/>
          </p:nvSpPr>
          <p:spPr bwMode="auto">
            <a:xfrm>
              <a:off x="5088" y="1680"/>
              <a:ext cx="336" cy="240"/>
            </a:xfrm>
            <a:prstGeom prst="rightArrow">
              <a:avLst>
                <a:gd name="adj1" fmla="val 50000"/>
                <a:gd name="adj2" fmla="val 82542"/>
              </a:avLst>
            </a:prstGeom>
            <a:solidFill>
              <a:schemeClr val="hlink"/>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70" name="Rectangle 34"/>
            <p:cNvSpPr>
              <a:spLocks noChangeArrowheads="1"/>
            </p:cNvSpPr>
            <p:nvPr/>
          </p:nvSpPr>
          <p:spPr bwMode="auto">
            <a:xfrm>
              <a:off x="4841" y="3701"/>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2</a:t>
              </a:r>
            </a:p>
          </p:txBody>
        </p:sp>
        <p:sp>
          <p:nvSpPr>
            <p:cNvPr id="142371" name="Line 35"/>
            <p:cNvSpPr>
              <a:spLocks noChangeShapeType="1"/>
            </p:cNvSpPr>
            <p:nvPr/>
          </p:nvSpPr>
          <p:spPr bwMode="auto">
            <a:xfrm>
              <a:off x="4539" y="2400"/>
              <a:ext cx="429"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13959745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42346"/>
                                        </p:tgtEl>
                                        <p:attrNameLst>
                                          <p:attrName>style.visibility</p:attrName>
                                        </p:attrNameLst>
                                      </p:cBhvr>
                                      <p:to>
                                        <p:strVal val="visible"/>
                                      </p:to>
                                    </p:set>
                                    <p:animEffect transition="in" filter="wipe(left)">
                                      <p:cBhvr>
                                        <p:cTn id="7" dur="500"/>
                                        <p:tgtEl>
                                          <p:spTgt spid="1423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42351"/>
                                        </p:tgtEl>
                                        <p:attrNameLst>
                                          <p:attrName>style.visibility</p:attrName>
                                        </p:attrNameLst>
                                      </p:cBhvr>
                                      <p:to>
                                        <p:strVal val="visible"/>
                                      </p:to>
                                    </p:set>
                                    <p:animEffect transition="in" filter="wipe(left)">
                                      <p:cBhvr>
                                        <p:cTn id="12" dur="500"/>
                                        <p:tgtEl>
                                          <p:spTgt spid="14235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2343">
                                            <p:txEl>
                                              <p:pRg st="0" end="0"/>
                                            </p:txEl>
                                          </p:spTgt>
                                        </p:tgtEl>
                                        <p:attrNameLst>
                                          <p:attrName>style.visibility</p:attrName>
                                        </p:attrNameLst>
                                      </p:cBhvr>
                                      <p:to>
                                        <p:strVal val="visible"/>
                                      </p:to>
                                    </p:set>
                                    <p:animEffect transition="in" filter="wipe(left)">
                                      <p:cBhvr>
                                        <p:cTn id="17" dur="500"/>
                                        <p:tgtEl>
                                          <p:spTgt spid="142343">
                                            <p:txEl>
                                              <p:pRg st="0" end="0"/>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42343">
                                            <p:txEl>
                                              <p:pRg st="1" end="1"/>
                                            </p:txEl>
                                          </p:spTgt>
                                        </p:tgtEl>
                                        <p:attrNameLst>
                                          <p:attrName>style.visibility</p:attrName>
                                        </p:attrNameLst>
                                      </p:cBhvr>
                                      <p:to>
                                        <p:strVal val="visible"/>
                                      </p:to>
                                    </p:set>
                                    <p:animEffect transition="in" filter="wipe(left)">
                                      <p:cBhvr>
                                        <p:cTn id="20" dur="500"/>
                                        <p:tgtEl>
                                          <p:spTgt spid="142343">
                                            <p:txEl>
                                              <p:pRg st="1" end="1"/>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42343">
                                            <p:txEl>
                                              <p:pRg st="2" end="2"/>
                                            </p:txEl>
                                          </p:spTgt>
                                        </p:tgtEl>
                                        <p:attrNameLst>
                                          <p:attrName>style.visibility</p:attrName>
                                        </p:attrNameLst>
                                      </p:cBhvr>
                                      <p:to>
                                        <p:strVal val="visible"/>
                                      </p:to>
                                    </p:set>
                                    <p:animEffect transition="in" filter="wipe(left)">
                                      <p:cBhvr>
                                        <p:cTn id="23" dur="500"/>
                                        <p:tgtEl>
                                          <p:spTgt spid="142343">
                                            <p:txEl>
                                              <p:pRg st="2" end="2"/>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42343">
                                            <p:txEl>
                                              <p:pRg st="3" end="3"/>
                                            </p:txEl>
                                          </p:spTgt>
                                        </p:tgtEl>
                                        <p:attrNameLst>
                                          <p:attrName>style.visibility</p:attrName>
                                        </p:attrNameLst>
                                      </p:cBhvr>
                                      <p:to>
                                        <p:strVal val="visible"/>
                                      </p:to>
                                    </p:set>
                                    <p:animEffect transition="in" filter="wipe(left)">
                                      <p:cBhvr>
                                        <p:cTn id="26" dur="500"/>
                                        <p:tgtEl>
                                          <p:spTgt spid="142343">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142362"/>
                                        </p:tgtEl>
                                        <p:attrNameLst>
                                          <p:attrName>style.visibility</p:attrName>
                                        </p:attrNameLst>
                                      </p:cBhvr>
                                      <p:to>
                                        <p:strVal val="visible"/>
                                      </p:to>
                                    </p:set>
                                    <p:animEffect transition="in" filter="wipe(left)">
                                      <p:cBhvr>
                                        <p:cTn id="31" dur="500"/>
                                        <p:tgtEl>
                                          <p:spTgt spid="142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43"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Shifts in Supply</a:t>
            </a:r>
          </a:p>
        </p:txBody>
      </p:sp>
      <p:sp>
        <p:nvSpPr>
          <p:cNvPr id="3" name="Content Placeholder 2"/>
          <p:cNvSpPr>
            <a:spLocks noGrp="1"/>
          </p:cNvSpPr>
          <p:nvPr>
            <p:ph idx="1"/>
          </p:nvPr>
        </p:nvSpPr>
        <p:spPr/>
        <p:txBody>
          <a:bodyPr>
            <a:normAutofit fontScale="92500" lnSpcReduction="20000"/>
          </a:bodyPr>
          <a:lstStyle/>
          <a:p>
            <a:r>
              <a:rPr lang="en-US" dirty="0"/>
              <a:t>Increase in Supply (shift to the right of the entire Supply Curve):</a:t>
            </a:r>
          </a:p>
          <a:p>
            <a:pPr lvl="1">
              <a:buFont typeface="Wingdings" panose="05000000000000000000" pitchFamily="2" charset="2"/>
              <a:buChar char="Ø"/>
            </a:pPr>
            <a:r>
              <a:rPr lang="en-US" dirty="0"/>
              <a:t>Change in technology</a:t>
            </a:r>
          </a:p>
          <a:p>
            <a:pPr lvl="1">
              <a:buFont typeface="Wingdings" panose="05000000000000000000" pitchFamily="2" charset="2"/>
              <a:buChar char="Ø"/>
            </a:pPr>
            <a:r>
              <a:rPr lang="en-US" dirty="0"/>
              <a:t>Decrease in input prices</a:t>
            </a:r>
          </a:p>
          <a:p>
            <a:pPr lvl="1">
              <a:buFont typeface="Wingdings" panose="05000000000000000000" pitchFamily="2" charset="2"/>
              <a:buChar char="Ø"/>
            </a:pPr>
            <a:r>
              <a:rPr lang="en-US" dirty="0"/>
              <a:t>Decrease in the price of a substitute in production</a:t>
            </a:r>
          </a:p>
          <a:p>
            <a:pPr lvl="1">
              <a:buFont typeface="Wingdings" panose="05000000000000000000" pitchFamily="2" charset="2"/>
              <a:buChar char="Ø"/>
            </a:pPr>
            <a:r>
              <a:rPr lang="en-US" dirty="0"/>
              <a:t>Increase in the price of a complement in production</a:t>
            </a:r>
          </a:p>
          <a:p>
            <a:r>
              <a:rPr lang="en-US" dirty="0"/>
              <a:t>Decrease in Supply (shift to the left of the entire Supply Curve):</a:t>
            </a:r>
          </a:p>
          <a:p>
            <a:pPr lvl="1">
              <a:buFont typeface="Wingdings" panose="05000000000000000000" pitchFamily="2" charset="2"/>
              <a:buChar char="Ø"/>
            </a:pPr>
            <a:r>
              <a:rPr lang="en-US" dirty="0"/>
              <a:t>Increase in input prices</a:t>
            </a:r>
          </a:p>
          <a:p>
            <a:pPr lvl="1">
              <a:buFont typeface="Wingdings" panose="05000000000000000000" pitchFamily="2" charset="2"/>
              <a:buChar char="Ø"/>
            </a:pPr>
            <a:r>
              <a:rPr lang="en-US" dirty="0"/>
              <a:t>Increase in the price of a substitute in production</a:t>
            </a:r>
          </a:p>
          <a:p>
            <a:pPr lvl="1">
              <a:buFont typeface="Wingdings" panose="05000000000000000000" pitchFamily="2" charset="2"/>
              <a:buChar char="Ø"/>
            </a:pPr>
            <a:r>
              <a:rPr lang="en-US" dirty="0"/>
              <a:t>Decrease in the price of a complement in production</a:t>
            </a:r>
          </a:p>
        </p:txBody>
      </p:sp>
    </p:spTree>
    <p:extLst>
      <p:ext uri="{BB962C8B-B14F-4D97-AF65-F5344CB8AC3E}">
        <p14:creationId xmlns:p14="http://schemas.microsoft.com/office/powerpoint/2010/main" val="36142426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en-US" altLang="en-US"/>
              <a:t>Market Equilibrium</a:t>
            </a:r>
          </a:p>
        </p:txBody>
      </p:sp>
      <p:sp>
        <p:nvSpPr>
          <p:cNvPr id="145411" name="Rectangle 3"/>
          <p:cNvSpPr>
            <a:spLocks noGrp="1" noChangeArrowheads="1"/>
          </p:cNvSpPr>
          <p:nvPr>
            <p:ph type="body" idx="1"/>
          </p:nvPr>
        </p:nvSpPr>
        <p:spPr/>
        <p:txBody>
          <a:bodyPr>
            <a:normAutofit lnSpcReduction="10000"/>
          </a:bodyPr>
          <a:lstStyle/>
          <a:p>
            <a:r>
              <a:rPr lang="en-US" altLang="en-US" dirty="0"/>
              <a:t>How are price and output determined in a market?  Interactions of buyers and sellers exchanging the commodity.</a:t>
            </a:r>
          </a:p>
          <a:p>
            <a:r>
              <a:rPr lang="en-US" altLang="en-US" dirty="0"/>
              <a:t>We say a market is in </a:t>
            </a:r>
            <a:r>
              <a:rPr lang="en-US" altLang="en-US" b="1" dirty="0"/>
              <a:t>equilibrium</a:t>
            </a:r>
            <a:r>
              <a:rPr lang="en-US" altLang="en-US" dirty="0"/>
              <a:t> when the quantity demanded equals the quantity supplied</a:t>
            </a:r>
          </a:p>
          <a:p>
            <a:r>
              <a:rPr lang="en-US" altLang="en-US" dirty="0"/>
              <a:t>There are no market forces acting to change this outcome, since there are no frustrated buyers or sellers.</a:t>
            </a:r>
          </a:p>
        </p:txBody>
      </p:sp>
    </p:spTree>
    <p:extLst>
      <p:ext uri="{BB962C8B-B14F-4D97-AF65-F5344CB8AC3E}">
        <p14:creationId xmlns:p14="http://schemas.microsoft.com/office/powerpoint/2010/main" val="27204108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r>
              <a:rPr lang="en-US" altLang="en-US"/>
              <a:t>Market Equilibrium</a:t>
            </a:r>
          </a:p>
        </p:txBody>
      </p:sp>
      <p:sp>
        <p:nvSpPr>
          <p:cNvPr id="147461" name="Line 5"/>
          <p:cNvSpPr>
            <a:spLocks noChangeShapeType="1"/>
          </p:cNvSpPr>
          <p:nvPr/>
        </p:nvSpPr>
        <p:spPr bwMode="auto">
          <a:xfrm>
            <a:off x="2209800" y="1744663"/>
            <a:ext cx="0" cy="421163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7462" name="Line 6"/>
          <p:cNvSpPr>
            <a:spLocks noChangeShapeType="1"/>
          </p:cNvSpPr>
          <p:nvPr/>
        </p:nvSpPr>
        <p:spPr bwMode="auto">
          <a:xfrm>
            <a:off x="2228850" y="5969000"/>
            <a:ext cx="422275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7463" name="Rectangle 7"/>
          <p:cNvSpPr>
            <a:spLocks noChangeArrowheads="1"/>
          </p:cNvSpPr>
          <p:nvPr/>
        </p:nvSpPr>
        <p:spPr bwMode="auto">
          <a:xfrm>
            <a:off x="5416550" y="5873750"/>
            <a:ext cx="11779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b="1"/>
              <a:t>Quantity</a:t>
            </a:r>
            <a:r>
              <a:rPr lang="en-US" altLang="en-US" sz="2000" b="1"/>
              <a:t> </a:t>
            </a:r>
          </a:p>
        </p:txBody>
      </p:sp>
      <p:grpSp>
        <p:nvGrpSpPr>
          <p:cNvPr id="147464" name="Group 8"/>
          <p:cNvGrpSpPr>
            <a:grpSpLocks/>
          </p:cNvGrpSpPr>
          <p:nvPr/>
        </p:nvGrpSpPr>
        <p:grpSpPr bwMode="auto">
          <a:xfrm>
            <a:off x="3124200" y="1905000"/>
            <a:ext cx="3402013" cy="3659188"/>
            <a:chOff x="1968" y="1200"/>
            <a:chExt cx="2143" cy="2305"/>
          </a:xfrm>
        </p:grpSpPr>
        <p:sp>
          <p:nvSpPr>
            <p:cNvPr id="147465" name="Freeform 9"/>
            <p:cNvSpPr>
              <a:spLocks/>
            </p:cNvSpPr>
            <p:nvPr/>
          </p:nvSpPr>
          <p:spPr bwMode="auto">
            <a:xfrm>
              <a:off x="1968" y="1200"/>
              <a:ext cx="1873" cy="2209"/>
            </a:xfrm>
            <a:custGeom>
              <a:avLst/>
              <a:gdLst>
                <a:gd name="T0" fmla="*/ 0 w 1873"/>
                <a:gd name="T1" fmla="*/ 0 h 2209"/>
                <a:gd name="T2" fmla="*/ 360 w 1873"/>
                <a:gd name="T3" fmla="*/ 587 h 2209"/>
                <a:gd name="T4" fmla="*/ 782 w 1873"/>
                <a:gd name="T5" fmla="*/ 1203 h 2209"/>
                <a:gd name="T6" fmla="*/ 1349 w 1873"/>
                <a:gd name="T7" fmla="*/ 1852 h 2209"/>
                <a:gd name="T8" fmla="*/ 1625 w 1873"/>
                <a:gd name="T9" fmla="*/ 2095 h 2209"/>
                <a:gd name="T10" fmla="*/ 1872 w 1873"/>
                <a:gd name="T11" fmla="*/ 2208 h 2209"/>
              </a:gdLst>
              <a:ahLst/>
              <a:cxnLst>
                <a:cxn ang="0">
                  <a:pos x="T0" y="T1"/>
                </a:cxn>
                <a:cxn ang="0">
                  <a:pos x="T2" y="T3"/>
                </a:cxn>
                <a:cxn ang="0">
                  <a:pos x="T4" y="T5"/>
                </a:cxn>
                <a:cxn ang="0">
                  <a:pos x="T6" y="T7"/>
                </a:cxn>
                <a:cxn ang="0">
                  <a:pos x="T8" y="T9"/>
                </a:cxn>
                <a:cxn ang="0">
                  <a:pos x="T10" y="T11"/>
                </a:cxn>
              </a:cxnLst>
              <a:rect l="0" t="0" r="r" b="b"/>
              <a:pathLst>
                <a:path w="1873" h="2209">
                  <a:moveTo>
                    <a:pt x="0" y="0"/>
                  </a:moveTo>
                  <a:lnTo>
                    <a:pt x="360" y="587"/>
                  </a:lnTo>
                  <a:lnTo>
                    <a:pt x="782" y="1203"/>
                  </a:lnTo>
                  <a:lnTo>
                    <a:pt x="1349" y="1852"/>
                  </a:lnTo>
                  <a:lnTo>
                    <a:pt x="1625" y="2095"/>
                  </a:lnTo>
                  <a:lnTo>
                    <a:pt x="1872" y="2208"/>
                  </a:lnTo>
                </a:path>
              </a:pathLst>
            </a:custGeom>
            <a:noFill/>
            <a:ln w="50800" cap="rnd" cmpd="sng">
              <a:solidFill>
                <a:srgbClr val="0033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7466" name="Rectangle 10"/>
            <p:cNvSpPr>
              <a:spLocks noChangeArrowheads="1"/>
            </p:cNvSpPr>
            <p:nvPr/>
          </p:nvSpPr>
          <p:spPr bwMode="auto">
            <a:xfrm>
              <a:off x="3881" y="3257"/>
              <a:ext cx="23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D</a:t>
              </a:r>
            </a:p>
          </p:txBody>
        </p:sp>
      </p:grpSp>
      <p:grpSp>
        <p:nvGrpSpPr>
          <p:cNvPr id="147467" name="Group 11"/>
          <p:cNvGrpSpPr>
            <a:grpSpLocks/>
          </p:cNvGrpSpPr>
          <p:nvPr/>
        </p:nvGrpSpPr>
        <p:grpSpPr bwMode="auto">
          <a:xfrm>
            <a:off x="2209800" y="1782763"/>
            <a:ext cx="3676650" cy="3476625"/>
            <a:chOff x="1392" y="1123"/>
            <a:chExt cx="2316" cy="2190"/>
          </a:xfrm>
        </p:grpSpPr>
        <p:sp>
          <p:nvSpPr>
            <p:cNvPr id="147468" name="Freeform 12"/>
            <p:cNvSpPr>
              <a:spLocks/>
            </p:cNvSpPr>
            <p:nvPr/>
          </p:nvSpPr>
          <p:spPr bwMode="auto">
            <a:xfrm>
              <a:off x="1392" y="1440"/>
              <a:ext cx="2209" cy="1873"/>
            </a:xfrm>
            <a:custGeom>
              <a:avLst/>
              <a:gdLst>
                <a:gd name="T0" fmla="*/ 0 w 2209"/>
                <a:gd name="T1" fmla="*/ 1872 h 1873"/>
                <a:gd name="T2" fmla="*/ 587 w 2209"/>
                <a:gd name="T3" fmla="*/ 1512 h 1873"/>
                <a:gd name="T4" fmla="*/ 1203 w 2209"/>
                <a:gd name="T5" fmla="*/ 1090 h 1873"/>
                <a:gd name="T6" fmla="*/ 1852 w 2209"/>
                <a:gd name="T7" fmla="*/ 523 h 1873"/>
                <a:gd name="T8" fmla="*/ 2095 w 2209"/>
                <a:gd name="T9" fmla="*/ 247 h 1873"/>
                <a:gd name="T10" fmla="*/ 2208 w 2209"/>
                <a:gd name="T11" fmla="*/ 0 h 1873"/>
              </a:gdLst>
              <a:ahLst/>
              <a:cxnLst>
                <a:cxn ang="0">
                  <a:pos x="T0" y="T1"/>
                </a:cxn>
                <a:cxn ang="0">
                  <a:pos x="T2" y="T3"/>
                </a:cxn>
                <a:cxn ang="0">
                  <a:pos x="T4" y="T5"/>
                </a:cxn>
                <a:cxn ang="0">
                  <a:pos x="T6" y="T7"/>
                </a:cxn>
                <a:cxn ang="0">
                  <a:pos x="T8" y="T9"/>
                </a:cxn>
                <a:cxn ang="0">
                  <a:pos x="T10" y="T11"/>
                </a:cxn>
              </a:cxnLst>
              <a:rect l="0" t="0" r="r" b="b"/>
              <a:pathLst>
                <a:path w="2209" h="1873">
                  <a:moveTo>
                    <a:pt x="0" y="1872"/>
                  </a:moveTo>
                  <a:lnTo>
                    <a:pt x="587" y="1512"/>
                  </a:lnTo>
                  <a:lnTo>
                    <a:pt x="1203" y="1090"/>
                  </a:lnTo>
                  <a:lnTo>
                    <a:pt x="1852" y="523"/>
                  </a:lnTo>
                  <a:lnTo>
                    <a:pt x="2095" y="247"/>
                  </a:lnTo>
                  <a:lnTo>
                    <a:pt x="2208" y="0"/>
                  </a:lnTo>
                </a:path>
              </a:pathLst>
            </a:custGeom>
            <a:noFill/>
            <a:ln w="50800" cap="rnd" cmpd="sng">
              <a:solidFill>
                <a:srgbClr val="99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7469" name="Rectangle 13"/>
            <p:cNvSpPr>
              <a:spLocks noChangeArrowheads="1"/>
            </p:cNvSpPr>
            <p:nvPr/>
          </p:nvSpPr>
          <p:spPr bwMode="auto">
            <a:xfrm>
              <a:off x="3487" y="1123"/>
              <a:ext cx="221"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S</a:t>
              </a:r>
            </a:p>
          </p:txBody>
        </p:sp>
      </p:grpSp>
      <p:grpSp>
        <p:nvGrpSpPr>
          <p:cNvPr id="147470" name="Group 14"/>
          <p:cNvGrpSpPr>
            <a:grpSpLocks/>
          </p:cNvGrpSpPr>
          <p:nvPr/>
        </p:nvGrpSpPr>
        <p:grpSpPr bwMode="auto">
          <a:xfrm>
            <a:off x="1801813" y="2592388"/>
            <a:ext cx="6742114" cy="3695700"/>
            <a:chOff x="1135" y="1633"/>
            <a:chExt cx="4247" cy="2328"/>
          </a:xfrm>
        </p:grpSpPr>
        <p:sp>
          <p:nvSpPr>
            <p:cNvPr id="147471" name="Rectangle 15"/>
            <p:cNvSpPr>
              <a:spLocks noChangeArrowheads="1"/>
            </p:cNvSpPr>
            <p:nvPr/>
          </p:nvSpPr>
          <p:spPr bwMode="auto">
            <a:xfrm>
              <a:off x="3747" y="1633"/>
              <a:ext cx="1635" cy="929"/>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dirty="0"/>
                <a:t>The Demand and Supply</a:t>
              </a:r>
            </a:p>
            <a:p>
              <a:pPr eaLnBrk="0" hangingPunct="0"/>
              <a:r>
                <a:rPr lang="en-US" altLang="en-US" b="1" dirty="0"/>
                <a:t>curves intersect at </a:t>
              </a:r>
              <a:r>
                <a:rPr lang="en-US" altLang="en-US" b="1" i="1" dirty="0"/>
                <a:t>P</a:t>
              </a:r>
              <a:r>
                <a:rPr lang="en-US" altLang="en-US" b="1" i="1" baseline="-25000" dirty="0"/>
                <a:t>0</a:t>
              </a:r>
              <a:endParaRPr lang="en-US" altLang="en-US" b="1" dirty="0"/>
            </a:p>
            <a:p>
              <a:pPr eaLnBrk="0" hangingPunct="0"/>
              <a:r>
                <a:rPr lang="en-US" altLang="en-US" b="1" dirty="0"/>
                <a:t>and </a:t>
              </a:r>
              <a:r>
                <a:rPr lang="en-US" altLang="en-US" b="1" i="1" dirty="0"/>
                <a:t>Q</a:t>
              </a:r>
              <a:r>
                <a:rPr lang="en-US" altLang="en-US" b="1" i="1" baseline="-25000" dirty="0"/>
                <a:t>0</a:t>
              </a:r>
              <a:r>
                <a:rPr lang="en-US" altLang="en-US" b="1" i="1" dirty="0"/>
                <a:t> .</a:t>
              </a:r>
              <a:r>
                <a:rPr lang="en-US" altLang="en-US" b="1" dirty="0"/>
                <a:t>  At </a:t>
              </a:r>
              <a:r>
                <a:rPr lang="en-US" altLang="en-US" b="1" i="1" dirty="0"/>
                <a:t>P</a:t>
              </a:r>
              <a:r>
                <a:rPr lang="en-US" altLang="en-US" b="1" i="1" baseline="-25000" dirty="0"/>
                <a:t>0</a:t>
              </a:r>
              <a:r>
                <a:rPr lang="en-US" altLang="en-US" b="1" i="1" dirty="0"/>
                <a:t> </a:t>
              </a:r>
              <a:r>
                <a:rPr lang="en-US" altLang="en-US" b="1" dirty="0"/>
                <a:t>quantity</a:t>
              </a:r>
            </a:p>
            <a:p>
              <a:pPr eaLnBrk="0" hangingPunct="0"/>
              <a:r>
                <a:rPr lang="en-US" altLang="en-US" b="1" dirty="0"/>
                <a:t>demanded is equal</a:t>
              </a:r>
            </a:p>
            <a:p>
              <a:pPr eaLnBrk="0" hangingPunct="0"/>
              <a:r>
                <a:rPr lang="en-US" altLang="en-US" b="1" dirty="0"/>
                <a:t>to quantity supplied</a:t>
              </a:r>
              <a:r>
                <a:rPr lang="en-US" altLang="en-US" b="1" i="1" dirty="0"/>
                <a:t>. </a:t>
              </a:r>
            </a:p>
          </p:txBody>
        </p:sp>
        <p:sp>
          <p:nvSpPr>
            <p:cNvPr id="147472" name="Line 16"/>
            <p:cNvSpPr>
              <a:spLocks noChangeShapeType="1"/>
            </p:cNvSpPr>
            <p:nvPr/>
          </p:nvSpPr>
          <p:spPr bwMode="auto">
            <a:xfrm flipH="1">
              <a:off x="1371" y="2400"/>
              <a:ext cx="1389"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7473" name="Oval 17"/>
            <p:cNvSpPr>
              <a:spLocks noChangeArrowheads="1"/>
            </p:cNvSpPr>
            <p:nvPr/>
          </p:nvSpPr>
          <p:spPr bwMode="auto">
            <a:xfrm>
              <a:off x="2688" y="2352"/>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7474" name="Rectangle 18"/>
            <p:cNvSpPr>
              <a:spLocks noChangeArrowheads="1"/>
            </p:cNvSpPr>
            <p:nvPr/>
          </p:nvSpPr>
          <p:spPr bwMode="auto">
            <a:xfrm>
              <a:off x="1135" y="2227"/>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0</a:t>
              </a:r>
            </a:p>
          </p:txBody>
        </p:sp>
        <p:sp>
          <p:nvSpPr>
            <p:cNvPr id="147475" name="Rectangle 19"/>
            <p:cNvSpPr>
              <a:spLocks noChangeArrowheads="1"/>
            </p:cNvSpPr>
            <p:nvPr/>
          </p:nvSpPr>
          <p:spPr bwMode="auto">
            <a:xfrm>
              <a:off x="2585" y="3713"/>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0</a:t>
              </a:r>
            </a:p>
          </p:txBody>
        </p:sp>
        <p:sp>
          <p:nvSpPr>
            <p:cNvPr id="147476" name="Line 20"/>
            <p:cNvSpPr>
              <a:spLocks noChangeShapeType="1"/>
            </p:cNvSpPr>
            <p:nvPr/>
          </p:nvSpPr>
          <p:spPr bwMode="auto">
            <a:xfrm>
              <a:off x="2736" y="2475"/>
              <a:ext cx="0" cy="1293"/>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47477" name="Rectangle 21"/>
          <p:cNvSpPr>
            <a:spLocks noChangeArrowheads="1"/>
          </p:cNvSpPr>
          <p:nvPr/>
        </p:nvSpPr>
        <p:spPr bwMode="auto">
          <a:xfrm>
            <a:off x="797909" y="1663700"/>
            <a:ext cx="1375379" cy="616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r" eaLnBrk="0" hangingPunct="0">
              <a:lnSpc>
                <a:spcPct val="90000"/>
              </a:lnSpc>
            </a:pPr>
            <a:r>
              <a:rPr lang="en-US" altLang="en-US" b="1" dirty="0"/>
              <a:t>Price</a:t>
            </a:r>
          </a:p>
          <a:p>
            <a:pPr algn="r" eaLnBrk="0" hangingPunct="0">
              <a:lnSpc>
                <a:spcPct val="90000"/>
              </a:lnSpc>
            </a:pPr>
            <a:r>
              <a:rPr lang="en-US" altLang="en-US" b="1" dirty="0"/>
              <a:t>($ per unit)</a:t>
            </a:r>
            <a:endParaRPr lang="en-US" altLang="en-US" sz="2000" b="1" dirty="0"/>
          </a:p>
        </p:txBody>
      </p:sp>
    </p:spTree>
    <p:extLst>
      <p:ext uri="{BB962C8B-B14F-4D97-AF65-F5344CB8AC3E}">
        <p14:creationId xmlns:p14="http://schemas.microsoft.com/office/powerpoint/2010/main" val="7703566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47464"/>
                                        </p:tgtEl>
                                        <p:attrNameLst>
                                          <p:attrName>style.visibility</p:attrName>
                                        </p:attrNameLst>
                                      </p:cBhvr>
                                      <p:to>
                                        <p:strVal val="visible"/>
                                      </p:to>
                                    </p:set>
                                    <p:animEffect transition="in" filter="wipe(left)">
                                      <p:cBhvr>
                                        <p:cTn id="7" dur="500"/>
                                        <p:tgtEl>
                                          <p:spTgt spid="1474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47467"/>
                                        </p:tgtEl>
                                        <p:attrNameLst>
                                          <p:attrName>style.visibility</p:attrName>
                                        </p:attrNameLst>
                                      </p:cBhvr>
                                      <p:to>
                                        <p:strVal val="visible"/>
                                      </p:to>
                                    </p:set>
                                    <p:animEffect transition="in" filter="wipe(left)">
                                      <p:cBhvr>
                                        <p:cTn id="12" dur="500"/>
                                        <p:tgtEl>
                                          <p:spTgt spid="14746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47470"/>
                                        </p:tgtEl>
                                        <p:attrNameLst>
                                          <p:attrName>style.visibility</p:attrName>
                                        </p:attrNameLst>
                                      </p:cBhvr>
                                      <p:to>
                                        <p:strVal val="visible"/>
                                      </p:to>
                                    </p:set>
                                    <p:animEffect transition="in" filter="wipe(left)">
                                      <p:cBhvr>
                                        <p:cTn id="17" dur="500"/>
                                        <p:tgtEl>
                                          <p:spTgt spid="1474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Disequilibrium</a:t>
            </a:r>
          </a:p>
        </p:txBody>
      </p:sp>
      <p:sp>
        <p:nvSpPr>
          <p:cNvPr id="3" name="Content Placeholder 2"/>
          <p:cNvSpPr>
            <a:spLocks noGrp="1"/>
          </p:cNvSpPr>
          <p:nvPr>
            <p:ph idx="1"/>
          </p:nvPr>
        </p:nvSpPr>
        <p:spPr/>
        <p:txBody>
          <a:bodyPr/>
          <a:lstStyle/>
          <a:p>
            <a:r>
              <a:rPr lang="en-US" dirty="0"/>
              <a:t>Suppose at the current market price, buyers want to purchase more of the commodity than sellers wish to produce and sell?</a:t>
            </a:r>
          </a:p>
          <a:p>
            <a:r>
              <a:rPr lang="en-US" dirty="0"/>
              <a:t>Alternatively, suppose at the current market price, sellers want to produce and sell more of the commodity than buyers wish to purchase?</a:t>
            </a:r>
          </a:p>
          <a:p>
            <a:r>
              <a:rPr lang="en-US" dirty="0"/>
              <a:t>There will be frustrated buyers or sellers, and price will tend to change.</a:t>
            </a:r>
          </a:p>
        </p:txBody>
      </p:sp>
    </p:spTree>
    <p:extLst>
      <p:ext uri="{BB962C8B-B14F-4D97-AF65-F5344CB8AC3E}">
        <p14:creationId xmlns:p14="http://schemas.microsoft.com/office/powerpoint/2010/main" val="3935738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Syllabus and Detailed Course Outline</a:t>
            </a:r>
          </a:p>
        </p:txBody>
      </p:sp>
      <p:sp>
        <p:nvSpPr>
          <p:cNvPr id="3" name="Content Placeholder 2"/>
          <p:cNvSpPr>
            <a:spLocks noGrp="1"/>
          </p:cNvSpPr>
          <p:nvPr>
            <p:ph idx="1"/>
          </p:nvPr>
        </p:nvSpPr>
        <p:spPr/>
        <p:txBody>
          <a:bodyPr>
            <a:normAutofit fontScale="92500" lnSpcReduction="20000"/>
          </a:bodyPr>
          <a:lstStyle/>
          <a:p>
            <a:r>
              <a:rPr lang="en-US" dirty="0"/>
              <a:t>My webpage: </a:t>
            </a:r>
            <a:r>
              <a:rPr lang="en-US" u="sng" dirty="0">
                <a:hlinkClick r:id="rId3"/>
              </a:rPr>
              <a:t>http://gattonweb.uky.edu/faculty/scott/</a:t>
            </a:r>
            <a:r>
              <a:rPr lang="en-US" dirty="0"/>
              <a:t> </a:t>
            </a:r>
          </a:p>
          <a:p>
            <a:r>
              <a:rPr lang="en-US" dirty="0"/>
              <a:t>Syllabus highlights: textbooks, grading, office hours, reading assignments, exam dates.</a:t>
            </a:r>
          </a:p>
          <a:p>
            <a:r>
              <a:rPr lang="en-US" dirty="0"/>
              <a:t>Detailed course outline: specific textbook sections to read, additional resources, optional additional outside readings, alternative resources for textbook material</a:t>
            </a:r>
          </a:p>
          <a:p>
            <a:r>
              <a:rPr lang="en-US" dirty="0"/>
              <a:t>Classroom decorum: no passing notes,</a:t>
            </a:r>
          </a:p>
          <a:p>
            <a:pPr marL="0" indent="0">
              <a:buNone/>
            </a:pPr>
            <a:r>
              <a:rPr lang="en-US" dirty="0"/>
              <a:t>     and no chewing gum!  </a:t>
            </a: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10400" y="4386581"/>
            <a:ext cx="2133600" cy="2471419"/>
          </a:xfrm>
          <a:prstGeom prst="rect">
            <a:avLst/>
          </a:prstGeom>
        </p:spPr>
      </p:pic>
    </p:spTree>
    <p:extLst>
      <p:ext uri="{BB962C8B-B14F-4D97-AF65-F5344CB8AC3E}">
        <p14:creationId xmlns:p14="http://schemas.microsoft.com/office/powerpoint/2010/main" val="2558510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ChangeArrowheads="1"/>
          </p:cNvSpPr>
          <p:nvPr/>
        </p:nvSpPr>
        <p:spPr bwMode="auto">
          <a:xfrm>
            <a:off x="762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699" name="Rectangle 3"/>
          <p:cNvSpPr>
            <a:spLocks noChangeArrowheads="1"/>
          </p:cNvSpPr>
          <p:nvPr/>
        </p:nvSpPr>
        <p:spPr bwMode="auto">
          <a:xfrm>
            <a:off x="32766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00"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b">
            <a:normAutofit fontScale="90000"/>
          </a:bodyPr>
          <a:lstStyle/>
          <a:p>
            <a:r>
              <a:rPr lang="en-US" altLang="en-US" dirty="0"/>
              <a:t>Market price below the equilibrium price—Shortage </a:t>
            </a:r>
          </a:p>
        </p:txBody>
      </p:sp>
      <p:sp>
        <p:nvSpPr>
          <p:cNvPr id="157701" name="Rectangle 5"/>
          <p:cNvSpPr>
            <a:spLocks noChangeArrowheads="1"/>
          </p:cNvSpPr>
          <p:nvPr/>
        </p:nvSpPr>
        <p:spPr bwMode="auto">
          <a:xfrm>
            <a:off x="3124200" y="62357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57702" name="Group 6"/>
          <p:cNvGrpSpPr>
            <a:grpSpLocks/>
          </p:cNvGrpSpPr>
          <p:nvPr/>
        </p:nvGrpSpPr>
        <p:grpSpPr bwMode="auto">
          <a:xfrm>
            <a:off x="3124200" y="1905000"/>
            <a:ext cx="3438525" cy="3719513"/>
            <a:chOff x="1968" y="1200"/>
            <a:chExt cx="2166" cy="2343"/>
          </a:xfrm>
        </p:grpSpPr>
        <p:sp>
          <p:nvSpPr>
            <p:cNvPr id="157703" name="Freeform 7"/>
            <p:cNvSpPr>
              <a:spLocks/>
            </p:cNvSpPr>
            <p:nvPr/>
          </p:nvSpPr>
          <p:spPr bwMode="auto">
            <a:xfrm>
              <a:off x="1968" y="1200"/>
              <a:ext cx="1873" cy="2209"/>
            </a:xfrm>
            <a:custGeom>
              <a:avLst/>
              <a:gdLst>
                <a:gd name="T0" fmla="*/ 0 w 1873"/>
                <a:gd name="T1" fmla="*/ 0 h 2209"/>
                <a:gd name="T2" fmla="*/ 360 w 1873"/>
                <a:gd name="T3" fmla="*/ 587 h 2209"/>
                <a:gd name="T4" fmla="*/ 782 w 1873"/>
                <a:gd name="T5" fmla="*/ 1203 h 2209"/>
                <a:gd name="T6" fmla="*/ 1349 w 1873"/>
                <a:gd name="T7" fmla="*/ 1852 h 2209"/>
                <a:gd name="T8" fmla="*/ 1625 w 1873"/>
                <a:gd name="T9" fmla="*/ 2095 h 2209"/>
                <a:gd name="T10" fmla="*/ 1872 w 1873"/>
                <a:gd name="T11" fmla="*/ 2208 h 2209"/>
              </a:gdLst>
              <a:ahLst/>
              <a:cxnLst>
                <a:cxn ang="0">
                  <a:pos x="T0" y="T1"/>
                </a:cxn>
                <a:cxn ang="0">
                  <a:pos x="T2" y="T3"/>
                </a:cxn>
                <a:cxn ang="0">
                  <a:pos x="T4" y="T5"/>
                </a:cxn>
                <a:cxn ang="0">
                  <a:pos x="T6" y="T7"/>
                </a:cxn>
                <a:cxn ang="0">
                  <a:pos x="T8" y="T9"/>
                </a:cxn>
                <a:cxn ang="0">
                  <a:pos x="T10" y="T11"/>
                </a:cxn>
              </a:cxnLst>
              <a:rect l="0" t="0" r="r" b="b"/>
              <a:pathLst>
                <a:path w="1873" h="2209">
                  <a:moveTo>
                    <a:pt x="0" y="0"/>
                  </a:moveTo>
                  <a:lnTo>
                    <a:pt x="360" y="587"/>
                  </a:lnTo>
                  <a:lnTo>
                    <a:pt x="782" y="1203"/>
                  </a:lnTo>
                  <a:lnTo>
                    <a:pt x="1349" y="1852"/>
                  </a:lnTo>
                  <a:lnTo>
                    <a:pt x="1625" y="2095"/>
                  </a:lnTo>
                  <a:lnTo>
                    <a:pt x="1872" y="2208"/>
                  </a:lnTo>
                </a:path>
              </a:pathLst>
            </a:custGeom>
            <a:noFill/>
            <a:ln w="50800" cap="rnd" cmpd="sng">
              <a:solidFill>
                <a:srgbClr val="0033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7704" name="Rectangle 8"/>
            <p:cNvSpPr>
              <a:spLocks noChangeArrowheads="1"/>
            </p:cNvSpPr>
            <p:nvPr/>
          </p:nvSpPr>
          <p:spPr bwMode="auto">
            <a:xfrm>
              <a:off x="3881" y="3257"/>
              <a:ext cx="253"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400" b="1" i="1"/>
                <a:t>D</a:t>
              </a:r>
            </a:p>
          </p:txBody>
        </p:sp>
      </p:grpSp>
      <p:grpSp>
        <p:nvGrpSpPr>
          <p:cNvPr id="157705" name="Group 9"/>
          <p:cNvGrpSpPr>
            <a:grpSpLocks/>
          </p:cNvGrpSpPr>
          <p:nvPr/>
        </p:nvGrpSpPr>
        <p:grpSpPr bwMode="auto">
          <a:xfrm>
            <a:off x="2209800" y="1782763"/>
            <a:ext cx="3709988" cy="3476625"/>
            <a:chOff x="1392" y="1123"/>
            <a:chExt cx="2337" cy="2190"/>
          </a:xfrm>
        </p:grpSpPr>
        <p:sp>
          <p:nvSpPr>
            <p:cNvPr id="157706" name="Freeform 10"/>
            <p:cNvSpPr>
              <a:spLocks/>
            </p:cNvSpPr>
            <p:nvPr/>
          </p:nvSpPr>
          <p:spPr bwMode="auto">
            <a:xfrm>
              <a:off x="1392" y="1440"/>
              <a:ext cx="2209" cy="1873"/>
            </a:xfrm>
            <a:custGeom>
              <a:avLst/>
              <a:gdLst>
                <a:gd name="T0" fmla="*/ 0 w 2209"/>
                <a:gd name="T1" fmla="*/ 1872 h 1873"/>
                <a:gd name="T2" fmla="*/ 587 w 2209"/>
                <a:gd name="T3" fmla="*/ 1512 h 1873"/>
                <a:gd name="T4" fmla="*/ 1203 w 2209"/>
                <a:gd name="T5" fmla="*/ 1090 h 1873"/>
                <a:gd name="T6" fmla="*/ 1852 w 2209"/>
                <a:gd name="T7" fmla="*/ 523 h 1873"/>
                <a:gd name="T8" fmla="*/ 2095 w 2209"/>
                <a:gd name="T9" fmla="*/ 247 h 1873"/>
                <a:gd name="T10" fmla="*/ 2208 w 2209"/>
                <a:gd name="T11" fmla="*/ 0 h 1873"/>
              </a:gdLst>
              <a:ahLst/>
              <a:cxnLst>
                <a:cxn ang="0">
                  <a:pos x="T0" y="T1"/>
                </a:cxn>
                <a:cxn ang="0">
                  <a:pos x="T2" y="T3"/>
                </a:cxn>
                <a:cxn ang="0">
                  <a:pos x="T4" y="T5"/>
                </a:cxn>
                <a:cxn ang="0">
                  <a:pos x="T6" y="T7"/>
                </a:cxn>
                <a:cxn ang="0">
                  <a:pos x="T8" y="T9"/>
                </a:cxn>
                <a:cxn ang="0">
                  <a:pos x="T10" y="T11"/>
                </a:cxn>
              </a:cxnLst>
              <a:rect l="0" t="0" r="r" b="b"/>
              <a:pathLst>
                <a:path w="2209" h="1873">
                  <a:moveTo>
                    <a:pt x="0" y="1872"/>
                  </a:moveTo>
                  <a:lnTo>
                    <a:pt x="587" y="1512"/>
                  </a:lnTo>
                  <a:lnTo>
                    <a:pt x="1203" y="1090"/>
                  </a:lnTo>
                  <a:lnTo>
                    <a:pt x="1852" y="523"/>
                  </a:lnTo>
                  <a:lnTo>
                    <a:pt x="2095" y="247"/>
                  </a:lnTo>
                  <a:lnTo>
                    <a:pt x="2208" y="0"/>
                  </a:lnTo>
                </a:path>
              </a:pathLst>
            </a:custGeom>
            <a:noFill/>
            <a:ln w="50800" cap="rnd" cmpd="sng">
              <a:solidFill>
                <a:srgbClr val="99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7707" name="Rectangle 11"/>
            <p:cNvSpPr>
              <a:spLocks noChangeArrowheads="1"/>
            </p:cNvSpPr>
            <p:nvPr/>
          </p:nvSpPr>
          <p:spPr bwMode="auto">
            <a:xfrm>
              <a:off x="3487" y="1123"/>
              <a:ext cx="242"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400" b="1" i="1"/>
                <a:t>S</a:t>
              </a:r>
            </a:p>
          </p:txBody>
        </p:sp>
      </p:grpSp>
      <p:grpSp>
        <p:nvGrpSpPr>
          <p:cNvPr id="157708" name="Group 12"/>
          <p:cNvGrpSpPr>
            <a:grpSpLocks/>
          </p:cNvGrpSpPr>
          <p:nvPr/>
        </p:nvGrpSpPr>
        <p:grpSpPr bwMode="auto">
          <a:xfrm>
            <a:off x="1801813" y="4560888"/>
            <a:ext cx="3751262" cy="1725612"/>
            <a:chOff x="1135" y="2873"/>
            <a:chExt cx="2363" cy="1087"/>
          </a:xfrm>
        </p:grpSpPr>
        <p:sp>
          <p:nvSpPr>
            <p:cNvPr id="157709" name="Oval 13"/>
            <p:cNvSpPr>
              <a:spLocks noChangeArrowheads="1"/>
            </p:cNvSpPr>
            <p:nvPr/>
          </p:nvSpPr>
          <p:spPr bwMode="auto">
            <a:xfrm>
              <a:off x="3264" y="2976"/>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10" name="Rectangle 14"/>
            <p:cNvSpPr>
              <a:spLocks noChangeArrowheads="1"/>
            </p:cNvSpPr>
            <p:nvPr/>
          </p:nvSpPr>
          <p:spPr bwMode="auto">
            <a:xfrm>
              <a:off x="1754" y="3712"/>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1</a:t>
              </a:r>
              <a:endParaRPr lang="en-US" altLang="en-US" sz="2400" b="1" i="1" baseline="-25000"/>
            </a:p>
          </p:txBody>
        </p:sp>
        <p:sp>
          <p:nvSpPr>
            <p:cNvPr id="157711" name="Oval 15"/>
            <p:cNvSpPr>
              <a:spLocks noChangeArrowheads="1"/>
            </p:cNvSpPr>
            <p:nvPr/>
          </p:nvSpPr>
          <p:spPr bwMode="auto">
            <a:xfrm>
              <a:off x="1824" y="2976"/>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12" name="Line 16"/>
            <p:cNvSpPr>
              <a:spLocks noChangeShapeType="1"/>
            </p:cNvSpPr>
            <p:nvPr/>
          </p:nvSpPr>
          <p:spPr bwMode="auto">
            <a:xfrm>
              <a:off x="1872" y="3051"/>
              <a:ext cx="0" cy="717"/>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13" name="Rectangle 17"/>
            <p:cNvSpPr>
              <a:spLocks noChangeArrowheads="1"/>
            </p:cNvSpPr>
            <p:nvPr/>
          </p:nvSpPr>
          <p:spPr bwMode="auto">
            <a:xfrm>
              <a:off x="3202" y="3712"/>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2</a:t>
              </a:r>
              <a:endParaRPr lang="en-US" altLang="en-US" sz="2400" b="1" i="1" baseline="-25000"/>
            </a:p>
          </p:txBody>
        </p:sp>
        <p:sp>
          <p:nvSpPr>
            <p:cNvPr id="157714" name="Line 18"/>
            <p:cNvSpPr>
              <a:spLocks noChangeShapeType="1"/>
            </p:cNvSpPr>
            <p:nvPr/>
          </p:nvSpPr>
          <p:spPr bwMode="auto">
            <a:xfrm>
              <a:off x="3312" y="3051"/>
              <a:ext cx="0" cy="717"/>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15" name="Line 19"/>
            <p:cNvSpPr>
              <a:spLocks noChangeShapeType="1"/>
            </p:cNvSpPr>
            <p:nvPr/>
          </p:nvSpPr>
          <p:spPr bwMode="auto">
            <a:xfrm flipH="1">
              <a:off x="1426" y="3024"/>
              <a:ext cx="1843"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16" name="Rectangle 20"/>
            <p:cNvSpPr>
              <a:spLocks noChangeArrowheads="1"/>
            </p:cNvSpPr>
            <p:nvPr/>
          </p:nvSpPr>
          <p:spPr bwMode="auto">
            <a:xfrm>
              <a:off x="1135" y="2873"/>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2</a:t>
              </a:r>
            </a:p>
          </p:txBody>
        </p:sp>
        <p:sp>
          <p:nvSpPr>
            <p:cNvPr id="157717" name="Freeform 21"/>
            <p:cNvSpPr>
              <a:spLocks/>
            </p:cNvSpPr>
            <p:nvPr/>
          </p:nvSpPr>
          <p:spPr bwMode="auto">
            <a:xfrm>
              <a:off x="1870" y="3027"/>
              <a:ext cx="1396" cy="191"/>
            </a:xfrm>
            <a:custGeom>
              <a:avLst/>
              <a:gdLst>
                <a:gd name="T0" fmla="*/ 1395 w 1396"/>
                <a:gd name="T1" fmla="*/ 0 h 191"/>
                <a:gd name="T2" fmla="*/ 1385 w 1396"/>
                <a:gd name="T3" fmla="*/ 36 h 191"/>
                <a:gd name="T4" fmla="*/ 1364 w 1396"/>
                <a:gd name="T5" fmla="*/ 66 h 191"/>
                <a:gd name="T6" fmla="*/ 1327 w 1396"/>
                <a:gd name="T7" fmla="*/ 87 h 191"/>
                <a:gd name="T8" fmla="*/ 1280 w 1396"/>
                <a:gd name="T9" fmla="*/ 92 h 191"/>
                <a:gd name="T10" fmla="*/ 815 w 1396"/>
                <a:gd name="T11" fmla="*/ 92 h 191"/>
                <a:gd name="T12" fmla="*/ 773 w 1396"/>
                <a:gd name="T13" fmla="*/ 102 h 191"/>
                <a:gd name="T14" fmla="*/ 737 w 1396"/>
                <a:gd name="T15" fmla="*/ 123 h 191"/>
                <a:gd name="T16" fmla="*/ 711 w 1396"/>
                <a:gd name="T17" fmla="*/ 154 h 191"/>
                <a:gd name="T18" fmla="*/ 700 w 1396"/>
                <a:gd name="T19" fmla="*/ 190 h 191"/>
                <a:gd name="T20" fmla="*/ 690 w 1396"/>
                <a:gd name="T21" fmla="*/ 154 h 191"/>
                <a:gd name="T22" fmla="*/ 664 w 1396"/>
                <a:gd name="T23" fmla="*/ 123 h 191"/>
                <a:gd name="T24" fmla="*/ 627 w 1396"/>
                <a:gd name="T25" fmla="*/ 102 h 191"/>
                <a:gd name="T26" fmla="*/ 580 w 1396"/>
                <a:gd name="T27" fmla="*/ 92 h 191"/>
                <a:gd name="T28" fmla="*/ 120 w 1396"/>
                <a:gd name="T29" fmla="*/ 92 h 191"/>
                <a:gd name="T30" fmla="*/ 73 w 1396"/>
                <a:gd name="T31" fmla="*/ 87 h 191"/>
                <a:gd name="T32" fmla="*/ 37 w 1396"/>
                <a:gd name="T33" fmla="*/ 66 h 191"/>
                <a:gd name="T34" fmla="*/ 11 w 1396"/>
                <a:gd name="T35" fmla="*/ 36 h 191"/>
                <a:gd name="T36" fmla="*/ 0 w 1396"/>
                <a:gd name="T37" fmla="*/ 0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96" h="191">
                  <a:moveTo>
                    <a:pt x="1395" y="0"/>
                  </a:moveTo>
                  <a:lnTo>
                    <a:pt x="1385" y="36"/>
                  </a:lnTo>
                  <a:lnTo>
                    <a:pt x="1364" y="66"/>
                  </a:lnTo>
                  <a:lnTo>
                    <a:pt x="1327" y="87"/>
                  </a:lnTo>
                  <a:lnTo>
                    <a:pt x="1280" y="92"/>
                  </a:lnTo>
                  <a:lnTo>
                    <a:pt x="815" y="92"/>
                  </a:lnTo>
                  <a:lnTo>
                    <a:pt x="773" y="102"/>
                  </a:lnTo>
                  <a:lnTo>
                    <a:pt x="737" y="123"/>
                  </a:lnTo>
                  <a:lnTo>
                    <a:pt x="711" y="154"/>
                  </a:lnTo>
                  <a:lnTo>
                    <a:pt x="700" y="190"/>
                  </a:lnTo>
                  <a:lnTo>
                    <a:pt x="690" y="154"/>
                  </a:lnTo>
                  <a:lnTo>
                    <a:pt x="664" y="123"/>
                  </a:lnTo>
                  <a:lnTo>
                    <a:pt x="627" y="102"/>
                  </a:lnTo>
                  <a:lnTo>
                    <a:pt x="580" y="92"/>
                  </a:lnTo>
                  <a:lnTo>
                    <a:pt x="120" y="92"/>
                  </a:lnTo>
                  <a:lnTo>
                    <a:pt x="73" y="87"/>
                  </a:lnTo>
                  <a:lnTo>
                    <a:pt x="37" y="66"/>
                  </a:lnTo>
                  <a:lnTo>
                    <a:pt x="11" y="36"/>
                  </a:lnTo>
                  <a:lnTo>
                    <a:pt x="0" y="0"/>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7718" name="Rectangle 22"/>
            <p:cNvSpPr>
              <a:spLocks noChangeArrowheads="1"/>
            </p:cNvSpPr>
            <p:nvPr/>
          </p:nvSpPr>
          <p:spPr bwMode="auto">
            <a:xfrm>
              <a:off x="2201" y="3139"/>
              <a:ext cx="946"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400" b="1"/>
                <a:t>Shortage</a:t>
              </a:r>
            </a:p>
          </p:txBody>
        </p:sp>
      </p:grpSp>
      <p:grpSp>
        <p:nvGrpSpPr>
          <p:cNvPr id="157719" name="Group 23"/>
          <p:cNvGrpSpPr>
            <a:grpSpLocks/>
          </p:cNvGrpSpPr>
          <p:nvPr/>
        </p:nvGrpSpPr>
        <p:grpSpPr bwMode="auto">
          <a:xfrm>
            <a:off x="811213" y="1663700"/>
            <a:ext cx="5986462" cy="4640263"/>
            <a:chOff x="511" y="1048"/>
            <a:chExt cx="3771" cy="2923"/>
          </a:xfrm>
        </p:grpSpPr>
        <p:sp>
          <p:nvSpPr>
            <p:cNvPr id="157720" name="Line 24"/>
            <p:cNvSpPr>
              <a:spLocks noChangeShapeType="1"/>
            </p:cNvSpPr>
            <p:nvPr/>
          </p:nvSpPr>
          <p:spPr bwMode="auto">
            <a:xfrm>
              <a:off x="1392" y="1099"/>
              <a:ext cx="0" cy="2653"/>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21" name="Line 25"/>
            <p:cNvSpPr>
              <a:spLocks noChangeShapeType="1"/>
            </p:cNvSpPr>
            <p:nvPr/>
          </p:nvSpPr>
          <p:spPr bwMode="auto">
            <a:xfrm>
              <a:off x="1395" y="3751"/>
              <a:ext cx="26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22" name="Rectangle 26"/>
            <p:cNvSpPr>
              <a:spLocks noChangeArrowheads="1"/>
            </p:cNvSpPr>
            <p:nvPr/>
          </p:nvSpPr>
          <p:spPr bwMode="auto">
            <a:xfrm>
              <a:off x="3531" y="3685"/>
              <a:ext cx="751"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b="1"/>
                <a:t>Quantity</a:t>
              </a:r>
              <a:r>
                <a:rPr lang="en-US" altLang="en-US" sz="2400" b="1"/>
                <a:t> </a:t>
              </a:r>
            </a:p>
          </p:txBody>
        </p:sp>
        <p:sp>
          <p:nvSpPr>
            <p:cNvPr id="157723" name="Rectangle 27"/>
            <p:cNvSpPr>
              <a:spLocks noChangeArrowheads="1"/>
            </p:cNvSpPr>
            <p:nvPr/>
          </p:nvSpPr>
          <p:spPr bwMode="auto">
            <a:xfrm>
              <a:off x="511" y="1048"/>
              <a:ext cx="858"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r" eaLnBrk="0" hangingPunct="0"/>
              <a:r>
                <a:rPr lang="en-US" altLang="en-US" b="1"/>
                <a:t>Price</a:t>
              </a:r>
            </a:p>
            <a:p>
              <a:pPr algn="r" eaLnBrk="0" hangingPunct="0"/>
              <a:r>
                <a:rPr lang="en-US" altLang="en-US" b="1"/>
                <a:t>($ per unit)</a:t>
              </a:r>
              <a:endParaRPr lang="en-US" altLang="en-US" sz="2400">
                <a:latin typeface="Times New Roman" pitchFamily="18" charset="0"/>
              </a:endParaRPr>
            </a:p>
          </p:txBody>
        </p:sp>
      </p:grpSp>
      <p:grpSp>
        <p:nvGrpSpPr>
          <p:cNvPr id="157724" name="Group 28"/>
          <p:cNvGrpSpPr>
            <a:grpSpLocks/>
          </p:cNvGrpSpPr>
          <p:nvPr/>
        </p:nvGrpSpPr>
        <p:grpSpPr bwMode="auto">
          <a:xfrm>
            <a:off x="1801813" y="2897188"/>
            <a:ext cx="7196137" cy="3389312"/>
            <a:chOff x="1135" y="1825"/>
            <a:chExt cx="4533" cy="2135"/>
          </a:xfrm>
        </p:grpSpPr>
        <p:sp>
          <p:nvSpPr>
            <p:cNvPr id="157725" name="Rectangle 29"/>
            <p:cNvSpPr>
              <a:spLocks noChangeArrowheads="1"/>
            </p:cNvSpPr>
            <p:nvPr/>
          </p:nvSpPr>
          <p:spPr bwMode="auto">
            <a:xfrm>
              <a:off x="3558" y="1825"/>
              <a:ext cx="2110" cy="1296"/>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lgn="l">
                <a:tabLst>
                  <a:tab pos="285750" algn="l"/>
                </a:tabLst>
                <a:defRPr>
                  <a:solidFill>
                    <a:schemeClr val="tx1"/>
                  </a:solidFill>
                  <a:latin typeface="Arial" charset="0"/>
                </a:defRPr>
              </a:lvl1pPr>
              <a:lvl2pPr algn="l">
                <a:tabLst>
                  <a:tab pos="285750" algn="l"/>
                </a:tabLst>
                <a:defRPr>
                  <a:solidFill>
                    <a:schemeClr val="tx1"/>
                  </a:solidFill>
                  <a:latin typeface="Arial" charset="0"/>
                </a:defRPr>
              </a:lvl2pPr>
              <a:lvl3pPr algn="l">
                <a:tabLst>
                  <a:tab pos="285750" algn="l"/>
                </a:tabLst>
                <a:defRPr>
                  <a:solidFill>
                    <a:schemeClr val="tx1"/>
                  </a:solidFill>
                  <a:latin typeface="Arial" charset="0"/>
                </a:defRPr>
              </a:lvl3pPr>
              <a:lvl4pPr algn="l">
                <a:tabLst>
                  <a:tab pos="285750" algn="l"/>
                </a:tabLst>
                <a:defRPr>
                  <a:solidFill>
                    <a:schemeClr val="tx1"/>
                  </a:solidFill>
                  <a:latin typeface="Arial" charset="0"/>
                </a:defRPr>
              </a:lvl4pPr>
              <a:lvl5pPr algn="l">
                <a:tabLst>
                  <a:tab pos="285750" algn="l"/>
                </a:tabLst>
                <a:defRPr>
                  <a:solidFill>
                    <a:schemeClr val="tx1"/>
                  </a:solidFill>
                  <a:latin typeface="Arial" charset="0"/>
                </a:defRPr>
              </a:lvl5pPr>
              <a:lvl6pPr fontAlgn="base">
                <a:spcBef>
                  <a:spcPct val="0"/>
                </a:spcBef>
                <a:spcAft>
                  <a:spcPct val="0"/>
                </a:spcAft>
                <a:tabLst>
                  <a:tab pos="285750" algn="l"/>
                </a:tabLst>
                <a:defRPr>
                  <a:solidFill>
                    <a:schemeClr val="tx1"/>
                  </a:solidFill>
                  <a:latin typeface="Arial" charset="0"/>
                </a:defRPr>
              </a:lvl6pPr>
              <a:lvl7pPr fontAlgn="base">
                <a:spcBef>
                  <a:spcPct val="0"/>
                </a:spcBef>
                <a:spcAft>
                  <a:spcPct val="0"/>
                </a:spcAft>
                <a:tabLst>
                  <a:tab pos="285750" algn="l"/>
                </a:tabLst>
                <a:defRPr>
                  <a:solidFill>
                    <a:schemeClr val="tx1"/>
                  </a:solidFill>
                  <a:latin typeface="Arial" charset="0"/>
                </a:defRPr>
              </a:lvl7pPr>
              <a:lvl8pPr fontAlgn="base">
                <a:spcBef>
                  <a:spcPct val="0"/>
                </a:spcBef>
                <a:spcAft>
                  <a:spcPct val="0"/>
                </a:spcAft>
                <a:tabLst>
                  <a:tab pos="285750" algn="l"/>
                </a:tabLst>
                <a:defRPr>
                  <a:solidFill>
                    <a:schemeClr val="tx1"/>
                  </a:solidFill>
                  <a:latin typeface="Arial" charset="0"/>
                </a:defRPr>
              </a:lvl8pPr>
              <a:lvl9pPr fontAlgn="base">
                <a:spcBef>
                  <a:spcPct val="0"/>
                </a:spcBef>
                <a:spcAft>
                  <a:spcPct val="0"/>
                </a:spcAft>
                <a:tabLst>
                  <a:tab pos="285750" algn="l"/>
                </a:tabLst>
                <a:defRPr>
                  <a:solidFill>
                    <a:schemeClr val="tx1"/>
                  </a:solidFill>
                  <a:latin typeface="Arial" charset="0"/>
                </a:defRPr>
              </a:lvl9pPr>
            </a:lstStyle>
            <a:p>
              <a:pPr eaLnBrk="0" hangingPunct="0"/>
              <a:r>
                <a:rPr lang="en-US" altLang="en-US" sz="1600" b="1" dirty="0"/>
                <a:t>If the market price is P</a:t>
              </a:r>
              <a:r>
                <a:rPr lang="en-US" altLang="en-US" sz="1600" b="1" baseline="-25000" dirty="0"/>
                <a:t>2</a:t>
              </a:r>
              <a:r>
                <a:rPr lang="en-US" altLang="en-US" sz="1600" b="1" dirty="0"/>
                <a:t> , then:</a:t>
              </a:r>
            </a:p>
            <a:p>
              <a:pPr eaLnBrk="0" hangingPunct="0"/>
              <a:r>
                <a:rPr lang="en-US" altLang="en-US" sz="1600" b="1" dirty="0"/>
                <a:t>1) </a:t>
              </a:r>
              <a:r>
                <a:rPr lang="en-US" altLang="en-US" sz="1600" b="1" dirty="0" err="1"/>
                <a:t>Q</a:t>
              </a:r>
              <a:r>
                <a:rPr lang="en-US" altLang="en-US" sz="1600" b="1" baseline="-25000" dirty="0" err="1"/>
                <a:t>d</a:t>
              </a:r>
              <a:r>
                <a:rPr lang="en-US" altLang="en-US" sz="1600" b="1" dirty="0"/>
                <a:t> : Q</a:t>
              </a:r>
              <a:r>
                <a:rPr lang="en-US" altLang="en-US" sz="1600" b="1" baseline="-25000" dirty="0"/>
                <a:t>2</a:t>
              </a:r>
              <a:r>
                <a:rPr lang="en-US" altLang="en-US" sz="1600" b="1" dirty="0"/>
                <a:t> &gt; Q</a:t>
              </a:r>
              <a:r>
                <a:rPr lang="en-US" altLang="en-US" sz="1600" b="1" baseline="-25000" dirty="0"/>
                <a:t>s</a:t>
              </a:r>
              <a:r>
                <a:rPr lang="en-US" altLang="en-US" sz="1600" b="1" dirty="0"/>
                <a:t> : Q</a:t>
              </a:r>
              <a:r>
                <a:rPr lang="en-US" altLang="en-US" sz="1600" b="1" baseline="-25000" dirty="0"/>
                <a:t>1</a:t>
              </a:r>
              <a:endParaRPr lang="en-US" altLang="en-US" sz="1600" b="1" dirty="0"/>
            </a:p>
            <a:p>
              <a:pPr eaLnBrk="0" hangingPunct="0"/>
              <a:r>
                <a:rPr lang="en-US" altLang="en-US" sz="1600" b="1" dirty="0"/>
                <a:t>2) Shortage  is Q</a:t>
              </a:r>
              <a:r>
                <a:rPr lang="en-US" altLang="en-US" sz="1600" b="1" baseline="-25000" dirty="0"/>
                <a:t>2 </a:t>
              </a:r>
              <a:r>
                <a:rPr lang="en-US" altLang="en-US" sz="1600" b="1" dirty="0"/>
                <a:t>– Q</a:t>
              </a:r>
              <a:r>
                <a:rPr lang="en-US" altLang="en-US" sz="1600" b="1" baseline="-25000" dirty="0"/>
                <a:t>1</a:t>
              </a:r>
              <a:r>
                <a:rPr lang="en-US" altLang="en-US" sz="1600" b="1" dirty="0"/>
                <a:t>.</a:t>
              </a:r>
            </a:p>
            <a:p>
              <a:pPr eaLnBrk="0" hangingPunct="0"/>
              <a:r>
                <a:rPr lang="en-US" altLang="en-US" sz="1600" b="1" dirty="0"/>
                <a:t>3) Producers raise price</a:t>
              </a:r>
              <a:r>
                <a:rPr lang="en-US" altLang="en-US" sz="1600" b="1" baseline="-25000" dirty="0"/>
                <a:t>.</a:t>
              </a:r>
              <a:endParaRPr lang="en-US" altLang="en-US" sz="1600" b="1" dirty="0"/>
            </a:p>
            <a:p>
              <a:pPr eaLnBrk="0" hangingPunct="0"/>
              <a:r>
                <a:rPr lang="en-US" altLang="en-US" sz="1600" b="1" dirty="0"/>
                <a:t>4) Quantity supplied increases 	and quantity demanded     	decreases.</a:t>
              </a:r>
            </a:p>
            <a:p>
              <a:pPr eaLnBrk="0" hangingPunct="0"/>
              <a:r>
                <a:rPr lang="en-US" altLang="en-US" sz="1600" b="1" dirty="0"/>
                <a:t>5) Equilibrium at P</a:t>
              </a:r>
              <a:r>
                <a:rPr lang="en-US" altLang="en-US" sz="1600" b="1" baseline="-25000" dirty="0"/>
                <a:t>3</a:t>
              </a:r>
              <a:r>
                <a:rPr lang="en-US" altLang="en-US" sz="1600" b="1" dirty="0"/>
                <a:t>, Q</a:t>
              </a:r>
              <a:r>
                <a:rPr lang="en-US" altLang="en-US" sz="1600" b="1" baseline="-25000" dirty="0"/>
                <a:t>3</a:t>
              </a:r>
            </a:p>
          </p:txBody>
        </p:sp>
        <p:sp>
          <p:nvSpPr>
            <p:cNvPr id="157726" name="Line 30"/>
            <p:cNvSpPr>
              <a:spLocks noChangeShapeType="1"/>
            </p:cNvSpPr>
            <p:nvPr/>
          </p:nvSpPr>
          <p:spPr bwMode="auto">
            <a:xfrm>
              <a:off x="2750" y="2406"/>
              <a:ext cx="0" cy="1362"/>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27" name="AutoShape 31"/>
            <p:cNvSpPr>
              <a:spLocks noChangeArrowheads="1"/>
            </p:cNvSpPr>
            <p:nvPr/>
          </p:nvSpPr>
          <p:spPr bwMode="auto">
            <a:xfrm rot="16200000">
              <a:off x="2520" y="2616"/>
              <a:ext cx="432" cy="288"/>
            </a:xfrm>
            <a:prstGeom prst="rightArrow">
              <a:avLst>
                <a:gd name="adj1" fmla="val 50000"/>
                <a:gd name="adj2" fmla="val 71292"/>
              </a:avLst>
            </a:prstGeom>
            <a:solidFill>
              <a:srgbClr val="008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28" name="AutoShape 32"/>
            <p:cNvSpPr>
              <a:spLocks noChangeArrowheads="1"/>
            </p:cNvSpPr>
            <p:nvPr/>
          </p:nvSpPr>
          <p:spPr bwMode="auto">
            <a:xfrm>
              <a:off x="1920" y="3467"/>
              <a:ext cx="758" cy="292"/>
            </a:xfrm>
            <a:prstGeom prst="rightArrow">
              <a:avLst>
                <a:gd name="adj1" fmla="val 50000"/>
                <a:gd name="adj2" fmla="val 109136"/>
              </a:avLst>
            </a:prstGeom>
            <a:solidFill>
              <a:srgbClr val="008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29" name="Freeform 33"/>
            <p:cNvSpPr>
              <a:spLocks/>
            </p:cNvSpPr>
            <p:nvPr/>
          </p:nvSpPr>
          <p:spPr bwMode="auto">
            <a:xfrm>
              <a:off x="2799" y="3434"/>
              <a:ext cx="481" cy="337"/>
            </a:xfrm>
            <a:custGeom>
              <a:avLst/>
              <a:gdLst>
                <a:gd name="T0" fmla="*/ 200 w 481"/>
                <a:gd name="T1" fmla="*/ 0 h 337"/>
                <a:gd name="T2" fmla="*/ 200 w 481"/>
                <a:gd name="T3" fmla="*/ 83 h 337"/>
                <a:gd name="T4" fmla="*/ 480 w 481"/>
                <a:gd name="T5" fmla="*/ 83 h 337"/>
                <a:gd name="T6" fmla="*/ 480 w 481"/>
                <a:gd name="T7" fmla="*/ 253 h 337"/>
                <a:gd name="T8" fmla="*/ 200 w 481"/>
                <a:gd name="T9" fmla="*/ 253 h 337"/>
                <a:gd name="T10" fmla="*/ 200 w 481"/>
                <a:gd name="T11" fmla="*/ 336 h 337"/>
                <a:gd name="T12" fmla="*/ 0 w 481"/>
                <a:gd name="T13" fmla="*/ 168 h 337"/>
                <a:gd name="T14" fmla="*/ 200 w 481"/>
                <a:gd name="T15" fmla="*/ 0 h 3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1" h="337">
                  <a:moveTo>
                    <a:pt x="200" y="0"/>
                  </a:moveTo>
                  <a:lnTo>
                    <a:pt x="200" y="83"/>
                  </a:lnTo>
                  <a:lnTo>
                    <a:pt x="480" y="83"/>
                  </a:lnTo>
                  <a:lnTo>
                    <a:pt x="480" y="253"/>
                  </a:lnTo>
                  <a:lnTo>
                    <a:pt x="200" y="253"/>
                  </a:lnTo>
                  <a:lnTo>
                    <a:pt x="200" y="336"/>
                  </a:lnTo>
                  <a:lnTo>
                    <a:pt x="0" y="168"/>
                  </a:lnTo>
                  <a:lnTo>
                    <a:pt x="200" y="0"/>
                  </a:lnTo>
                </a:path>
              </a:pathLst>
            </a:custGeom>
            <a:solidFill>
              <a:srgbClr val="008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7730" name="Rectangle 34"/>
            <p:cNvSpPr>
              <a:spLocks noChangeArrowheads="1"/>
            </p:cNvSpPr>
            <p:nvPr/>
          </p:nvSpPr>
          <p:spPr bwMode="auto">
            <a:xfrm>
              <a:off x="2602" y="3712"/>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3</a:t>
              </a:r>
              <a:endParaRPr lang="en-US" altLang="en-US" sz="2400" b="1" i="1" baseline="-25000"/>
            </a:p>
          </p:txBody>
        </p:sp>
        <p:sp>
          <p:nvSpPr>
            <p:cNvPr id="157731" name="Oval 35"/>
            <p:cNvSpPr>
              <a:spLocks noChangeArrowheads="1"/>
            </p:cNvSpPr>
            <p:nvPr/>
          </p:nvSpPr>
          <p:spPr bwMode="auto">
            <a:xfrm>
              <a:off x="2686" y="2343"/>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32" name="Line 36"/>
            <p:cNvSpPr>
              <a:spLocks noChangeShapeType="1"/>
            </p:cNvSpPr>
            <p:nvPr/>
          </p:nvSpPr>
          <p:spPr bwMode="auto">
            <a:xfrm flipH="1">
              <a:off x="1426" y="2391"/>
              <a:ext cx="1321"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33" name="Rectangle 37"/>
            <p:cNvSpPr>
              <a:spLocks noChangeArrowheads="1"/>
            </p:cNvSpPr>
            <p:nvPr/>
          </p:nvSpPr>
          <p:spPr bwMode="auto">
            <a:xfrm>
              <a:off x="1135" y="2240"/>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3</a:t>
              </a:r>
            </a:p>
          </p:txBody>
        </p:sp>
      </p:grpSp>
    </p:spTree>
    <p:extLst>
      <p:ext uri="{BB962C8B-B14F-4D97-AF65-F5344CB8AC3E}">
        <p14:creationId xmlns:p14="http://schemas.microsoft.com/office/powerpoint/2010/main" val="17959917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57702"/>
                                        </p:tgtEl>
                                        <p:attrNameLst>
                                          <p:attrName>style.visibility</p:attrName>
                                        </p:attrNameLst>
                                      </p:cBhvr>
                                      <p:to>
                                        <p:strVal val="visible"/>
                                      </p:to>
                                    </p:set>
                                    <p:animEffect transition="in" filter="wipe(left)">
                                      <p:cBhvr>
                                        <p:cTn id="7" dur="500"/>
                                        <p:tgtEl>
                                          <p:spTgt spid="1577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57705"/>
                                        </p:tgtEl>
                                        <p:attrNameLst>
                                          <p:attrName>style.visibility</p:attrName>
                                        </p:attrNameLst>
                                      </p:cBhvr>
                                      <p:to>
                                        <p:strVal val="visible"/>
                                      </p:to>
                                    </p:set>
                                    <p:animEffect transition="in" filter="wipe(left)">
                                      <p:cBhvr>
                                        <p:cTn id="12" dur="500"/>
                                        <p:tgtEl>
                                          <p:spTgt spid="15770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57708"/>
                                        </p:tgtEl>
                                        <p:attrNameLst>
                                          <p:attrName>style.visibility</p:attrName>
                                        </p:attrNameLst>
                                      </p:cBhvr>
                                      <p:to>
                                        <p:strVal val="visible"/>
                                      </p:to>
                                    </p:set>
                                    <p:animEffect transition="in" filter="wipe(left)">
                                      <p:cBhvr>
                                        <p:cTn id="17" dur="500"/>
                                        <p:tgtEl>
                                          <p:spTgt spid="15770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157724"/>
                                        </p:tgtEl>
                                        <p:attrNameLst>
                                          <p:attrName>style.visibility</p:attrName>
                                        </p:attrNameLst>
                                      </p:cBhvr>
                                      <p:to>
                                        <p:strVal val="visible"/>
                                      </p:to>
                                    </p:set>
                                    <p:animEffect transition="in" filter="wipe(down)">
                                      <p:cBhvr>
                                        <p:cTn id="22" dur="500"/>
                                        <p:tgtEl>
                                          <p:spTgt spid="1577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ChangeArrowheads="1"/>
          </p:cNvSpPr>
          <p:nvPr/>
        </p:nvSpPr>
        <p:spPr bwMode="auto">
          <a:xfrm>
            <a:off x="762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03" name="Rectangle 3"/>
          <p:cNvSpPr>
            <a:spLocks noChangeArrowheads="1"/>
          </p:cNvSpPr>
          <p:nvPr/>
        </p:nvSpPr>
        <p:spPr bwMode="auto">
          <a:xfrm>
            <a:off x="32766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04"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b">
            <a:normAutofit fontScale="90000"/>
          </a:bodyPr>
          <a:lstStyle/>
          <a:p>
            <a:r>
              <a:rPr lang="en-US" altLang="en-US" dirty="0"/>
              <a:t>Market price above the equilibrium price—Surplus </a:t>
            </a:r>
          </a:p>
        </p:txBody>
      </p:sp>
      <p:sp>
        <p:nvSpPr>
          <p:cNvPr id="153605" name="Rectangle 5"/>
          <p:cNvSpPr>
            <a:spLocks noChangeArrowheads="1"/>
          </p:cNvSpPr>
          <p:nvPr/>
        </p:nvSpPr>
        <p:spPr bwMode="auto">
          <a:xfrm>
            <a:off x="3124200" y="62357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53606" name="Group 6"/>
          <p:cNvGrpSpPr>
            <a:grpSpLocks/>
          </p:cNvGrpSpPr>
          <p:nvPr/>
        </p:nvGrpSpPr>
        <p:grpSpPr bwMode="auto">
          <a:xfrm>
            <a:off x="3124200" y="1905000"/>
            <a:ext cx="3402013" cy="3659188"/>
            <a:chOff x="1968" y="1200"/>
            <a:chExt cx="2143" cy="2305"/>
          </a:xfrm>
        </p:grpSpPr>
        <p:sp>
          <p:nvSpPr>
            <p:cNvPr id="153607" name="Freeform 7"/>
            <p:cNvSpPr>
              <a:spLocks/>
            </p:cNvSpPr>
            <p:nvPr/>
          </p:nvSpPr>
          <p:spPr bwMode="auto">
            <a:xfrm>
              <a:off x="1968" y="1200"/>
              <a:ext cx="1873" cy="2209"/>
            </a:xfrm>
            <a:custGeom>
              <a:avLst/>
              <a:gdLst>
                <a:gd name="T0" fmla="*/ 0 w 1873"/>
                <a:gd name="T1" fmla="*/ 0 h 2209"/>
                <a:gd name="T2" fmla="*/ 360 w 1873"/>
                <a:gd name="T3" fmla="*/ 587 h 2209"/>
                <a:gd name="T4" fmla="*/ 782 w 1873"/>
                <a:gd name="T5" fmla="*/ 1203 h 2209"/>
                <a:gd name="T6" fmla="*/ 1349 w 1873"/>
                <a:gd name="T7" fmla="*/ 1852 h 2209"/>
                <a:gd name="T8" fmla="*/ 1625 w 1873"/>
                <a:gd name="T9" fmla="*/ 2095 h 2209"/>
                <a:gd name="T10" fmla="*/ 1872 w 1873"/>
                <a:gd name="T11" fmla="*/ 2208 h 2209"/>
              </a:gdLst>
              <a:ahLst/>
              <a:cxnLst>
                <a:cxn ang="0">
                  <a:pos x="T0" y="T1"/>
                </a:cxn>
                <a:cxn ang="0">
                  <a:pos x="T2" y="T3"/>
                </a:cxn>
                <a:cxn ang="0">
                  <a:pos x="T4" y="T5"/>
                </a:cxn>
                <a:cxn ang="0">
                  <a:pos x="T6" y="T7"/>
                </a:cxn>
                <a:cxn ang="0">
                  <a:pos x="T8" y="T9"/>
                </a:cxn>
                <a:cxn ang="0">
                  <a:pos x="T10" y="T11"/>
                </a:cxn>
              </a:cxnLst>
              <a:rect l="0" t="0" r="r" b="b"/>
              <a:pathLst>
                <a:path w="1873" h="2209">
                  <a:moveTo>
                    <a:pt x="0" y="0"/>
                  </a:moveTo>
                  <a:lnTo>
                    <a:pt x="360" y="587"/>
                  </a:lnTo>
                  <a:lnTo>
                    <a:pt x="782" y="1203"/>
                  </a:lnTo>
                  <a:lnTo>
                    <a:pt x="1349" y="1852"/>
                  </a:lnTo>
                  <a:lnTo>
                    <a:pt x="1625" y="2095"/>
                  </a:lnTo>
                  <a:lnTo>
                    <a:pt x="1872" y="2208"/>
                  </a:lnTo>
                </a:path>
              </a:pathLst>
            </a:custGeom>
            <a:noFill/>
            <a:ln w="50800" cap="rnd" cmpd="sng">
              <a:solidFill>
                <a:srgbClr val="0033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08" name="Rectangle 8"/>
            <p:cNvSpPr>
              <a:spLocks noChangeArrowheads="1"/>
            </p:cNvSpPr>
            <p:nvPr/>
          </p:nvSpPr>
          <p:spPr bwMode="auto">
            <a:xfrm>
              <a:off x="3881" y="3257"/>
              <a:ext cx="23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D</a:t>
              </a:r>
              <a:endParaRPr lang="en-US" altLang="en-US" sz="2400" b="1" i="1"/>
            </a:p>
          </p:txBody>
        </p:sp>
      </p:grpSp>
      <p:grpSp>
        <p:nvGrpSpPr>
          <p:cNvPr id="153609" name="Group 9"/>
          <p:cNvGrpSpPr>
            <a:grpSpLocks/>
          </p:cNvGrpSpPr>
          <p:nvPr/>
        </p:nvGrpSpPr>
        <p:grpSpPr bwMode="auto">
          <a:xfrm>
            <a:off x="2209800" y="1782763"/>
            <a:ext cx="3676650" cy="3476625"/>
            <a:chOff x="1392" y="1123"/>
            <a:chExt cx="2316" cy="2190"/>
          </a:xfrm>
        </p:grpSpPr>
        <p:sp>
          <p:nvSpPr>
            <p:cNvPr id="153610" name="Freeform 10"/>
            <p:cNvSpPr>
              <a:spLocks/>
            </p:cNvSpPr>
            <p:nvPr/>
          </p:nvSpPr>
          <p:spPr bwMode="auto">
            <a:xfrm>
              <a:off x="1392" y="1440"/>
              <a:ext cx="2209" cy="1873"/>
            </a:xfrm>
            <a:custGeom>
              <a:avLst/>
              <a:gdLst>
                <a:gd name="T0" fmla="*/ 0 w 2209"/>
                <a:gd name="T1" fmla="*/ 1872 h 1873"/>
                <a:gd name="T2" fmla="*/ 587 w 2209"/>
                <a:gd name="T3" fmla="*/ 1512 h 1873"/>
                <a:gd name="T4" fmla="*/ 1203 w 2209"/>
                <a:gd name="T5" fmla="*/ 1090 h 1873"/>
                <a:gd name="T6" fmla="*/ 1852 w 2209"/>
                <a:gd name="T7" fmla="*/ 523 h 1873"/>
                <a:gd name="T8" fmla="*/ 2095 w 2209"/>
                <a:gd name="T9" fmla="*/ 247 h 1873"/>
                <a:gd name="T10" fmla="*/ 2208 w 2209"/>
                <a:gd name="T11" fmla="*/ 0 h 1873"/>
              </a:gdLst>
              <a:ahLst/>
              <a:cxnLst>
                <a:cxn ang="0">
                  <a:pos x="T0" y="T1"/>
                </a:cxn>
                <a:cxn ang="0">
                  <a:pos x="T2" y="T3"/>
                </a:cxn>
                <a:cxn ang="0">
                  <a:pos x="T4" y="T5"/>
                </a:cxn>
                <a:cxn ang="0">
                  <a:pos x="T6" y="T7"/>
                </a:cxn>
                <a:cxn ang="0">
                  <a:pos x="T8" y="T9"/>
                </a:cxn>
                <a:cxn ang="0">
                  <a:pos x="T10" y="T11"/>
                </a:cxn>
              </a:cxnLst>
              <a:rect l="0" t="0" r="r" b="b"/>
              <a:pathLst>
                <a:path w="2209" h="1873">
                  <a:moveTo>
                    <a:pt x="0" y="1872"/>
                  </a:moveTo>
                  <a:lnTo>
                    <a:pt x="587" y="1512"/>
                  </a:lnTo>
                  <a:lnTo>
                    <a:pt x="1203" y="1090"/>
                  </a:lnTo>
                  <a:lnTo>
                    <a:pt x="1852" y="523"/>
                  </a:lnTo>
                  <a:lnTo>
                    <a:pt x="2095" y="247"/>
                  </a:lnTo>
                  <a:lnTo>
                    <a:pt x="2208" y="0"/>
                  </a:lnTo>
                </a:path>
              </a:pathLst>
            </a:custGeom>
            <a:noFill/>
            <a:ln w="50800" cap="rnd" cmpd="sng">
              <a:solidFill>
                <a:srgbClr val="99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11" name="Rectangle 11"/>
            <p:cNvSpPr>
              <a:spLocks noChangeArrowheads="1"/>
            </p:cNvSpPr>
            <p:nvPr/>
          </p:nvSpPr>
          <p:spPr bwMode="auto">
            <a:xfrm>
              <a:off x="3487" y="1123"/>
              <a:ext cx="221"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S</a:t>
              </a:r>
              <a:endParaRPr lang="en-US" altLang="en-US" sz="2400" b="1" i="1"/>
            </a:p>
          </p:txBody>
        </p:sp>
      </p:grpSp>
      <p:grpSp>
        <p:nvGrpSpPr>
          <p:cNvPr id="153612" name="Group 12"/>
          <p:cNvGrpSpPr>
            <a:grpSpLocks/>
          </p:cNvGrpSpPr>
          <p:nvPr/>
        </p:nvGrpSpPr>
        <p:grpSpPr bwMode="auto">
          <a:xfrm>
            <a:off x="1784350" y="2239963"/>
            <a:ext cx="7270750" cy="4046537"/>
            <a:chOff x="1124" y="1411"/>
            <a:chExt cx="4580" cy="2549"/>
          </a:xfrm>
        </p:grpSpPr>
        <p:sp>
          <p:nvSpPr>
            <p:cNvPr id="153613" name="Rectangle 13"/>
            <p:cNvSpPr>
              <a:spLocks noChangeArrowheads="1"/>
            </p:cNvSpPr>
            <p:nvPr/>
          </p:nvSpPr>
          <p:spPr bwMode="auto">
            <a:xfrm>
              <a:off x="2267" y="3712"/>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1</a:t>
              </a:r>
              <a:endParaRPr lang="en-US" altLang="en-US" sz="2400" b="1" i="1" baseline="-25000"/>
            </a:p>
          </p:txBody>
        </p:sp>
        <p:sp>
          <p:nvSpPr>
            <p:cNvPr id="153614" name="Rectangle 14"/>
            <p:cNvSpPr>
              <a:spLocks noChangeArrowheads="1"/>
            </p:cNvSpPr>
            <p:nvPr/>
          </p:nvSpPr>
          <p:spPr bwMode="auto">
            <a:xfrm>
              <a:off x="3594" y="1825"/>
              <a:ext cx="2110" cy="1296"/>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lgn="l">
                <a:tabLst>
                  <a:tab pos="285750" algn="l"/>
                </a:tabLst>
                <a:defRPr>
                  <a:solidFill>
                    <a:schemeClr val="tx1"/>
                  </a:solidFill>
                  <a:latin typeface="Arial" charset="0"/>
                </a:defRPr>
              </a:lvl1pPr>
              <a:lvl2pPr algn="l">
                <a:tabLst>
                  <a:tab pos="285750" algn="l"/>
                </a:tabLst>
                <a:defRPr>
                  <a:solidFill>
                    <a:schemeClr val="tx1"/>
                  </a:solidFill>
                  <a:latin typeface="Arial" charset="0"/>
                </a:defRPr>
              </a:lvl2pPr>
              <a:lvl3pPr algn="l">
                <a:tabLst>
                  <a:tab pos="285750" algn="l"/>
                </a:tabLst>
                <a:defRPr>
                  <a:solidFill>
                    <a:schemeClr val="tx1"/>
                  </a:solidFill>
                  <a:latin typeface="Arial" charset="0"/>
                </a:defRPr>
              </a:lvl3pPr>
              <a:lvl4pPr algn="l">
                <a:tabLst>
                  <a:tab pos="285750" algn="l"/>
                </a:tabLst>
                <a:defRPr>
                  <a:solidFill>
                    <a:schemeClr val="tx1"/>
                  </a:solidFill>
                  <a:latin typeface="Arial" charset="0"/>
                </a:defRPr>
              </a:lvl4pPr>
              <a:lvl5pPr algn="l">
                <a:tabLst>
                  <a:tab pos="285750" algn="l"/>
                </a:tabLst>
                <a:defRPr>
                  <a:solidFill>
                    <a:schemeClr val="tx1"/>
                  </a:solidFill>
                  <a:latin typeface="Arial" charset="0"/>
                </a:defRPr>
              </a:lvl5pPr>
              <a:lvl6pPr fontAlgn="base">
                <a:spcBef>
                  <a:spcPct val="0"/>
                </a:spcBef>
                <a:spcAft>
                  <a:spcPct val="0"/>
                </a:spcAft>
                <a:tabLst>
                  <a:tab pos="285750" algn="l"/>
                </a:tabLst>
                <a:defRPr>
                  <a:solidFill>
                    <a:schemeClr val="tx1"/>
                  </a:solidFill>
                  <a:latin typeface="Arial" charset="0"/>
                </a:defRPr>
              </a:lvl6pPr>
              <a:lvl7pPr fontAlgn="base">
                <a:spcBef>
                  <a:spcPct val="0"/>
                </a:spcBef>
                <a:spcAft>
                  <a:spcPct val="0"/>
                </a:spcAft>
                <a:tabLst>
                  <a:tab pos="285750" algn="l"/>
                </a:tabLst>
                <a:defRPr>
                  <a:solidFill>
                    <a:schemeClr val="tx1"/>
                  </a:solidFill>
                  <a:latin typeface="Arial" charset="0"/>
                </a:defRPr>
              </a:lvl7pPr>
              <a:lvl8pPr fontAlgn="base">
                <a:spcBef>
                  <a:spcPct val="0"/>
                </a:spcBef>
                <a:spcAft>
                  <a:spcPct val="0"/>
                </a:spcAft>
                <a:tabLst>
                  <a:tab pos="285750" algn="l"/>
                </a:tabLst>
                <a:defRPr>
                  <a:solidFill>
                    <a:schemeClr val="tx1"/>
                  </a:solidFill>
                  <a:latin typeface="Arial" charset="0"/>
                </a:defRPr>
              </a:lvl8pPr>
              <a:lvl9pPr fontAlgn="base">
                <a:spcBef>
                  <a:spcPct val="0"/>
                </a:spcBef>
                <a:spcAft>
                  <a:spcPct val="0"/>
                </a:spcAft>
                <a:tabLst>
                  <a:tab pos="285750" algn="l"/>
                </a:tabLst>
                <a:defRPr>
                  <a:solidFill>
                    <a:schemeClr val="tx1"/>
                  </a:solidFill>
                  <a:latin typeface="Arial" charset="0"/>
                </a:defRPr>
              </a:lvl9pPr>
            </a:lstStyle>
            <a:p>
              <a:pPr eaLnBrk="0" hangingPunct="0"/>
              <a:r>
                <a:rPr lang="en-US" altLang="en-US" sz="1600" b="1" dirty="0"/>
                <a:t>If the market price is P</a:t>
              </a:r>
              <a:r>
                <a:rPr lang="en-US" altLang="en-US" sz="1600" b="1" baseline="-25000" dirty="0"/>
                <a:t>1</a:t>
              </a:r>
              <a:r>
                <a:rPr lang="en-US" altLang="en-US" sz="1600" b="1" dirty="0"/>
                <a:t> , then:</a:t>
              </a:r>
            </a:p>
            <a:p>
              <a:pPr eaLnBrk="0" hangingPunct="0"/>
              <a:r>
                <a:rPr lang="en-US" altLang="en-US" sz="1600" b="1" dirty="0"/>
                <a:t>1) Q</a:t>
              </a:r>
              <a:r>
                <a:rPr lang="en-US" altLang="en-US" sz="1600" b="1" baseline="-25000" dirty="0"/>
                <a:t>s</a:t>
              </a:r>
              <a:r>
                <a:rPr lang="en-US" altLang="en-US" sz="1600" b="1" dirty="0"/>
                <a:t> : Q</a:t>
              </a:r>
              <a:r>
                <a:rPr lang="en-US" altLang="en-US" sz="1600" b="1" baseline="-25000" dirty="0"/>
                <a:t>2</a:t>
              </a:r>
              <a:r>
                <a:rPr lang="en-US" altLang="en-US" sz="1600" b="1" dirty="0"/>
                <a:t> &gt; </a:t>
              </a:r>
              <a:r>
                <a:rPr lang="en-US" altLang="en-US" sz="1600" b="1" dirty="0" err="1"/>
                <a:t>Q</a:t>
              </a:r>
              <a:r>
                <a:rPr lang="en-US" altLang="en-US" sz="1600" b="1" baseline="-25000" dirty="0" err="1"/>
                <a:t>d</a:t>
              </a:r>
              <a:r>
                <a:rPr lang="en-US" altLang="en-US" sz="1600" b="1" dirty="0"/>
                <a:t> : Q</a:t>
              </a:r>
              <a:r>
                <a:rPr lang="en-US" altLang="en-US" sz="1600" b="1" baseline="-25000" dirty="0"/>
                <a:t>1</a:t>
              </a:r>
              <a:r>
                <a:rPr lang="en-US" altLang="en-US" sz="1600" b="1" dirty="0"/>
                <a:t> </a:t>
              </a:r>
            </a:p>
            <a:p>
              <a:pPr eaLnBrk="0" hangingPunct="0"/>
              <a:r>
                <a:rPr lang="en-US" altLang="en-US" sz="1600" b="1" dirty="0"/>
                <a:t>2) Excess supply is Q</a:t>
              </a:r>
              <a:r>
                <a:rPr lang="en-US" altLang="en-US" sz="1600" b="1" baseline="-25000" dirty="0"/>
                <a:t>2 </a:t>
              </a:r>
              <a:r>
                <a:rPr lang="en-US" altLang="en-US" sz="1600" b="1" dirty="0"/>
                <a:t>– Q</a:t>
              </a:r>
              <a:r>
                <a:rPr lang="en-US" altLang="en-US" sz="1600" b="1" baseline="-25000" dirty="0"/>
                <a:t>1</a:t>
              </a:r>
              <a:r>
                <a:rPr lang="en-US" altLang="en-US" sz="1600" b="1" dirty="0"/>
                <a:t>.</a:t>
              </a:r>
            </a:p>
            <a:p>
              <a:pPr eaLnBrk="0" hangingPunct="0"/>
              <a:r>
                <a:rPr lang="en-US" altLang="en-US" sz="1600" b="1" dirty="0"/>
                <a:t>3) Producers lower price.</a:t>
              </a:r>
            </a:p>
            <a:p>
              <a:pPr eaLnBrk="0" hangingPunct="0"/>
              <a:r>
                <a:rPr lang="en-US" altLang="en-US" sz="1600" b="1" dirty="0"/>
                <a:t>4) Quantity supplied decreases  	and quantity demanded 		increases.</a:t>
              </a:r>
            </a:p>
            <a:p>
              <a:pPr eaLnBrk="0" hangingPunct="0"/>
              <a:r>
                <a:rPr lang="en-US" altLang="en-US" sz="1600" b="1" dirty="0"/>
                <a:t>5) Equilibrium at </a:t>
              </a:r>
              <a:r>
                <a:rPr lang="en-US" altLang="en-US" sz="1600" b="1" i="1" dirty="0"/>
                <a:t>P</a:t>
              </a:r>
              <a:r>
                <a:rPr lang="en-US" altLang="en-US" sz="1600" b="1" i="1" baseline="-25000" dirty="0"/>
                <a:t>2, </a:t>
              </a:r>
              <a:r>
                <a:rPr lang="en-US" altLang="en-US" sz="1600" b="1" i="1" dirty="0"/>
                <a:t>Q</a:t>
              </a:r>
              <a:r>
                <a:rPr lang="en-US" altLang="en-US" sz="1600" b="1" i="1" baseline="-25000" dirty="0"/>
                <a:t>3</a:t>
              </a:r>
              <a:endParaRPr lang="en-US" altLang="en-US" sz="1600" b="1" dirty="0"/>
            </a:p>
          </p:txBody>
        </p:sp>
        <p:sp>
          <p:nvSpPr>
            <p:cNvPr id="153615" name="Oval 15"/>
            <p:cNvSpPr>
              <a:spLocks noChangeArrowheads="1"/>
            </p:cNvSpPr>
            <p:nvPr/>
          </p:nvSpPr>
          <p:spPr bwMode="auto">
            <a:xfrm>
              <a:off x="3264" y="1824"/>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16" name="Line 16"/>
            <p:cNvSpPr>
              <a:spLocks noChangeShapeType="1"/>
            </p:cNvSpPr>
            <p:nvPr/>
          </p:nvSpPr>
          <p:spPr bwMode="auto">
            <a:xfrm flipH="1">
              <a:off x="1371" y="1872"/>
              <a:ext cx="1898"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17" name="Rectangle 17"/>
            <p:cNvSpPr>
              <a:spLocks noChangeArrowheads="1"/>
            </p:cNvSpPr>
            <p:nvPr/>
          </p:nvSpPr>
          <p:spPr bwMode="auto">
            <a:xfrm>
              <a:off x="1124" y="1699"/>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1</a:t>
              </a:r>
              <a:endParaRPr lang="en-US" altLang="en-US" sz="2400" b="1" i="1" baseline="-25000"/>
            </a:p>
          </p:txBody>
        </p:sp>
        <p:sp>
          <p:nvSpPr>
            <p:cNvPr id="153618" name="Freeform 18"/>
            <p:cNvSpPr>
              <a:spLocks/>
            </p:cNvSpPr>
            <p:nvPr/>
          </p:nvSpPr>
          <p:spPr bwMode="auto">
            <a:xfrm>
              <a:off x="2401" y="1729"/>
              <a:ext cx="913" cy="97"/>
            </a:xfrm>
            <a:custGeom>
              <a:avLst/>
              <a:gdLst>
                <a:gd name="T0" fmla="*/ 912 w 913"/>
                <a:gd name="T1" fmla="*/ 96 h 97"/>
                <a:gd name="T2" fmla="*/ 907 w 913"/>
                <a:gd name="T3" fmla="*/ 76 h 97"/>
                <a:gd name="T4" fmla="*/ 891 w 913"/>
                <a:gd name="T5" fmla="*/ 61 h 97"/>
                <a:gd name="T6" fmla="*/ 864 w 913"/>
                <a:gd name="T7" fmla="*/ 49 h 97"/>
                <a:gd name="T8" fmla="*/ 832 w 913"/>
                <a:gd name="T9" fmla="*/ 46 h 97"/>
                <a:gd name="T10" fmla="*/ 530 w 913"/>
                <a:gd name="T11" fmla="*/ 46 h 97"/>
                <a:gd name="T12" fmla="*/ 499 w 913"/>
                <a:gd name="T13" fmla="*/ 43 h 97"/>
                <a:gd name="T14" fmla="*/ 477 w 913"/>
                <a:gd name="T15" fmla="*/ 32 h 97"/>
                <a:gd name="T16" fmla="*/ 461 w 913"/>
                <a:gd name="T17" fmla="*/ 17 h 97"/>
                <a:gd name="T18" fmla="*/ 456 w 913"/>
                <a:gd name="T19" fmla="*/ 0 h 97"/>
                <a:gd name="T20" fmla="*/ 451 w 913"/>
                <a:gd name="T21" fmla="*/ 17 h 97"/>
                <a:gd name="T22" fmla="*/ 435 w 913"/>
                <a:gd name="T23" fmla="*/ 32 h 97"/>
                <a:gd name="T24" fmla="*/ 408 w 913"/>
                <a:gd name="T25" fmla="*/ 43 h 97"/>
                <a:gd name="T26" fmla="*/ 377 w 913"/>
                <a:gd name="T27" fmla="*/ 46 h 97"/>
                <a:gd name="T28" fmla="*/ 74 w 913"/>
                <a:gd name="T29" fmla="*/ 46 h 97"/>
                <a:gd name="T30" fmla="*/ 43 w 913"/>
                <a:gd name="T31" fmla="*/ 49 h 97"/>
                <a:gd name="T32" fmla="*/ 21 w 913"/>
                <a:gd name="T33" fmla="*/ 61 h 97"/>
                <a:gd name="T34" fmla="*/ 6 w 913"/>
                <a:gd name="T35" fmla="*/ 76 h 97"/>
                <a:gd name="T36" fmla="*/ 0 w 913"/>
                <a:gd name="T37" fmla="*/ 96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3" h="97">
                  <a:moveTo>
                    <a:pt x="912" y="96"/>
                  </a:moveTo>
                  <a:lnTo>
                    <a:pt x="907" y="76"/>
                  </a:lnTo>
                  <a:lnTo>
                    <a:pt x="891" y="61"/>
                  </a:lnTo>
                  <a:lnTo>
                    <a:pt x="864" y="49"/>
                  </a:lnTo>
                  <a:lnTo>
                    <a:pt x="832" y="46"/>
                  </a:lnTo>
                  <a:lnTo>
                    <a:pt x="530" y="46"/>
                  </a:lnTo>
                  <a:lnTo>
                    <a:pt x="499" y="43"/>
                  </a:lnTo>
                  <a:lnTo>
                    <a:pt x="477" y="32"/>
                  </a:lnTo>
                  <a:lnTo>
                    <a:pt x="461" y="17"/>
                  </a:lnTo>
                  <a:lnTo>
                    <a:pt x="456" y="0"/>
                  </a:lnTo>
                  <a:lnTo>
                    <a:pt x="451" y="17"/>
                  </a:lnTo>
                  <a:lnTo>
                    <a:pt x="435" y="32"/>
                  </a:lnTo>
                  <a:lnTo>
                    <a:pt x="408" y="43"/>
                  </a:lnTo>
                  <a:lnTo>
                    <a:pt x="377" y="46"/>
                  </a:lnTo>
                  <a:lnTo>
                    <a:pt x="74" y="46"/>
                  </a:lnTo>
                  <a:lnTo>
                    <a:pt x="43" y="49"/>
                  </a:lnTo>
                  <a:lnTo>
                    <a:pt x="21" y="61"/>
                  </a:lnTo>
                  <a:lnTo>
                    <a:pt x="6" y="76"/>
                  </a:lnTo>
                  <a:lnTo>
                    <a:pt x="0" y="96"/>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19" name="Rectangle 19"/>
            <p:cNvSpPr>
              <a:spLocks noChangeArrowheads="1"/>
            </p:cNvSpPr>
            <p:nvPr/>
          </p:nvSpPr>
          <p:spPr bwMode="auto">
            <a:xfrm>
              <a:off x="2431" y="1411"/>
              <a:ext cx="82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400" b="1"/>
                <a:t>Surplus</a:t>
              </a:r>
            </a:p>
          </p:txBody>
        </p:sp>
        <p:sp>
          <p:nvSpPr>
            <p:cNvPr id="153620" name="Oval 20"/>
            <p:cNvSpPr>
              <a:spLocks noChangeArrowheads="1"/>
            </p:cNvSpPr>
            <p:nvPr/>
          </p:nvSpPr>
          <p:spPr bwMode="auto">
            <a:xfrm>
              <a:off x="2352" y="1824"/>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21" name="Line 21"/>
            <p:cNvSpPr>
              <a:spLocks noChangeShapeType="1"/>
            </p:cNvSpPr>
            <p:nvPr/>
          </p:nvSpPr>
          <p:spPr bwMode="auto">
            <a:xfrm>
              <a:off x="2400" y="1947"/>
              <a:ext cx="0" cy="1821"/>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22" name="Rectangle 22"/>
            <p:cNvSpPr>
              <a:spLocks noChangeArrowheads="1"/>
            </p:cNvSpPr>
            <p:nvPr/>
          </p:nvSpPr>
          <p:spPr bwMode="auto">
            <a:xfrm>
              <a:off x="3213" y="3712"/>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2</a:t>
              </a:r>
              <a:endParaRPr lang="en-US" altLang="en-US" sz="2400" b="1" i="1" baseline="-25000"/>
            </a:p>
          </p:txBody>
        </p:sp>
        <p:sp>
          <p:nvSpPr>
            <p:cNvPr id="153623" name="Line 23"/>
            <p:cNvSpPr>
              <a:spLocks noChangeShapeType="1"/>
            </p:cNvSpPr>
            <p:nvPr/>
          </p:nvSpPr>
          <p:spPr bwMode="auto">
            <a:xfrm>
              <a:off x="3312" y="1995"/>
              <a:ext cx="0" cy="1773"/>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53624" name="Group 24"/>
          <p:cNvGrpSpPr>
            <a:grpSpLocks/>
          </p:cNvGrpSpPr>
          <p:nvPr/>
        </p:nvGrpSpPr>
        <p:grpSpPr bwMode="auto">
          <a:xfrm>
            <a:off x="798513" y="1663700"/>
            <a:ext cx="5999162" cy="4640263"/>
            <a:chOff x="503" y="1048"/>
            <a:chExt cx="3779" cy="2923"/>
          </a:xfrm>
        </p:grpSpPr>
        <p:sp>
          <p:nvSpPr>
            <p:cNvPr id="153625" name="Line 25"/>
            <p:cNvSpPr>
              <a:spLocks noChangeShapeType="1"/>
            </p:cNvSpPr>
            <p:nvPr/>
          </p:nvSpPr>
          <p:spPr bwMode="auto">
            <a:xfrm>
              <a:off x="1392" y="1099"/>
              <a:ext cx="0" cy="2653"/>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26" name="Line 26"/>
            <p:cNvSpPr>
              <a:spLocks noChangeShapeType="1"/>
            </p:cNvSpPr>
            <p:nvPr/>
          </p:nvSpPr>
          <p:spPr bwMode="auto">
            <a:xfrm>
              <a:off x="1395" y="3751"/>
              <a:ext cx="26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27" name="Rectangle 27"/>
            <p:cNvSpPr>
              <a:spLocks noChangeArrowheads="1"/>
            </p:cNvSpPr>
            <p:nvPr/>
          </p:nvSpPr>
          <p:spPr bwMode="auto">
            <a:xfrm>
              <a:off x="3531" y="3685"/>
              <a:ext cx="751"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b="1"/>
                <a:t>Quantity</a:t>
              </a:r>
              <a:r>
                <a:rPr lang="en-US" altLang="en-US" sz="2400" b="1"/>
                <a:t> </a:t>
              </a:r>
            </a:p>
          </p:txBody>
        </p:sp>
        <p:sp>
          <p:nvSpPr>
            <p:cNvPr id="153628" name="Rectangle 28"/>
            <p:cNvSpPr>
              <a:spLocks noChangeArrowheads="1"/>
            </p:cNvSpPr>
            <p:nvPr/>
          </p:nvSpPr>
          <p:spPr bwMode="auto">
            <a:xfrm>
              <a:off x="503" y="1048"/>
              <a:ext cx="866" cy="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r" eaLnBrk="0" hangingPunct="0"/>
              <a:r>
                <a:rPr lang="en-US" altLang="en-US" b="1" dirty="0"/>
                <a:t>Price</a:t>
              </a:r>
            </a:p>
            <a:p>
              <a:pPr algn="r" eaLnBrk="0" hangingPunct="0"/>
              <a:r>
                <a:rPr lang="en-US" altLang="en-US" b="1" dirty="0"/>
                <a:t>($ per unit)</a:t>
              </a:r>
              <a:endParaRPr lang="en-US" altLang="en-US" sz="2400" dirty="0">
                <a:latin typeface="Times New Roman" pitchFamily="18" charset="0"/>
              </a:endParaRPr>
            </a:p>
          </p:txBody>
        </p:sp>
      </p:grpSp>
      <p:grpSp>
        <p:nvGrpSpPr>
          <p:cNvPr id="153629" name="Group 29"/>
          <p:cNvGrpSpPr>
            <a:grpSpLocks/>
          </p:cNvGrpSpPr>
          <p:nvPr/>
        </p:nvGrpSpPr>
        <p:grpSpPr bwMode="auto">
          <a:xfrm>
            <a:off x="1784350" y="3124200"/>
            <a:ext cx="3473450" cy="3162300"/>
            <a:chOff x="1124" y="1968"/>
            <a:chExt cx="2188" cy="1992"/>
          </a:xfrm>
        </p:grpSpPr>
        <p:sp>
          <p:nvSpPr>
            <p:cNvPr id="153630" name="AutoShape 30"/>
            <p:cNvSpPr>
              <a:spLocks noChangeArrowheads="1"/>
            </p:cNvSpPr>
            <p:nvPr/>
          </p:nvSpPr>
          <p:spPr bwMode="auto">
            <a:xfrm rot="16200000" flipH="1">
              <a:off x="2664" y="1944"/>
              <a:ext cx="240" cy="288"/>
            </a:xfrm>
            <a:prstGeom prst="rightArrow">
              <a:avLst>
                <a:gd name="adj1" fmla="val 50000"/>
                <a:gd name="adj2" fmla="val 47528"/>
              </a:avLst>
            </a:prstGeom>
            <a:solidFill>
              <a:srgbClr val="008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31" name="AutoShape 31"/>
            <p:cNvSpPr>
              <a:spLocks noChangeArrowheads="1"/>
            </p:cNvSpPr>
            <p:nvPr/>
          </p:nvSpPr>
          <p:spPr bwMode="auto">
            <a:xfrm>
              <a:off x="2448" y="3456"/>
              <a:ext cx="288" cy="288"/>
            </a:xfrm>
            <a:prstGeom prst="rightArrow">
              <a:avLst>
                <a:gd name="adj1" fmla="val 50000"/>
                <a:gd name="adj2" fmla="val 42042"/>
              </a:avLst>
            </a:prstGeom>
            <a:solidFill>
              <a:srgbClr val="008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32" name="AutoShape 32"/>
            <p:cNvSpPr>
              <a:spLocks noChangeArrowheads="1"/>
            </p:cNvSpPr>
            <p:nvPr/>
          </p:nvSpPr>
          <p:spPr bwMode="auto">
            <a:xfrm flipH="1">
              <a:off x="2813" y="3467"/>
              <a:ext cx="499" cy="244"/>
            </a:xfrm>
            <a:prstGeom prst="rightArrow">
              <a:avLst>
                <a:gd name="adj1" fmla="val 50000"/>
                <a:gd name="adj2" fmla="val 85979"/>
              </a:avLst>
            </a:prstGeom>
            <a:solidFill>
              <a:srgbClr val="008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33" name="Line 33"/>
            <p:cNvSpPr>
              <a:spLocks noChangeShapeType="1"/>
            </p:cNvSpPr>
            <p:nvPr/>
          </p:nvSpPr>
          <p:spPr bwMode="auto">
            <a:xfrm>
              <a:off x="2756" y="2414"/>
              <a:ext cx="0" cy="1354"/>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34" name="Oval 34"/>
            <p:cNvSpPr>
              <a:spLocks noChangeArrowheads="1"/>
            </p:cNvSpPr>
            <p:nvPr/>
          </p:nvSpPr>
          <p:spPr bwMode="auto">
            <a:xfrm>
              <a:off x="2708" y="2335"/>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35" name="Line 35"/>
            <p:cNvSpPr>
              <a:spLocks noChangeShapeType="1"/>
            </p:cNvSpPr>
            <p:nvPr/>
          </p:nvSpPr>
          <p:spPr bwMode="auto">
            <a:xfrm>
              <a:off x="1411" y="2389"/>
              <a:ext cx="1301" cy="0"/>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36" name="Rectangle 36"/>
            <p:cNvSpPr>
              <a:spLocks noChangeArrowheads="1"/>
            </p:cNvSpPr>
            <p:nvPr/>
          </p:nvSpPr>
          <p:spPr bwMode="auto">
            <a:xfrm>
              <a:off x="1124" y="2254"/>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2</a:t>
              </a:r>
              <a:endParaRPr lang="en-US" altLang="en-US" sz="2400" b="1" i="1" baseline="-25000"/>
            </a:p>
          </p:txBody>
        </p:sp>
        <p:sp>
          <p:nvSpPr>
            <p:cNvPr id="153637" name="Rectangle 37"/>
            <p:cNvSpPr>
              <a:spLocks noChangeArrowheads="1"/>
            </p:cNvSpPr>
            <p:nvPr/>
          </p:nvSpPr>
          <p:spPr bwMode="auto">
            <a:xfrm>
              <a:off x="2635" y="3712"/>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3</a:t>
              </a:r>
              <a:endParaRPr lang="en-US" altLang="en-US" sz="2400" b="1" i="1" baseline="-25000"/>
            </a:p>
          </p:txBody>
        </p:sp>
      </p:grpSp>
    </p:spTree>
    <p:extLst>
      <p:ext uri="{BB962C8B-B14F-4D97-AF65-F5344CB8AC3E}">
        <p14:creationId xmlns:p14="http://schemas.microsoft.com/office/powerpoint/2010/main" val="340838900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53606"/>
                                        </p:tgtEl>
                                        <p:attrNameLst>
                                          <p:attrName>style.visibility</p:attrName>
                                        </p:attrNameLst>
                                      </p:cBhvr>
                                      <p:to>
                                        <p:strVal val="visible"/>
                                      </p:to>
                                    </p:set>
                                    <p:animEffect transition="in" filter="wipe(left)">
                                      <p:cBhvr>
                                        <p:cTn id="7" dur="500"/>
                                        <p:tgtEl>
                                          <p:spTgt spid="1536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53609"/>
                                        </p:tgtEl>
                                        <p:attrNameLst>
                                          <p:attrName>style.visibility</p:attrName>
                                        </p:attrNameLst>
                                      </p:cBhvr>
                                      <p:to>
                                        <p:strVal val="visible"/>
                                      </p:to>
                                    </p:set>
                                    <p:animEffect transition="in" filter="wipe(left)">
                                      <p:cBhvr>
                                        <p:cTn id="12" dur="500"/>
                                        <p:tgtEl>
                                          <p:spTgt spid="15360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53612"/>
                                        </p:tgtEl>
                                        <p:attrNameLst>
                                          <p:attrName>style.visibility</p:attrName>
                                        </p:attrNameLst>
                                      </p:cBhvr>
                                      <p:to>
                                        <p:strVal val="visible"/>
                                      </p:to>
                                    </p:set>
                                    <p:animEffect transition="in" filter="wipe(left)">
                                      <p:cBhvr>
                                        <p:cTn id="17" dur="500"/>
                                        <p:tgtEl>
                                          <p:spTgt spid="15361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53629"/>
                                        </p:tgtEl>
                                        <p:attrNameLst>
                                          <p:attrName>style.visibility</p:attrName>
                                        </p:attrNameLst>
                                      </p:cBhvr>
                                      <p:to>
                                        <p:strVal val="visible"/>
                                      </p:to>
                                    </p:set>
                                    <p:animEffect transition="in" filter="wipe(left)">
                                      <p:cBhvr>
                                        <p:cTn id="22" dur="500"/>
                                        <p:tgtEl>
                                          <p:spTgt spid="1536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Shifts in Demand and/or Supply</a:t>
            </a:r>
          </a:p>
        </p:txBody>
      </p:sp>
      <p:sp>
        <p:nvSpPr>
          <p:cNvPr id="3" name="Content Placeholder 2"/>
          <p:cNvSpPr>
            <a:spLocks noGrp="1"/>
          </p:cNvSpPr>
          <p:nvPr>
            <p:ph idx="1"/>
          </p:nvPr>
        </p:nvSpPr>
        <p:spPr/>
        <p:txBody>
          <a:bodyPr>
            <a:normAutofit fontScale="92500"/>
          </a:bodyPr>
          <a:lstStyle/>
          <a:p>
            <a:r>
              <a:rPr lang="en-US" dirty="0"/>
              <a:t>Increase in demand:  UK beats Florida, Georgia, and Tennessee in football—market for UofL tickets on </a:t>
            </a:r>
            <a:r>
              <a:rPr lang="en-US" dirty="0" err="1"/>
              <a:t>Stubhub</a:t>
            </a:r>
            <a:r>
              <a:rPr lang="en-US" dirty="0"/>
              <a:t>?</a:t>
            </a:r>
          </a:p>
          <a:p>
            <a:r>
              <a:rPr lang="en-US" dirty="0"/>
              <a:t>Increase in supply:  fracking allows gas producers to extract more gas—market for natural gas?</a:t>
            </a:r>
          </a:p>
          <a:p>
            <a:r>
              <a:rPr lang="en-US" dirty="0"/>
              <a:t>Decrease in demand:  natural gas prices plummet—market for thermal coal?</a:t>
            </a:r>
          </a:p>
          <a:p>
            <a:r>
              <a:rPr lang="en-US" dirty="0"/>
              <a:t>Decrease in supply:  drought in Central Valley in California—market for carrots?</a:t>
            </a:r>
          </a:p>
          <a:p>
            <a:endParaRPr lang="en-US" dirty="0"/>
          </a:p>
        </p:txBody>
      </p:sp>
    </p:spTree>
    <p:extLst>
      <p:ext uri="{BB962C8B-B14F-4D97-AF65-F5344CB8AC3E}">
        <p14:creationId xmlns:p14="http://schemas.microsoft.com/office/powerpoint/2010/main" val="9380671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Price Ceilings</a:t>
            </a:r>
          </a:p>
        </p:txBody>
      </p:sp>
      <p:sp>
        <p:nvSpPr>
          <p:cNvPr id="3" name="Content Placeholder 2"/>
          <p:cNvSpPr>
            <a:spLocks noGrp="1"/>
          </p:cNvSpPr>
          <p:nvPr>
            <p:ph idx="1"/>
          </p:nvPr>
        </p:nvSpPr>
        <p:spPr/>
        <p:txBody>
          <a:bodyPr>
            <a:normAutofit fontScale="92500"/>
          </a:bodyPr>
          <a:lstStyle/>
          <a:p>
            <a:r>
              <a:rPr lang="en-US" dirty="0"/>
              <a:t>Suppose government imposes a maximum price on a commodity below the equilibrium price.</a:t>
            </a:r>
          </a:p>
          <a:p>
            <a:r>
              <a:rPr lang="en-US" dirty="0"/>
              <a:t>Buyers want to buy more than firms want to sell, so a shortage of the commodity will occur.</a:t>
            </a:r>
          </a:p>
          <a:p>
            <a:r>
              <a:rPr lang="en-US" dirty="0"/>
              <a:t>Normally when there is a shortage, price rises and the shortage disappears.  But when price is legally constrained from rising, the shortage will persist.</a:t>
            </a:r>
          </a:p>
        </p:txBody>
      </p:sp>
    </p:spTree>
    <p:extLst>
      <p:ext uri="{BB962C8B-B14F-4D97-AF65-F5344CB8AC3E}">
        <p14:creationId xmlns:p14="http://schemas.microsoft.com/office/powerpoint/2010/main" val="31590672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Price Floors</a:t>
            </a:r>
          </a:p>
        </p:txBody>
      </p:sp>
      <p:sp>
        <p:nvSpPr>
          <p:cNvPr id="3" name="Content Placeholder 2"/>
          <p:cNvSpPr>
            <a:spLocks noGrp="1"/>
          </p:cNvSpPr>
          <p:nvPr>
            <p:ph idx="1"/>
          </p:nvPr>
        </p:nvSpPr>
        <p:spPr/>
        <p:txBody>
          <a:bodyPr>
            <a:normAutofit lnSpcReduction="10000"/>
          </a:bodyPr>
          <a:lstStyle/>
          <a:p>
            <a:r>
              <a:rPr lang="en-US" dirty="0"/>
              <a:t>Suppose government imposes a minimum price on a commodity above the equilibrium price.</a:t>
            </a:r>
          </a:p>
          <a:p>
            <a:r>
              <a:rPr lang="en-US" dirty="0"/>
              <a:t>Sellers want to sell more than buyers want to buy, so a surplus of the commodity will occur.</a:t>
            </a:r>
          </a:p>
          <a:p>
            <a:r>
              <a:rPr lang="en-US" dirty="0"/>
              <a:t>Normally when there is a surplus, price falls and the surplus disappears.  But when price is legally constrained from falling, the surplus will persist.</a:t>
            </a:r>
          </a:p>
        </p:txBody>
      </p:sp>
    </p:spTree>
    <p:extLst>
      <p:ext uri="{BB962C8B-B14F-4D97-AF65-F5344CB8AC3E}">
        <p14:creationId xmlns:p14="http://schemas.microsoft.com/office/powerpoint/2010/main" val="22605829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Other aspects of market economies</a:t>
            </a:r>
          </a:p>
        </p:txBody>
      </p:sp>
      <p:sp>
        <p:nvSpPr>
          <p:cNvPr id="3" name="Content Placeholder 2"/>
          <p:cNvSpPr>
            <a:spLocks noGrp="1"/>
          </p:cNvSpPr>
          <p:nvPr>
            <p:ph idx="1"/>
          </p:nvPr>
        </p:nvSpPr>
        <p:spPr/>
        <p:txBody>
          <a:bodyPr/>
          <a:lstStyle/>
          <a:p>
            <a:r>
              <a:rPr lang="en-US" dirty="0"/>
              <a:t>Role of prices in conveying information</a:t>
            </a:r>
          </a:p>
          <a:p>
            <a:r>
              <a:rPr lang="en-US" dirty="0"/>
              <a:t>Role of profits in signaling the need for resource shifts</a:t>
            </a:r>
          </a:p>
          <a:p>
            <a:r>
              <a:rPr lang="en-US" dirty="0"/>
              <a:t>Incentives for efficient use of scarce resources</a:t>
            </a:r>
          </a:p>
          <a:p>
            <a:r>
              <a:rPr lang="en-US" dirty="0"/>
              <a:t>Whose preferences matter most in directing economic decision-making?</a:t>
            </a:r>
          </a:p>
          <a:p>
            <a:r>
              <a:rPr lang="en-US" dirty="0"/>
              <a:t>Why do firms exist in a market economy?</a:t>
            </a:r>
          </a:p>
        </p:txBody>
      </p:sp>
    </p:spTree>
    <p:extLst>
      <p:ext uri="{BB962C8B-B14F-4D97-AF65-F5344CB8AC3E}">
        <p14:creationId xmlns:p14="http://schemas.microsoft.com/office/powerpoint/2010/main" val="36651993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Required Readings</a:t>
            </a:r>
          </a:p>
        </p:txBody>
      </p:sp>
      <p:sp>
        <p:nvSpPr>
          <p:cNvPr id="3" name="Content Placeholder 2"/>
          <p:cNvSpPr>
            <a:spLocks noGrp="1"/>
          </p:cNvSpPr>
          <p:nvPr>
            <p:ph idx="1"/>
          </p:nvPr>
        </p:nvSpPr>
        <p:spPr/>
        <p:txBody>
          <a:bodyPr>
            <a:normAutofit fontScale="55000" lnSpcReduction="20000"/>
          </a:bodyPr>
          <a:lstStyle/>
          <a:p>
            <a:r>
              <a:rPr lang="en-US" dirty="0"/>
              <a:t>““</a:t>
            </a:r>
            <a:r>
              <a:rPr lang="en-US" dirty="0" err="1"/>
              <a:t>Tempur-Pedic</a:t>
            </a:r>
            <a:r>
              <a:rPr lang="en-US" dirty="0"/>
              <a:t> stock up after report, analysis,” </a:t>
            </a:r>
            <a:r>
              <a:rPr lang="en-US" i="1" dirty="0"/>
              <a:t>Lexington Herald-Leader</a:t>
            </a:r>
            <a:r>
              <a:rPr lang="en-US" dirty="0"/>
              <a:t>, 7/26/12, p. B5: </a:t>
            </a:r>
          </a:p>
          <a:p>
            <a:pPr marL="400050" lvl="1" indent="0">
              <a:buNone/>
            </a:pPr>
            <a:r>
              <a:rPr lang="en-US" sz="3300" u="sng" dirty="0">
                <a:hlinkClick r:id="rId2"/>
              </a:rPr>
              <a:t>http://www.kentucky.com/2012/07/25/2270718/tempur-pedic-stock-up-after-2q.html</a:t>
            </a:r>
            <a:r>
              <a:rPr lang="en-US" sz="3300" dirty="0"/>
              <a:t> </a:t>
            </a:r>
          </a:p>
          <a:p>
            <a:r>
              <a:rPr lang="en-US" dirty="0"/>
              <a:t>“As Economy Grows, North Korea’s Grip on Society is Tested,” </a:t>
            </a:r>
            <a:r>
              <a:rPr lang="en-US" i="1" dirty="0"/>
              <a:t>New York Times</a:t>
            </a:r>
            <a:r>
              <a:rPr lang="en-US" dirty="0"/>
              <a:t>, 5/1/17. </a:t>
            </a:r>
            <a:r>
              <a:rPr lang="en-US" u="sng" dirty="0">
                <a:hlinkClick r:id="rId3"/>
              </a:rPr>
              <a:t>http://search.proquest.com.ezproxy.uky.edu/docview/1893439516/6B98A8736BF04FEAPQ/2?accountid=11836</a:t>
            </a:r>
            <a:endParaRPr lang="en-US" dirty="0"/>
          </a:p>
          <a:p>
            <a:r>
              <a:rPr lang="en-US" dirty="0"/>
              <a:t>“Lawmakers struggle to define gasoline price ‘gouging,’” </a:t>
            </a:r>
            <a:r>
              <a:rPr lang="en-US" i="1" dirty="0"/>
              <a:t>WSJ,</a:t>
            </a:r>
            <a:r>
              <a:rPr lang="en-US" dirty="0"/>
              <a:t> 11/9/05.</a:t>
            </a:r>
          </a:p>
          <a:p>
            <a:pPr marL="400050" lvl="1" indent="0">
              <a:buNone/>
            </a:pPr>
            <a:r>
              <a:rPr lang="en-US" sz="3300" u="sng" dirty="0">
                <a:hlinkClick r:id="rId4"/>
              </a:rPr>
              <a:t>http://ezproxy.uky.edu/login?url=http://search.proquest.com/docview/398991187?accountid=11836</a:t>
            </a:r>
            <a:endParaRPr lang="en-US" sz="3300" dirty="0"/>
          </a:p>
          <a:p>
            <a:r>
              <a:rPr lang="en-US" dirty="0"/>
              <a:t>“Venezuela is Starving—Hobbled by Economic Policies, Latin America’s Once-Richest Country Can No Longer Feed its People,” </a:t>
            </a:r>
            <a:r>
              <a:rPr lang="en-US" i="1" dirty="0"/>
              <a:t>WSJ</a:t>
            </a:r>
            <a:r>
              <a:rPr lang="en-US" dirty="0"/>
              <a:t>, 5/6/17. </a:t>
            </a:r>
            <a:r>
              <a:rPr lang="en-US" u="sng" dirty="0">
                <a:hlinkClick r:id="rId5"/>
              </a:rPr>
              <a:t>http://search.proquest.com.ezproxy.uky.edu/docview/1895499247/5CF40B45C8B34BBDPQ/1?accountid=11836</a:t>
            </a:r>
            <a:r>
              <a:rPr lang="en-US" dirty="0"/>
              <a:t> </a:t>
            </a:r>
          </a:p>
          <a:p>
            <a:r>
              <a:rPr lang="en-US" dirty="0"/>
              <a:t> “Corn’s Rally Sends Ripples,” </a:t>
            </a:r>
            <a:r>
              <a:rPr lang="en-US" i="1" dirty="0"/>
              <a:t>WSJ</a:t>
            </a:r>
            <a:r>
              <a:rPr lang="en-US" dirty="0"/>
              <a:t>, 1/18/07.</a:t>
            </a:r>
          </a:p>
          <a:p>
            <a:pPr marL="400050" lvl="1" indent="0">
              <a:buNone/>
            </a:pPr>
            <a:r>
              <a:rPr lang="en-US" sz="3300" u="sng" dirty="0">
                <a:hlinkClick r:id="rId6"/>
              </a:rPr>
              <a:t>http://ezproxy.uky.edu/login?url=http://search.proquest.com/docview/398983538?accountid=11836</a:t>
            </a:r>
            <a:endParaRPr lang="en-US" sz="3300" dirty="0"/>
          </a:p>
        </p:txBody>
      </p:sp>
    </p:spTree>
    <p:extLst>
      <p:ext uri="{BB962C8B-B14F-4D97-AF65-F5344CB8AC3E}">
        <p14:creationId xmlns:p14="http://schemas.microsoft.com/office/powerpoint/2010/main" val="4221857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to succeed in the MBA program</a:t>
            </a:r>
          </a:p>
        </p:txBody>
      </p:sp>
      <p:sp>
        <p:nvSpPr>
          <p:cNvPr id="3" name="Content Placeholder 2"/>
          <p:cNvSpPr>
            <a:spLocks noGrp="1"/>
          </p:cNvSpPr>
          <p:nvPr>
            <p:ph idx="1"/>
          </p:nvPr>
        </p:nvSpPr>
        <p:spPr/>
        <p:txBody>
          <a:bodyPr>
            <a:normAutofit fontScale="85000" lnSpcReduction="20000"/>
          </a:bodyPr>
          <a:lstStyle/>
          <a:p>
            <a:r>
              <a:rPr lang="en-US" dirty="0"/>
              <a:t>Following is an exchange your professor recently had with his granddaughter Margo:</a:t>
            </a:r>
          </a:p>
          <a:p>
            <a:r>
              <a:rPr lang="en-US" dirty="0"/>
              <a:t>Granddad: Margo, are they going to promote you to the second grade?</a:t>
            </a:r>
          </a:p>
          <a:p>
            <a:r>
              <a:rPr lang="en-US" dirty="0"/>
              <a:t>Margo: of course</a:t>
            </a:r>
          </a:p>
          <a:p>
            <a:r>
              <a:rPr lang="en-US" dirty="0"/>
              <a:t>Granddad: Why?</a:t>
            </a:r>
          </a:p>
          <a:p>
            <a:r>
              <a:rPr lang="en-US" dirty="0"/>
              <a:t>Margo: Because</a:t>
            </a:r>
          </a:p>
          <a:p>
            <a:pPr lvl="1"/>
            <a:r>
              <a:rPr lang="en-US" dirty="0"/>
              <a:t>I take pride in my work			</a:t>
            </a:r>
          </a:p>
          <a:p>
            <a:pPr lvl="1"/>
            <a:r>
              <a:rPr lang="en-US" dirty="0"/>
              <a:t>I have really good handwriting</a:t>
            </a:r>
          </a:p>
          <a:p>
            <a:pPr lvl="1"/>
            <a:r>
              <a:rPr lang="en-US" dirty="0"/>
              <a:t>I listen to my teacher</a:t>
            </a:r>
          </a:p>
          <a:p>
            <a:pPr lvl="1"/>
            <a:r>
              <a:rPr lang="en-US" dirty="0"/>
              <a:t>I am well-behaved in class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8915399" y="6705600"/>
            <a:ext cx="130175" cy="152400"/>
          </a:xfrm>
          <a:prstGeom prst="rect">
            <a:avLst/>
          </a:prstGeom>
        </p:spPr>
      </p:pic>
    </p:spTree>
    <p:extLst>
      <p:ext uri="{BB962C8B-B14F-4D97-AF65-F5344CB8AC3E}">
        <p14:creationId xmlns:p14="http://schemas.microsoft.com/office/powerpoint/2010/main" val="1291067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 y="1"/>
            <a:ext cx="9144001" cy="6857999"/>
          </a:xfrm>
          <a:prstGeom prst="rect">
            <a:avLst/>
          </a:prstGeom>
        </p:spPr>
      </p:pic>
    </p:spTree>
    <p:extLst>
      <p:ext uri="{BB962C8B-B14F-4D97-AF65-F5344CB8AC3E}">
        <p14:creationId xmlns:p14="http://schemas.microsoft.com/office/powerpoint/2010/main" val="3709048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Comparative Economic Systems</a:t>
            </a:r>
          </a:p>
        </p:txBody>
      </p:sp>
      <p:sp>
        <p:nvSpPr>
          <p:cNvPr id="3" name="Content Placeholder 2"/>
          <p:cNvSpPr>
            <a:spLocks noGrp="1"/>
          </p:cNvSpPr>
          <p:nvPr>
            <p:ph idx="1"/>
          </p:nvPr>
        </p:nvSpPr>
        <p:spPr/>
        <p:txBody>
          <a:bodyPr/>
          <a:lstStyle/>
          <a:p>
            <a:r>
              <a:rPr lang="en-US" sz="2800" dirty="0"/>
              <a:t>Over time and across the world different countries have fared differently in terms of the well-being of their citizens</a:t>
            </a:r>
          </a:p>
          <a:p>
            <a:r>
              <a:rPr lang="en-US" sz="2800" dirty="0"/>
              <a:t>Economic development in four minutes:  </a:t>
            </a:r>
            <a:r>
              <a:rPr lang="en-US" sz="2800" u="sng" dirty="0">
                <a:hlinkClick r:id="rId2"/>
              </a:rPr>
              <a:t>https://www.youtube.com/watch?v=jbkSRLYSojo</a:t>
            </a:r>
            <a:r>
              <a:rPr lang="en-US" sz="2800" u="sng" dirty="0"/>
              <a:t> </a:t>
            </a:r>
          </a:p>
          <a:p>
            <a:r>
              <a:rPr lang="en-US" sz="2800" dirty="0"/>
              <a:t>Examples of different countries and the ways they organize economic activity:  </a:t>
            </a:r>
            <a:r>
              <a:rPr lang="en-US" sz="2800" u="sng" dirty="0">
                <a:hlinkClick r:id="rId3"/>
              </a:rPr>
              <a:t>https://www.cia.gov/library/publications/the-world-factbook/</a:t>
            </a:r>
            <a:endParaRPr lang="en-US" sz="2800" dirty="0"/>
          </a:p>
          <a:p>
            <a:endParaRPr lang="en-US" sz="2800" dirty="0"/>
          </a:p>
          <a:p>
            <a:endParaRPr lang="en-US" dirty="0"/>
          </a:p>
        </p:txBody>
      </p:sp>
    </p:spTree>
    <p:extLst>
      <p:ext uri="{BB962C8B-B14F-4D97-AF65-F5344CB8AC3E}">
        <p14:creationId xmlns:p14="http://schemas.microsoft.com/office/powerpoint/2010/main" val="3937481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Taxonomy of Economic Systems:</a:t>
            </a:r>
            <a:br>
              <a:rPr lang="en-US" dirty="0"/>
            </a:br>
            <a:r>
              <a:rPr lang="en-US" dirty="0"/>
              <a:t>The Decision-Making Process</a:t>
            </a:r>
          </a:p>
        </p:txBody>
      </p:sp>
      <p:sp>
        <p:nvSpPr>
          <p:cNvPr id="3" name="Content Placeholder 2"/>
          <p:cNvSpPr>
            <a:spLocks noGrp="1"/>
          </p:cNvSpPr>
          <p:nvPr>
            <p:ph idx="1"/>
          </p:nvPr>
        </p:nvSpPr>
        <p:spPr/>
        <p:txBody>
          <a:bodyPr>
            <a:normAutofit fontScale="85000" lnSpcReduction="10000"/>
          </a:bodyPr>
          <a:lstStyle/>
          <a:p>
            <a:pPr marL="0" indent="0">
              <a:buNone/>
            </a:pPr>
            <a:r>
              <a:rPr lang="en-US" b="1" dirty="0"/>
              <a:t>All economic systems must answer three basic economic questions:</a:t>
            </a:r>
          </a:p>
          <a:p>
            <a:pPr marL="514350" indent="-514350">
              <a:buFont typeface="+mj-lt"/>
              <a:buAutoNum type="arabicPeriod"/>
            </a:pPr>
            <a:r>
              <a:rPr lang="en-US" b="1" dirty="0"/>
              <a:t>What</a:t>
            </a:r>
            <a:r>
              <a:rPr lang="en-US" dirty="0"/>
              <a:t> goods will be produced and in what amounts? </a:t>
            </a:r>
            <a:r>
              <a:rPr lang="en-US" dirty="0">
                <a:hlinkClick r:id="rId2"/>
              </a:rPr>
              <a:t>http://www.ebay.com/</a:t>
            </a:r>
            <a:r>
              <a:rPr lang="en-US" dirty="0"/>
              <a:t> </a:t>
            </a:r>
          </a:p>
          <a:p>
            <a:pPr marL="514350" indent="-514350">
              <a:buFont typeface="+mj-lt"/>
              <a:buAutoNum type="arabicPeriod"/>
            </a:pPr>
            <a:r>
              <a:rPr lang="en-US" b="1" dirty="0"/>
              <a:t>How</a:t>
            </a:r>
            <a:r>
              <a:rPr lang="en-US" dirty="0"/>
              <a:t>?  What production techniques will be utilized? </a:t>
            </a:r>
            <a:r>
              <a:rPr lang="en-US" dirty="0">
                <a:hlinkClick r:id="rId3"/>
              </a:rPr>
              <a:t>https://www.youtube.com/watch?v=lV-iP1jSMlI</a:t>
            </a:r>
            <a:r>
              <a:rPr lang="en-US" dirty="0"/>
              <a:t>     </a:t>
            </a:r>
            <a:r>
              <a:rPr lang="en-US" dirty="0">
                <a:hlinkClick r:id="rId4"/>
              </a:rPr>
              <a:t>https://www.youtube.com/watch?v=JM-J8XPQo78</a:t>
            </a:r>
            <a:r>
              <a:rPr lang="en-US" dirty="0"/>
              <a:t> </a:t>
            </a:r>
          </a:p>
          <a:p>
            <a:pPr marL="514350" indent="-514350">
              <a:buFont typeface="+mj-lt"/>
              <a:buAutoNum type="arabicPeriod"/>
            </a:pPr>
            <a:r>
              <a:rPr lang="en-US" b="1" dirty="0"/>
              <a:t>For Whom</a:t>
            </a:r>
            <a:r>
              <a:rPr lang="en-US" dirty="0"/>
              <a:t>?  Who gets the goods and services that are produced by society? </a:t>
            </a:r>
            <a:r>
              <a:rPr lang="en-US" dirty="0">
                <a:hlinkClick r:id="rId5"/>
              </a:rPr>
              <a:t>https://www.youtube.com/watch?v=9W2jkgs-ugs</a:t>
            </a:r>
            <a:endParaRPr lang="en-US" dirty="0"/>
          </a:p>
          <a:p>
            <a:pPr marL="0" indent="0">
              <a:buNone/>
            </a:pPr>
            <a:endParaRPr lang="en-US" dirty="0"/>
          </a:p>
        </p:txBody>
      </p:sp>
    </p:spTree>
    <p:extLst>
      <p:ext uri="{BB962C8B-B14F-4D97-AF65-F5344CB8AC3E}">
        <p14:creationId xmlns:p14="http://schemas.microsoft.com/office/powerpoint/2010/main" val="4040918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how, and for whom? Markets vs. Central Planning</a:t>
            </a:r>
          </a:p>
        </p:txBody>
      </p:sp>
      <p:sp>
        <p:nvSpPr>
          <p:cNvPr id="3" name="Content Placeholder 2"/>
          <p:cNvSpPr>
            <a:spLocks noGrp="1"/>
          </p:cNvSpPr>
          <p:nvPr>
            <p:ph idx="1"/>
          </p:nvPr>
        </p:nvSpPr>
        <p:spPr/>
        <p:txBody>
          <a:bodyPr>
            <a:normAutofit fontScale="92500"/>
          </a:bodyPr>
          <a:lstStyle/>
          <a:p>
            <a:r>
              <a:rPr lang="en-US" dirty="0"/>
              <a:t>Command or central planning vs. Markets: will decision-making be centralized or decentralized?</a:t>
            </a:r>
          </a:p>
          <a:p>
            <a:r>
              <a:rPr lang="en-US" dirty="0"/>
              <a:t>How do market systems answer the questions what, how, and for whom?</a:t>
            </a:r>
          </a:p>
          <a:p>
            <a:r>
              <a:rPr lang="en-US" dirty="0"/>
              <a:t>How does a centrally planned economy answer these questions?</a:t>
            </a:r>
          </a:p>
          <a:p>
            <a:r>
              <a:rPr lang="en-US" dirty="0"/>
              <a:t>How does the U.S. economy decide about apples?  Leather coats?  3-bedroom houses?  Secondary education?  Missile submarines?</a:t>
            </a:r>
          </a:p>
        </p:txBody>
      </p:sp>
    </p:spTree>
    <p:extLst>
      <p:ext uri="{BB962C8B-B14F-4D97-AF65-F5344CB8AC3E}">
        <p14:creationId xmlns:p14="http://schemas.microsoft.com/office/powerpoint/2010/main" val="3084612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Taxonomy of economic systems: Ownership of Resources </a:t>
            </a:r>
          </a:p>
        </p:txBody>
      </p:sp>
      <p:sp>
        <p:nvSpPr>
          <p:cNvPr id="3" name="Content Placeholder 2"/>
          <p:cNvSpPr>
            <a:spLocks noGrp="1"/>
          </p:cNvSpPr>
          <p:nvPr>
            <p:ph idx="1"/>
          </p:nvPr>
        </p:nvSpPr>
        <p:spPr/>
        <p:txBody>
          <a:bodyPr>
            <a:normAutofit fontScale="92500" lnSpcReduction="20000"/>
          </a:bodyPr>
          <a:lstStyle/>
          <a:p>
            <a:r>
              <a:rPr lang="en-US" dirty="0"/>
              <a:t>Are the scarce resources of a society individually owned or commonly owned?</a:t>
            </a:r>
          </a:p>
          <a:p>
            <a:r>
              <a:rPr lang="en-US" dirty="0"/>
              <a:t>Capitalism: land, labor, capital are owned by private individuals [so a basic function of government is defining and enforcing property rights]</a:t>
            </a:r>
          </a:p>
          <a:p>
            <a:r>
              <a:rPr lang="en-US" dirty="0"/>
              <a:t>Socialism: land, labor, capital are jointly owned by everyone</a:t>
            </a:r>
          </a:p>
          <a:p>
            <a:r>
              <a:rPr lang="en-US" dirty="0"/>
              <a:t>In the U.S., who owns farms?  Electric power plants?  Houses and apartments?  Lake Cumberland?  Human capital?</a:t>
            </a:r>
          </a:p>
        </p:txBody>
      </p:sp>
    </p:spTree>
    <p:extLst>
      <p:ext uri="{BB962C8B-B14F-4D97-AF65-F5344CB8AC3E}">
        <p14:creationId xmlns:p14="http://schemas.microsoft.com/office/powerpoint/2010/main" val="31053995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10150</TotalTime>
  <Words>2446</Words>
  <Application>Microsoft Office PowerPoint</Application>
  <PresentationFormat>On-screen Show (4:3)</PresentationFormat>
  <Paragraphs>289</Paragraphs>
  <Slides>36</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Times New Roman</vt:lpstr>
      <vt:lpstr>Wingdings</vt:lpstr>
      <vt:lpstr>Office Theme</vt:lpstr>
      <vt:lpstr>Economics 610 </vt:lpstr>
      <vt:lpstr>Modest goals, 6/5 and 6/8</vt:lpstr>
      <vt:lpstr>Syllabus and Detailed Course Outline</vt:lpstr>
      <vt:lpstr>How to succeed in the MBA program</vt:lpstr>
      <vt:lpstr>PowerPoint Presentation</vt:lpstr>
      <vt:lpstr>Comparative Economic Systems</vt:lpstr>
      <vt:lpstr>Taxonomy of Economic Systems: The Decision-Making Process</vt:lpstr>
      <vt:lpstr>What, how, and for whom? Markets vs. Central Planning</vt:lpstr>
      <vt:lpstr>Taxonomy of economic systems: Ownership of Resources </vt:lpstr>
      <vt:lpstr>Economic Systems around the World</vt:lpstr>
      <vt:lpstr>How do markets work to allocate resources?</vt:lpstr>
      <vt:lpstr>Using Demand and Supply Analysis without Graphs</vt:lpstr>
      <vt:lpstr>Theory of Demand</vt:lpstr>
      <vt:lpstr>Law of Demand</vt:lpstr>
      <vt:lpstr>Demand Curve</vt:lpstr>
      <vt:lpstr>Demand Curve</vt:lpstr>
      <vt:lpstr>Change in Demand vs. Change in Quantity Demanded</vt:lpstr>
      <vt:lpstr>Demand for new cars</vt:lpstr>
      <vt:lpstr>Shifts in Demand</vt:lpstr>
      <vt:lpstr>Theory of Supply</vt:lpstr>
      <vt:lpstr>Law of Supply</vt:lpstr>
      <vt:lpstr>Supply Curve</vt:lpstr>
      <vt:lpstr>Supply Curve</vt:lpstr>
      <vt:lpstr>Change in Supply vs. Change in Quantity Supplied</vt:lpstr>
      <vt:lpstr>Supply of natural gas</vt:lpstr>
      <vt:lpstr>Shifts in Supply</vt:lpstr>
      <vt:lpstr>Market Equilibrium</vt:lpstr>
      <vt:lpstr>Market Equilibrium</vt:lpstr>
      <vt:lpstr>Disequilibrium</vt:lpstr>
      <vt:lpstr>Market price below the equilibrium price—Shortage </vt:lpstr>
      <vt:lpstr>Market price above the equilibrium price—Surplus </vt:lpstr>
      <vt:lpstr>Shifts in Demand and/or Supply</vt:lpstr>
      <vt:lpstr>Price Ceilings</vt:lpstr>
      <vt:lpstr>Price Floors</vt:lpstr>
      <vt:lpstr>Other aspects of market economies</vt:lpstr>
      <vt:lpstr>Required Readings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 in the Workplace</dc:title>
  <dc:creator>scottf</dc:creator>
  <cp:lastModifiedBy>Scott, Frank A.</cp:lastModifiedBy>
  <cp:revision>59</cp:revision>
  <dcterms:created xsi:type="dcterms:W3CDTF">2014-05-01T18:58:10Z</dcterms:created>
  <dcterms:modified xsi:type="dcterms:W3CDTF">2020-06-07T20:26:40Z</dcterms:modified>
</cp:coreProperties>
</file>