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81" r:id="rId4"/>
    <p:sldId id="259" r:id="rId5"/>
    <p:sldId id="258" r:id="rId6"/>
    <p:sldId id="260" r:id="rId7"/>
    <p:sldId id="261" r:id="rId8"/>
    <p:sldId id="262" r:id="rId9"/>
    <p:sldId id="277" r:id="rId10"/>
    <p:sldId id="265" r:id="rId11"/>
    <p:sldId id="278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09DD-1D9E-43DA-AC72-D0AF5B2F7BDA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9E30E-0FE1-45FE-86AF-C0B9508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1EF6D-D88B-41DC-BA2A-64B243530FD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8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5FE4C-A678-4F54-8FA5-8D2A7308CFD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325D-6580-4C0C-9D36-7C59861D64F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arpoint.com/play/rides-coasters" TargetMode="External"/><Relationship Id="rId2" Type="http://schemas.openxmlformats.org/officeDocument/2006/relationships/hyperlink" Target="http://bit.ly/odth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dthLq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arch-proquest-com.ezproxy.uky.edu/docview/2236060595/4368C0827FFF4982PQ/81?accountid=11836" TargetMode="External"/><Relationship Id="rId4" Type="http://schemas.openxmlformats.org/officeDocument/2006/relationships/hyperlink" Target="http://ezproxy.uky.edu/login?url=http://search.proquest.com/docview/1399253185/13FBAC776B7259CDD87/82?accountid=1183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hE5ttzXH0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Tw3AR9ubgw" TargetMode="External"/><Relationship Id="rId4" Type="http://schemas.openxmlformats.org/officeDocument/2006/relationships/hyperlink" Target="https://www.youtube.com/watch?v=vL2omjnhBN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 610:  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Theory of Demand; Elasticity; and Marketing and Consumer Behavior</a:t>
            </a:r>
          </a:p>
        </p:txBody>
      </p:sp>
    </p:spTree>
    <p:extLst>
      <p:ext uri="{BB962C8B-B14F-4D97-AF65-F5344CB8AC3E}">
        <p14:creationId xmlns:p14="http://schemas.microsoft.com/office/powerpoint/2010/main" val="18993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SimSun" panose="02010600030101010101" pitchFamily="2" charset="-122"/>
              </a:rPr>
              <a:t>Calculating Price Elasticity of Demand for Tennis Lessons</a:t>
            </a:r>
            <a:br>
              <a:rPr lang="en-US" altLang="zh-CN" sz="2800" dirty="0">
                <a:ea typeface="SimSun" panose="02010600030101010101" pitchFamily="2" charset="-122"/>
              </a:rPr>
            </a:br>
            <a:endParaRPr lang="en-US" altLang="zh-CN" sz="2800" dirty="0">
              <a:ea typeface="SimSun" panose="02010600030101010101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1" y="1362975"/>
            <a:ext cx="8602663" cy="5099740"/>
            <a:chOff x="108" y="1042"/>
            <a:chExt cx="5419" cy="2967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4704" y="3590"/>
              <a:ext cx="82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Q (# of Students per week)</a:t>
              </a:r>
              <a:endParaRPr lang="en-US" altLang="zh-CN" sz="1800" dirty="0">
                <a:ea typeface="SimSun" panose="02010600030101010101" pitchFamily="2" charset="-122"/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064" y="1414"/>
              <a:ext cx="3836" cy="1797"/>
            </a:xfrm>
            <a:prstGeom prst="line">
              <a:avLst/>
            </a:prstGeom>
            <a:noFill/>
            <a:ln w="57150">
              <a:solidFill>
                <a:srgbClr val="1751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866" y="1042"/>
              <a:ext cx="4606" cy="2462"/>
            </a:xfrm>
            <a:custGeom>
              <a:avLst/>
              <a:gdLst>
                <a:gd name="T0" fmla="*/ 0 w 4543"/>
                <a:gd name="T1" fmla="*/ 0 h 2462"/>
                <a:gd name="T2" fmla="*/ 0 w 4543"/>
                <a:gd name="T3" fmla="*/ 2462 h 2462"/>
                <a:gd name="T4" fmla="*/ 11428 w 4543"/>
                <a:gd name="T5" fmla="*/ 2462 h 2462"/>
                <a:gd name="T6" fmla="*/ 0 60000 65536"/>
                <a:gd name="T7" fmla="*/ 0 60000 65536"/>
                <a:gd name="T8" fmla="*/ 0 60000 65536"/>
                <a:gd name="T9" fmla="*/ 0 w 4543"/>
                <a:gd name="T10" fmla="*/ 0 h 2462"/>
                <a:gd name="T11" fmla="*/ 4543 w 4543"/>
                <a:gd name="T12" fmla="*/ 2462 h 2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3" h="2462">
                  <a:moveTo>
                    <a:pt x="0" y="0"/>
                  </a:moveTo>
                  <a:lnTo>
                    <a:pt x="0" y="2462"/>
                  </a:lnTo>
                  <a:lnTo>
                    <a:pt x="4543" y="246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074" y="1680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B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08" y="1068"/>
              <a:ext cx="672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Price per Lesson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($/</a:t>
              </a:r>
              <a:r>
                <a:rPr lang="en-US" altLang="zh-CN" sz="1800" b="1" dirty="0" err="1">
                  <a:solidFill>
                    <a:srgbClr val="000000"/>
                  </a:solidFill>
                  <a:ea typeface="SimSun" panose="02010600030101010101" pitchFamily="2" charset="-122"/>
                </a:rPr>
                <a:t>hr</a:t>
              </a: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)    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194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775" y="3558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10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356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15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938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20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3519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25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101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30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76" y="1513"/>
              <a:ext cx="24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10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6" y="1786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8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56" y="20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56" y="23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56" y="2607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4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456" y="2881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3792" y="249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C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412" y="1557"/>
              <a:ext cx="86" cy="86"/>
            </a:xfrm>
            <a:custGeom>
              <a:avLst/>
              <a:gdLst>
                <a:gd name="T0" fmla="*/ 64088 w 77"/>
                <a:gd name="T1" fmla="*/ 2147483646 h 64"/>
                <a:gd name="T2" fmla="*/ 64088 w 77"/>
                <a:gd name="T3" fmla="*/ 2147483646 h 64"/>
                <a:gd name="T4" fmla="*/ 89032 w 77"/>
                <a:gd name="T5" fmla="*/ 2147483646 h 64"/>
                <a:gd name="T6" fmla="*/ 108275 w 77"/>
                <a:gd name="T7" fmla="*/ 2147483646 h 64"/>
                <a:gd name="T8" fmla="*/ 120931 w 77"/>
                <a:gd name="T9" fmla="*/ 2147483646 h 64"/>
                <a:gd name="T10" fmla="*/ 127747 w 77"/>
                <a:gd name="T11" fmla="*/ 2147483646 h 64"/>
                <a:gd name="T12" fmla="*/ 127747 w 77"/>
                <a:gd name="T13" fmla="*/ 2147483646 h 64"/>
                <a:gd name="T14" fmla="*/ 120931 w 77"/>
                <a:gd name="T15" fmla="*/ 2147483646 h 64"/>
                <a:gd name="T16" fmla="*/ 108275 w 77"/>
                <a:gd name="T17" fmla="*/ 2147483646 h 64"/>
                <a:gd name="T18" fmla="*/ 89032 w 77"/>
                <a:gd name="T19" fmla="*/ 1506504305 h 64"/>
                <a:gd name="T20" fmla="*/ 64088 w 77"/>
                <a:gd name="T21" fmla="*/ 0 h 64"/>
                <a:gd name="T22" fmla="*/ 64088 w 77"/>
                <a:gd name="T23" fmla="*/ 0 h 64"/>
                <a:gd name="T24" fmla="*/ 38167 w 77"/>
                <a:gd name="T25" fmla="*/ 1506504305 h 64"/>
                <a:gd name="T26" fmla="*/ 19663 w 77"/>
                <a:gd name="T27" fmla="*/ 2147483646 h 64"/>
                <a:gd name="T28" fmla="*/ 4 w 77"/>
                <a:gd name="T29" fmla="*/ 2147483646 h 64"/>
                <a:gd name="T30" fmla="*/ 0 w 77"/>
                <a:gd name="T31" fmla="*/ 2147483646 h 64"/>
                <a:gd name="T32" fmla="*/ 0 w 77"/>
                <a:gd name="T33" fmla="*/ 2147483646 h 64"/>
                <a:gd name="T34" fmla="*/ 4 w 77"/>
                <a:gd name="T35" fmla="*/ 2147483646 h 64"/>
                <a:gd name="T36" fmla="*/ 19663 w 77"/>
                <a:gd name="T37" fmla="*/ 2147483646 h 64"/>
                <a:gd name="T38" fmla="*/ 38167 w 77"/>
                <a:gd name="T39" fmla="*/ 2147483646 h 64"/>
                <a:gd name="T40" fmla="*/ 64088 w 77"/>
                <a:gd name="T41" fmla="*/ 2147483646 h 64"/>
                <a:gd name="T42" fmla="*/ 64088 w 77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64"/>
                <a:gd name="T68" fmla="*/ 77 w 77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64">
                  <a:moveTo>
                    <a:pt x="39" y="64"/>
                  </a:moveTo>
                  <a:lnTo>
                    <a:pt x="39" y="64"/>
                  </a:lnTo>
                  <a:lnTo>
                    <a:pt x="54" y="61"/>
                  </a:lnTo>
                  <a:lnTo>
                    <a:pt x="65" y="54"/>
                  </a:lnTo>
                  <a:lnTo>
                    <a:pt x="73" y="45"/>
                  </a:lnTo>
                  <a:lnTo>
                    <a:pt x="77" y="32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3" y="4"/>
                  </a:lnTo>
                  <a:lnTo>
                    <a:pt x="12" y="10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3" y="61"/>
                  </a:lnTo>
                  <a:lnTo>
                    <a:pt x="3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368" y="278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ea typeface="SimSun" panose="02010600030101010101" pitchFamily="2" charset="-122"/>
                </a:rPr>
                <a:t>D</a:t>
              </a: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1994" y="1837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190824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190824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9606 w 76"/>
                <a:gd name="T25" fmla="*/ 0 h 64"/>
                <a:gd name="T26" fmla="*/ 42680 w 76"/>
                <a:gd name="T27" fmla="*/ 2147483646 h 64"/>
                <a:gd name="T28" fmla="*/ 0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0 w 76"/>
                <a:gd name="T35" fmla="*/ 2147483646 h 64"/>
                <a:gd name="T36" fmla="*/ 42680 w 76"/>
                <a:gd name="T37" fmla="*/ 2147483646 h 64"/>
                <a:gd name="T38" fmla="*/ 89606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49" y="60"/>
                  </a:lnTo>
                  <a:lnTo>
                    <a:pt x="65" y="54"/>
                  </a:lnTo>
                  <a:lnTo>
                    <a:pt x="72" y="41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6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11" y="54"/>
                  </a:lnTo>
                  <a:lnTo>
                    <a:pt x="23" y="60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1500" y="1392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A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936" y="31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D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3738" y="2654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210127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210127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6819 w 76"/>
                <a:gd name="T25" fmla="*/ 0 h 64"/>
                <a:gd name="T26" fmla="*/ 42680 w 76"/>
                <a:gd name="T27" fmla="*/ 2147483646 h 64"/>
                <a:gd name="T28" fmla="*/ 3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3 w 76"/>
                <a:gd name="T35" fmla="*/ 2147483646 h 64"/>
                <a:gd name="T36" fmla="*/ 42680 w 76"/>
                <a:gd name="T37" fmla="*/ 2147483646 h 64"/>
                <a:gd name="T38" fmla="*/ 86819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53" y="61"/>
                  </a:lnTo>
                  <a:lnTo>
                    <a:pt x="65" y="54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10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10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2"/>
                  </a:lnTo>
                  <a:lnTo>
                    <a:pt x="11" y="54"/>
                  </a:lnTo>
                  <a:lnTo>
                    <a:pt x="22" y="61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4319" y="2928"/>
              <a:ext cx="86" cy="86"/>
            </a:xfrm>
            <a:custGeom>
              <a:avLst/>
              <a:gdLst>
                <a:gd name="T0" fmla="*/ 149026 w 76"/>
                <a:gd name="T1" fmla="*/ 2147483646 h 63"/>
                <a:gd name="T2" fmla="*/ 149026 w 76"/>
                <a:gd name="T3" fmla="*/ 2147483646 h 63"/>
                <a:gd name="T4" fmla="*/ 210127 w 76"/>
                <a:gd name="T5" fmla="*/ 2147483646 h 63"/>
                <a:gd name="T6" fmla="*/ 257195 w 76"/>
                <a:gd name="T7" fmla="*/ 2147483646 h 63"/>
                <a:gd name="T8" fmla="*/ 298859 w 76"/>
                <a:gd name="T9" fmla="*/ 2147483646 h 63"/>
                <a:gd name="T10" fmla="*/ 298859 w 76"/>
                <a:gd name="T11" fmla="*/ 2147483646 h 63"/>
                <a:gd name="T12" fmla="*/ 298859 w 76"/>
                <a:gd name="T13" fmla="*/ 2147483646 h 63"/>
                <a:gd name="T14" fmla="*/ 298859 w 76"/>
                <a:gd name="T15" fmla="*/ 2147483646 h 63"/>
                <a:gd name="T16" fmla="*/ 257195 w 76"/>
                <a:gd name="T17" fmla="*/ 2147483646 h 63"/>
                <a:gd name="T18" fmla="*/ 210127 w 76"/>
                <a:gd name="T19" fmla="*/ 0 h 63"/>
                <a:gd name="T20" fmla="*/ 149026 w 76"/>
                <a:gd name="T21" fmla="*/ 0 h 63"/>
                <a:gd name="T22" fmla="*/ 149026 w 76"/>
                <a:gd name="T23" fmla="*/ 0 h 63"/>
                <a:gd name="T24" fmla="*/ 109743 w 76"/>
                <a:gd name="T25" fmla="*/ 0 h 63"/>
                <a:gd name="T26" fmla="*/ 42680 w 76"/>
                <a:gd name="T27" fmla="*/ 2147483646 h 63"/>
                <a:gd name="T28" fmla="*/ 17964 w 76"/>
                <a:gd name="T29" fmla="*/ 2147483646 h 63"/>
                <a:gd name="T30" fmla="*/ 0 w 76"/>
                <a:gd name="T31" fmla="*/ 2147483646 h 63"/>
                <a:gd name="T32" fmla="*/ 0 w 76"/>
                <a:gd name="T33" fmla="*/ 2147483646 h 63"/>
                <a:gd name="T34" fmla="*/ 17964 w 76"/>
                <a:gd name="T35" fmla="*/ 2147483646 h 63"/>
                <a:gd name="T36" fmla="*/ 42680 w 76"/>
                <a:gd name="T37" fmla="*/ 2147483646 h 63"/>
                <a:gd name="T38" fmla="*/ 109743 w 76"/>
                <a:gd name="T39" fmla="*/ 2147483646 h 63"/>
                <a:gd name="T40" fmla="*/ 149026 w 76"/>
                <a:gd name="T41" fmla="*/ 2147483646 h 63"/>
                <a:gd name="T42" fmla="*/ 149026 w 76"/>
                <a:gd name="T43" fmla="*/ 2147483646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3"/>
                <a:gd name="T68" fmla="*/ 76 w 76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3">
                  <a:moveTo>
                    <a:pt x="38" y="63"/>
                  </a:moveTo>
                  <a:lnTo>
                    <a:pt x="38" y="63"/>
                  </a:lnTo>
                  <a:lnTo>
                    <a:pt x="53" y="60"/>
                  </a:lnTo>
                  <a:lnTo>
                    <a:pt x="65" y="54"/>
                  </a:lnTo>
                  <a:lnTo>
                    <a:pt x="76" y="41"/>
                  </a:lnTo>
                  <a:lnTo>
                    <a:pt x="76" y="32"/>
                  </a:lnTo>
                  <a:lnTo>
                    <a:pt x="76" y="19"/>
                  </a:lnTo>
                  <a:lnTo>
                    <a:pt x="65" y="6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1" y="6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1" y="54"/>
                  </a:lnTo>
                  <a:lnTo>
                    <a:pt x="27" y="60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1452" y="1626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2034" y="1872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3780" y="273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4362" y="300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>
              <a:off x="858" y="2970"/>
              <a:ext cx="3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 flipH="1">
              <a:off x="900" y="2694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>
              <a:off x="864" y="1872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 flipH="1">
              <a:off x="870" y="160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5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calculating arc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74433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Calculating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from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   point A to point B: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 dirty="0">
                    <a:ea typeface="SimSun" panose="02010600030101010101" pitchFamily="2" charset="-122"/>
                  </a:rPr>
                  <a:t>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=100, 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=80,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=5,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=10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Calculating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from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point C to point D:            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0 –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5)/[½(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0 +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5)]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0 –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0)/[½(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0 +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0)]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20/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en-US" sz="2400" dirty="0"/>
                          <m:t>0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/11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=40, 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=20,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=25,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=30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74433" cy="4351338"/>
              </a:xfrm>
              <a:blipFill>
                <a:blip r:embed="rId2"/>
                <a:stretch>
                  <a:fillRect l="-953" t="-126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4206" y="1953491"/>
                <a:ext cx="7435997" cy="75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/>
                  <a:t>ε</a:t>
                </a:r>
                <a:r>
                  <a:rPr lang="en-US" sz="2400" baseline="-25000" dirty="0"/>
                  <a:t>x, </a:t>
                </a:r>
                <a:r>
                  <a:rPr lang="en-US" sz="2400" baseline="-25000" dirty="0" err="1"/>
                  <a:t>Px</a:t>
                </a:r>
                <a:r>
                  <a:rPr lang="en-US" sz="24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</m:t>
                        </m:r>
                        <m:r>
                          <m:rPr>
                            <m:nor/>
                          </m:rPr>
                          <a:rPr lang="en-US" sz="2400" dirty="0"/>
                          <m:t> –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)/[½(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80</m:t>
                        </m:r>
                        <m:r>
                          <m:rPr>
                            <m:nor/>
                          </m:rPr>
                          <a:rPr lang="en-US" sz="2400" dirty="0"/>
                          <m:t> –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sz="2400" dirty="0"/>
                          <m:t>)/[½(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80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sz="2400" dirty="0"/>
                          <m:t>)]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dirty="0" smtClean="0"/>
                          <m:t>20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180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06" y="1953491"/>
                <a:ext cx="7435997" cy="753476"/>
              </a:xfrm>
              <a:prstGeom prst="rect">
                <a:avLst/>
              </a:prstGeom>
              <a:blipFill>
                <a:blip r:embed="rId3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59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+mn-lt"/>
              </a:rPr>
              <a:t>How to interpret the elasticity coefficient:</a:t>
            </a:r>
            <a:endParaRPr lang="en-US" altLang="en-US" sz="3200" b="1" u="sng" dirty="0">
              <a:latin typeface="+mn-lt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5322" y="1113904"/>
            <a:ext cx="8229600" cy="522039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4900" b="1" dirty="0"/>
              <a:t>if </a:t>
            </a:r>
            <a:r>
              <a:rPr lang="el-GR" sz="4900" b="1" dirty="0"/>
              <a:t>ε</a:t>
            </a:r>
            <a:r>
              <a:rPr lang="en-US" sz="4900" b="1" baseline="-25000" dirty="0"/>
              <a:t>x, </a:t>
            </a:r>
            <a:r>
              <a:rPr lang="en-US" sz="4900" b="1" baseline="-25000" dirty="0" err="1"/>
              <a:t>Px</a:t>
            </a:r>
            <a:r>
              <a:rPr lang="en-US" sz="4900" b="1" dirty="0"/>
              <a:t> </a:t>
            </a:r>
            <a:r>
              <a:rPr lang="en-US" altLang="en-US" sz="4900" b="1" dirty="0"/>
              <a:t>&gt; 1  then we say that demand is </a:t>
            </a:r>
            <a:r>
              <a:rPr lang="en-US" altLang="en-US" sz="4900" b="1" dirty="0">
                <a:solidFill>
                  <a:srgbClr val="FF0000"/>
                </a:solidFill>
              </a:rPr>
              <a:t>elastic:</a:t>
            </a:r>
          </a:p>
          <a:p>
            <a:pPr>
              <a:lnSpc>
                <a:spcPct val="80000"/>
              </a:lnSpc>
            </a:pPr>
            <a:endParaRPr lang="en-US" altLang="en-US" sz="3500" b="1" u="sng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u="sng" dirty="0"/>
              <a:t>%</a:t>
            </a:r>
            <a:r>
              <a:rPr lang="en-US" altLang="en-US" sz="4300" b="1" u="sng" dirty="0">
                <a:sym typeface="Symbol" panose="05050102010706020507" pitchFamily="18" charset="2"/>
              </a:rPr>
              <a:t></a:t>
            </a:r>
            <a:r>
              <a:rPr lang="en-US" altLang="en-US" sz="4300" b="1" u="sng" dirty="0"/>
              <a:t>Q</a:t>
            </a:r>
            <a:r>
              <a:rPr lang="en-US" altLang="en-US" sz="4300" b="1" u="sng" dirty="0">
                <a:sym typeface="Symbol" panose="05050102010706020507" pitchFamily="18" charset="2"/>
              </a:rPr>
              <a:t>  </a:t>
            </a:r>
            <a:r>
              <a:rPr lang="en-US" altLang="en-US" sz="4300" b="1" dirty="0"/>
              <a:t> &gt; 1</a:t>
            </a:r>
            <a:endParaRPr lang="en-US" altLang="en-US" sz="43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 or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Q  &gt;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</a:t>
            </a:r>
            <a:r>
              <a:rPr lang="en-US" altLang="en-US" sz="4300" b="1" dirty="0">
                <a:sym typeface="Symbol" panose="05050102010706020507" pitchFamily="18" charset="2"/>
              </a:rPr>
              <a:t>.  This occurs when consumers are relatively 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>
                <a:sym typeface="Symbol" panose="05050102010706020507" pitchFamily="18" charset="2"/>
              </a:rPr>
              <a:t> in the price of good X.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u="sng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u="sng" dirty="0"/>
          </a:p>
          <a:p>
            <a:pPr>
              <a:lnSpc>
                <a:spcPct val="80000"/>
              </a:lnSpc>
            </a:pPr>
            <a:r>
              <a:rPr lang="en-US" altLang="en-US" sz="4900" b="1" dirty="0"/>
              <a:t>if </a:t>
            </a:r>
            <a:r>
              <a:rPr lang="el-GR" sz="4900" b="1" dirty="0"/>
              <a:t>ε</a:t>
            </a:r>
            <a:r>
              <a:rPr lang="en-US" sz="4900" b="1" baseline="-25000" dirty="0"/>
              <a:t>x, </a:t>
            </a:r>
            <a:r>
              <a:rPr lang="en-US" sz="4900" b="1" baseline="-25000" dirty="0" err="1"/>
              <a:t>Px</a:t>
            </a:r>
            <a:r>
              <a:rPr lang="en-US" altLang="en-US" sz="4900" b="1" dirty="0">
                <a:sym typeface="Symbol" panose="05050102010706020507" pitchFamily="18" charset="2"/>
              </a:rPr>
              <a:t> </a:t>
            </a:r>
            <a:r>
              <a:rPr lang="en-US" altLang="en-US" sz="4900" b="1" dirty="0"/>
              <a:t>&lt; 1 then we say that demand is </a:t>
            </a:r>
            <a:r>
              <a:rPr lang="en-US" altLang="en-US" sz="4900" b="1" dirty="0">
                <a:solidFill>
                  <a:srgbClr val="FF0000"/>
                </a:solidFill>
              </a:rPr>
              <a:t>inelastic:</a:t>
            </a:r>
          </a:p>
          <a:p>
            <a:pPr>
              <a:lnSpc>
                <a:spcPct val="80000"/>
              </a:lnSpc>
            </a:pPr>
            <a:endParaRPr lang="en-US" altLang="en-US" sz="35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u="sng" dirty="0"/>
              <a:t>%</a:t>
            </a:r>
            <a:r>
              <a:rPr lang="en-US" altLang="en-US" sz="4300" b="1" u="sng" dirty="0">
                <a:sym typeface="Symbol" panose="05050102010706020507" pitchFamily="18" charset="2"/>
              </a:rPr>
              <a:t></a:t>
            </a:r>
            <a:r>
              <a:rPr lang="en-US" altLang="en-US" sz="4300" b="1" u="sng" dirty="0"/>
              <a:t>Q</a:t>
            </a:r>
            <a:r>
              <a:rPr lang="en-US" altLang="en-US" sz="4300" b="1" dirty="0"/>
              <a:t>   &lt;  1 </a:t>
            </a:r>
            <a:endParaRPr lang="en-US" altLang="en-US" sz="43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 </a:t>
            </a:r>
            <a:r>
              <a:rPr lang="en-US" altLang="en-US" sz="4300" b="1" dirty="0">
                <a:sym typeface="Symbol" panose="05050102010706020507" pitchFamily="18" charset="2"/>
              </a:rPr>
              <a:t>  </a:t>
            </a:r>
            <a:r>
              <a:rPr lang="en-US" altLang="en-US" sz="4300" b="1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or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Q &lt;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P.  This occurs when consumers are relatively unresponsive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in the price of good X.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u="sng" dirty="0"/>
          </a:p>
          <a:p>
            <a:pPr>
              <a:lnSpc>
                <a:spcPct val="80000"/>
              </a:lnSpc>
            </a:pPr>
            <a:r>
              <a:rPr lang="en-US" altLang="en-US" sz="4900" b="1" dirty="0"/>
              <a:t>if </a:t>
            </a:r>
            <a:r>
              <a:rPr lang="el-GR" sz="4900" b="1" dirty="0"/>
              <a:t>ε</a:t>
            </a:r>
            <a:r>
              <a:rPr lang="en-US" sz="4900" b="1" baseline="-25000" dirty="0"/>
              <a:t>x, </a:t>
            </a:r>
            <a:r>
              <a:rPr lang="en-US" sz="4900" b="1" baseline="-25000" dirty="0" err="1"/>
              <a:t>Px</a:t>
            </a:r>
            <a:r>
              <a:rPr lang="en-US" sz="4900" b="1" dirty="0"/>
              <a:t> </a:t>
            </a:r>
            <a:r>
              <a:rPr lang="en-US" altLang="en-US" sz="4900" b="1" dirty="0"/>
              <a:t>= 1 then we say that demand is </a:t>
            </a:r>
            <a:r>
              <a:rPr lang="en-US" altLang="en-US" sz="4900" b="1" dirty="0">
                <a:solidFill>
                  <a:srgbClr val="FF0000"/>
                </a:solidFill>
              </a:rPr>
              <a:t>unitary elastic:</a:t>
            </a:r>
          </a:p>
          <a:p>
            <a:pPr>
              <a:lnSpc>
                <a:spcPct val="80000"/>
              </a:lnSpc>
            </a:pPr>
            <a:endParaRPr lang="en-US" altLang="en-US" sz="35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 </a:t>
            </a:r>
            <a:r>
              <a:rPr lang="en-US" altLang="en-US" sz="4300" b="1" u="sng" dirty="0"/>
              <a:t>%</a:t>
            </a:r>
            <a:r>
              <a:rPr lang="en-US" altLang="en-US" sz="4300" b="1" u="sng" dirty="0">
                <a:sym typeface="Symbol" panose="05050102010706020507" pitchFamily="18" charset="2"/>
              </a:rPr>
              <a:t></a:t>
            </a:r>
            <a:r>
              <a:rPr lang="en-US" altLang="en-US" sz="4300" b="1" u="sng" dirty="0"/>
              <a:t>Q   </a:t>
            </a:r>
            <a:r>
              <a:rPr lang="en-US" altLang="en-US" sz="4300" b="1" dirty="0"/>
              <a:t> =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500" b="1" dirty="0"/>
              <a:t> </a:t>
            </a:r>
            <a:r>
              <a:rPr lang="en-US" altLang="en-US" sz="4300" b="1" dirty="0"/>
              <a:t>or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Q =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</a:t>
            </a:r>
            <a:r>
              <a:rPr lang="en-US" altLang="en-US" sz="4300" b="1" dirty="0">
                <a:sym typeface="Symbol" panose="05050102010706020507" pitchFamily="18" charset="2"/>
              </a:rPr>
              <a:t>.</a:t>
            </a:r>
            <a:endParaRPr lang="en-US" altLang="en-US" sz="43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8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Own-price elasticity and total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“Thrill parks try to boost attendance: Some lower their fees to attract crowds,” </a:t>
            </a:r>
            <a:r>
              <a:rPr lang="en-US" i="1" dirty="0"/>
              <a:t>Lexington Herald-Leader</a:t>
            </a:r>
            <a:r>
              <a:rPr lang="en-US" dirty="0"/>
              <a:t>, 5/27/06. </a:t>
            </a:r>
            <a:r>
              <a:rPr lang="en-US" u="sng" dirty="0">
                <a:hlinkClick r:id="rId2"/>
              </a:rPr>
              <a:t>http://bit.ly/odthLq</a:t>
            </a:r>
            <a:r>
              <a:rPr lang="en-US" u="sng" dirty="0"/>
              <a:t> </a:t>
            </a:r>
          </a:p>
          <a:p>
            <a:r>
              <a:rPr lang="en-US" dirty="0">
                <a:hlinkClick r:id="rId3"/>
              </a:rPr>
              <a:t>https://www.cedarpoint.com/play/rides-coasters</a:t>
            </a:r>
            <a:r>
              <a:rPr lang="en-US" dirty="0"/>
              <a:t> </a:t>
            </a:r>
          </a:p>
          <a:p>
            <a:r>
              <a:rPr lang="en-US" dirty="0"/>
              <a:t> Case study: you own and operate an amusement park.  Your costs are primarily fixed—once you decide on a schedule your costs do not vary much with the number of patrons in the park.</a:t>
            </a:r>
          </a:p>
          <a:p>
            <a:r>
              <a:rPr lang="en-US" dirty="0"/>
              <a:t>Challenge is to maximize total revenues, in so doing you will maximize profits.  </a:t>
            </a:r>
          </a:p>
          <a:p>
            <a:r>
              <a:rPr lang="en-US" dirty="0"/>
              <a:t>If you want to increase total revenues, should you raise price or lower the price of admission?</a:t>
            </a:r>
          </a:p>
          <a:p>
            <a:endParaRPr lang="en-US" dirty="0"/>
          </a:p>
        </p:txBody>
      </p:sp>
      <p:pic>
        <p:nvPicPr>
          <p:cNvPr id="5122" name="Picture 2" descr="https://encrypted-tbn0.gstatic.com/images?q=tbn:ANd9GcR9jb3ZFa4LCLiWBQn4VdrkhPrrUwWpUZzRpFs4g49BgvvNzdf4yh1Wjj-9zx0jcbmFB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0" y="5503024"/>
            <a:ext cx="2402378" cy="13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9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54" y="517585"/>
            <a:ext cx="10515600" cy="1380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210805"/>
          </a:xfrm>
        </p:spPr>
        <p:txBody>
          <a:bodyPr>
            <a:normAutofit/>
          </a:bodyPr>
          <a:lstStyle/>
          <a:p>
            <a:r>
              <a:rPr lang="en-US" dirty="0"/>
              <a:t>Suppose you raise price by 5% and the number of customers falls by 10% in response.  What is own-price elasticity of demand?  Does total revenue go up or down?</a:t>
            </a:r>
          </a:p>
          <a:p>
            <a:r>
              <a:rPr lang="en-US" dirty="0"/>
              <a:t>Suppose you lower price by 5% and the number of customers increases by 10% in response.  What is own-price elasticity of demand?  Does total revenue go up or down?</a:t>
            </a:r>
          </a:p>
          <a:p>
            <a:r>
              <a:rPr lang="en-US" dirty="0"/>
              <a:t>Suppose you raise price by 10% and the number of customers falls by 5% in response.  What is own-price elasticity of demand?  Does total revenue go up or down?</a:t>
            </a:r>
          </a:p>
          <a:p>
            <a:r>
              <a:rPr lang="en-US" dirty="0"/>
              <a:t>Suppose you lower price by 10% and the number of customers increases by 5% in response.  What is own-price elasticity of demand?  Does total revenue go up or down?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&gt; 1, i.e. demand is </a:t>
            </a:r>
            <a:r>
              <a:rPr lang="en-US" dirty="0">
                <a:solidFill>
                  <a:srgbClr val="FF0000"/>
                </a:solidFill>
              </a:rPr>
              <a:t>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&gt;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An increase in price will cause total revenue to fall and a decrease in price will cause total revenue to rise.</a:t>
            </a:r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&lt; 1, i.e. demand is </a:t>
            </a:r>
            <a:r>
              <a:rPr lang="en-US" dirty="0">
                <a:solidFill>
                  <a:srgbClr val="FF0000"/>
                </a:solidFill>
              </a:rPr>
              <a:t>inelastic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&lt;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An increase in price will cause total revenue to rise and a decrease in price will cause total revenue to fall.</a:t>
            </a:r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= 1, i.e. demand is </a:t>
            </a:r>
            <a:r>
              <a:rPr lang="en-US" dirty="0">
                <a:solidFill>
                  <a:srgbClr val="FF0000"/>
                </a:solidFill>
              </a:rPr>
              <a:t>unitary 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=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Total revenue will stay the same after either a price increase or price decrease.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0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Determinants of Price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Are there economic characteristics of the product that might help us predict whether demand will be elastic or inelastic?  Under what conditions will consumers be sensitive or insensitive to a change in price?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Availability of substitutes</a:t>
            </a:r>
            <a:r>
              <a:rPr lang="en-US" dirty="0"/>
              <a:t>:  if there are many good close substitutes for a product and its price increases, then consumers will . . 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Definition of the product</a:t>
            </a:r>
            <a:r>
              <a:rPr lang="en-US" dirty="0"/>
              <a:t>:  the more narrowly defined is the product, the more good close substitutes there are  .  . 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Share of the budget</a:t>
            </a:r>
            <a:r>
              <a:rPr lang="en-US" dirty="0"/>
              <a:t>:  the greater the share of their budget consumers spend on an item, the  .  .  .  sensitive they will be to a price change.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Time to adjust</a:t>
            </a:r>
            <a:r>
              <a:rPr lang="en-US" dirty="0"/>
              <a:t>:  the more time that consumers have to adjust to a price change, the  .  .  .  sensitive they will be to a price change.</a:t>
            </a:r>
          </a:p>
        </p:txBody>
      </p:sp>
    </p:spTree>
    <p:extLst>
      <p:ext uri="{BB962C8B-B14F-4D97-AF65-F5344CB8AC3E}">
        <p14:creationId xmlns:p14="http://schemas.microsoft.com/office/powerpoint/2010/main" val="354163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Examples using own-price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Residential demand for electricity—availability of substitutes.</a:t>
            </a:r>
          </a:p>
          <a:p>
            <a:pPr marL="0" indent="0">
              <a:buNone/>
            </a:pPr>
            <a:r>
              <a:rPr lang="en-US" dirty="0"/>
              <a:t>    Lighting?  Space heating?  </a:t>
            </a:r>
          </a:p>
          <a:p>
            <a:endParaRPr lang="en-US" dirty="0"/>
          </a:p>
          <a:p>
            <a:r>
              <a:rPr lang="en-US" dirty="0"/>
              <a:t>Forecasting motor oil demand for Valvoline:</a:t>
            </a:r>
          </a:p>
          <a:p>
            <a:pPr marL="0" indent="0">
              <a:buNone/>
            </a:pPr>
            <a:r>
              <a:rPr lang="en-US" dirty="0"/>
              <a:t>    short run vs. long run?                              </a:t>
            </a:r>
          </a:p>
          <a:p>
            <a:endParaRPr lang="en-US" dirty="0"/>
          </a:p>
          <a:p>
            <a:r>
              <a:rPr lang="en-US" dirty="0"/>
              <a:t>Supermarket advertising and loss leaders—milk or salt?</a:t>
            </a:r>
          </a:p>
          <a:p>
            <a:endParaRPr lang="en-US" dirty="0"/>
          </a:p>
          <a:p>
            <a:r>
              <a:rPr lang="en-US" dirty="0"/>
              <a:t>How to set excise taxes if the goal is to raise revenue—excise tax on cigarettes?  Sales tax on thoroughbreds at </a:t>
            </a:r>
            <a:r>
              <a:rPr lang="en-US" dirty="0" err="1"/>
              <a:t>Keeneland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51" y="2315411"/>
            <a:ext cx="1396538" cy="78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850" y="1597023"/>
            <a:ext cx="1000299" cy="15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4346075"/>
            <a:ext cx="1844039" cy="983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716" y="4346075"/>
            <a:ext cx="904168" cy="976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963" y="5795354"/>
            <a:ext cx="1330036" cy="1005910"/>
          </a:xfrm>
          <a:prstGeom prst="rect">
            <a:avLst/>
          </a:prstGeom>
        </p:spPr>
      </p:pic>
      <p:pic>
        <p:nvPicPr>
          <p:cNvPr id="1026" name="Picture 2" descr="Image result for bmw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9" y="3550855"/>
            <a:ext cx="1777997" cy="7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sla model 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50" y="3507798"/>
            <a:ext cx="1604357" cy="8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5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Income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Income) =  [</a:t>
            </a:r>
            <a:r>
              <a:rPr lang="el-GR" dirty="0"/>
              <a:t>Δ</a:t>
            </a:r>
            <a:r>
              <a:rPr lang="en-US" dirty="0"/>
              <a:t>Q 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/>
              <a:t>Δ</a:t>
            </a:r>
            <a:r>
              <a:rPr lang="en-US" dirty="0"/>
              <a:t>I / (I</a:t>
            </a:r>
            <a:r>
              <a:rPr lang="en-US" baseline="-25000" dirty="0"/>
              <a:t>0</a:t>
            </a:r>
            <a:r>
              <a:rPr lang="en-US" dirty="0"/>
              <a:t> + I</a:t>
            </a:r>
            <a:r>
              <a:rPr lang="en-US" baseline="-25000" dirty="0"/>
              <a:t>1</a:t>
            </a:r>
            <a:r>
              <a:rPr lang="en-US" dirty="0"/>
              <a:t>)] </a:t>
            </a:r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&gt; 0 , quantity demanded increases when income increases and</a:t>
            </a:r>
          </a:p>
          <a:p>
            <a:pPr marL="0" indent="0">
              <a:buNone/>
            </a:pPr>
            <a:r>
              <a:rPr lang="en-US" dirty="0"/>
              <a:t>   vice versa.  We call these </a:t>
            </a:r>
            <a:r>
              <a:rPr lang="en-US" dirty="0">
                <a:solidFill>
                  <a:srgbClr val="FF0000"/>
                </a:solidFill>
              </a:rPr>
              <a:t>Normal Goods</a:t>
            </a:r>
            <a:r>
              <a:rPr lang="en-US" dirty="0"/>
              <a:t>.  </a:t>
            </a:r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&lt; 0 , quantity demanded decreases when income increases and vice versa.  We call these </a:t>
            </a:r>
            <a:r>
              <a:rPr lang="en-US" dirty="0">
                <a:solidFill>
                  <a:srgbClr val="FF0000"/>
                </a:solidFill>
              </a:rPr>
              <a:t>Inferior Goods</a:t>
            </a:r>
            <a:r>
              <a:rPr lang="en-US" dirty="0"/>
              <a:t>.  </a:t>
            </a:r>
          </a:p>
          <a:p>
            <a:r>
              <a:rPr lang="en-US" dirty="0"/>
              <a:t>Among normal goods, if 0 &lt;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Inc</a:t>
            </a:r>
            <a:r>
              <a:rPr lang="en-US" dirty="0"/>
              <a:t> &lt; 1 , i.e. consumption of a good increases when income increases, but less than proportionate to the increase in income, we call this type of a good a </a:t>
            </a:r>
            <a:r>
              <a:rPr lang="en-US" dirty="0">
                <a:solidFill>
                  <a:srgbClr val="FF0000"/>
                </a:solidFill>
              </a:rPr>
              <a:t>Necessity</a:t>
            </a:r>
            <a:r>
              <a:rPr lang="en-US" dirty="0"/>
              <a:t>.</a:t>
            </a:r>
          </a:p>
          <a:p>
            <a:r>
              <a:rPr lang="en-US" dirty="0"/>
              <a:t> Among normal goods, if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Inc</a:t>
            </a:r>
            <a:r>
              <a:rPr lang="en-US" dirty="0"/>
              <a:t> &gt; 1 , i.e. consumption of a good increases when income increases, but more than proportionate to the increase in income, we call this type of a good a </a:t>
            </a:r>
            <a:r>
              <a:rPr lang="en-US" dirty="0">
                <a:solidFill>
                  <a:srgbClr val="FF0000"/>
                </a:solidFill>
              </a:rPr>
              <a:t>Luxury Good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033076"/>
            <a:ext cx="929648" cy="842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099" y="5626555"/>
            <a:ext cx="1654232" cy="110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817" y="4272741"/>
            <a:ext cx="1046011" cy="1123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9" y="2209435"/>
            <a:ext cx="914401" cy="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Examples using Income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65" y="1808624"/>
            <a:ext cx="10515600" cy="4351338"/>
          </a:xfrm>
        </p:spPr>
        <p:txBody>
          <a:bodyPr/>
          <a:lstStyle/>
          <a:p>
            <a:r>
              <a:rPr lang="en-US" dirty="0"/>
              <a:t>Kentucky Lottery Commission:  what are your products?  Who are your customers, i.e. what is the income elasticity of demand for the different products you sell?  How would you market the different products?</a:t>
            </a:r>
          </a:p>
          <a:p>
            <a:r>
              <a:rPr lang="en-US" dirty="0"/>
              <a:t>Instant scratch-off games? </a:t>
            </a:r>
          </a:p>
          <a:p>
            <a:r>
              <a:rPr lang="en-US" dirty="0"/>
              <a:t>Daily numbers games?</a:t>
            </a:r>
          </a:p>
          <a:p>
            <a:r>
              <a:rPr lang="en-US" dirty="0"/>
              <a:t>Lotto games: e.g. Pick Six, Powerball?</a:t>
            </a:r>
          </a:p>
          <a:p>
            <a:r>
              <a:rPr lang="en-US" dirty="0"/>
              <a:t>How would you go about estimating income elasticity of demand for different lottery products?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2" y="3046096"/>
            <a:ext cx="2635133" cy="148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309" y="3046096"/>
            <a:ext cx="890760" cy="93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49" y="3884540"/>
            <a:ext cx="1032879" cy="108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902" y="3127287"/>
            <a:ext cx="160972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636" y="3315739"/>
            <a:ext cx="152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Theory of Demand; Elasticity; and Marketing and Consumer Behavior:  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Demand Theory and Marketing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Households’ demand for final goods and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Firms’ demand for factors of production</a:t>
            </a:r>
          </a:p>
          <a:p>
            <a:r>
              <a:rPr lang="en-US" dirty="0"/>
              <a:t>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Own-price elasticity of demand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Calculating elasticity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Own-price elasticity and total revenue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Factors affecting own-price 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Income elasticity of demand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Cross-price elasticity of demand</a:t>
            </a:r>
          </a:p>
          <a:p>
            <a:r>
              <a:rPr lang="en-US" dirty="0"/>
              <a:t>Estimating demand relationships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8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Cross-price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)  =  [</a:t>
            </a:r>
            <a:r>
              <a:rPr lang="el-GR" dirty="0"/>
              <a:t>Δ</a:t>
            </a:r>
            <a:r>
              <a:rPr lang="en-US" dirty="0"/>
              <a:t>Q 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 / (P</a:t>
            </a:r>
            <a:r>
              <a:rPr lang="en-US" baseline="-25000" dirty="0"/>
              <a:t>Y0</a:t>
            </a:r>
            <a:r>
              <a:rPr lang="en-US" dirty="0"/>
              <a:t> + P</a:t>
            </a:r>
            <a:r>
              <a:rPr lang="en-US" baseline="-25000" dirty="0"/>
              <a:t>Y1</a:t>
            </a:r>
            <a:r>
              <a:rPr lang="en-US" dirty="0"/>
              <a:t>)] 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&gt; 0  when an increase in the price of good Y leads to an increase in the demand for good X and vice versa.  Goods X and Y are </a:t>
            </a:r>
            <a:r>
              <a:rPr lang="en-US" dirty="0">
                <a:solidFill>
                  <a:srgbClr val="FF0000"/>
                </a:solidFill>
              </a:rPr>
              <a:t>Substitutes</a:t>
            </a:r>
            <a:r>
              <a:rPr lang="en-US" dirty="0"/>
              <a:t>.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&lt; 0  when an increase in the price of good Y leads to an decrease in the demand for good X and vice versa.  Goods X and Y are </a:t>
            </a:r>
            <a:r>
              <a:rPr lang="en-US" dirty="0">
                <a:solidFill>
                  <a:srgbClr val="FF0000"/>
                </a:solidFill>
              </a:rPr>
              <a:t>Complements</a:t>
            </a:r>
            <a:r>
              <a:rPr lang="en-US" dirty="0"/>
              <a:t>.</a:t>
            </a:r>
          </a:p>
          <a:p>
            <a:r>
              <a:rPr lang="en-US" dirty="0"/>
              <a:t>How do we interpret the magnitude of the cross-price elasticity?  i.e. what is the cross-price elasticity between Coke and Pepsi?  Coke and Snapple iced tea?  Coke and Dean’s chocolate milk?  Coke and Bud Lite?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91" y="5631266"/>
            <a:ext cx="1226734" cy="122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25" y="5787358"/>
            <a:ext cx="485602" cy="9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91" y="5635746"/>
            <a:ext cx="483973" cy="10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432" y="5631873"/>
            <a:ext cx="2986744" cy="1280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403" y="5691016"/>
            <a:ext cx="1027164" cy="1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Marketing Research—Estimating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we want to quantify the relationship between quantity demanded of a product and various economic factors that affect it.</a:t>
            </a:r>
          </a:p>
          <a:p>
            <a:r>
              <a:rPr lang="en-US" dirty="0"/>
              <a:t>There are various ways to collect empirical data on demand: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Consumer interviews and surveys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Controlled market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Uncontrolled market data</a:t>
            </a:r>
          </a:p>
          <a:p>
            <a:r>
              <a:rPr lang="en-US" dirty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Frito-Lay comes up with new low-calorie potato chip and wants to know what price point to introduce it at.  $500,000 research budget.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 Lexington support a minor-league baseball team?  $50,000 budget.</a:t>
            </a:r>
          </a:p>
        </p:txBody>
      </p:sp>
    </p:spTree>
    <p:extLst>
      <p:ext uri="{BB962C8B-B14F-4D97-AF65-F5344CB8AC3E}">
        <p14:creationId xmlns:p14="http://schemas.microsoft.com/office/powerpoint/2010/main" val="373055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6" y="606828"/>
            <a:ext cx="100667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Required Outside readings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“PepsiCo Pushes Breakfast in Bid to Heat Up Oatmeal,”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7/28/10: imagine that you are named brand manager for this newly acquired product line and are tasked with pumping up demand for Quaker Oats.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http://ezproxy.uky.edu/login?url=http://search.proquest.com/docview/732571063?accountid=11836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“Thrill parks try to boost attendance: Some lower their fees to attract crowds,”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Lexington Herald-Leader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5/27/06: to increase our revenues, should we raise or lower the price of admission?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http://bit.ly/odthLq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“For Dollar Stores, a Mixed Bag,”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7/11/13: do all companies suffer in a recession?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http://ezproxy.uky.edu/login?url=http://search.proquest.com/docview/1399253185/13FBAC776B7259CDD87/82?accountid=11836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Millennial vs. Boomer Stock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Smackdown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6/7/19: trying to decide what stocks to include in your personal retirement account?—how tastes/preferences differ across socio-economic groups and how that affects profitability.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https://search-proquest-com.ezproxy.uky.edu/docview/2236060595/4368C0827FFF4982PQ/81?accountid=11836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Theory of Demand/Marketing/Consumer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77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marketing?  (versus advertising)</a:t>
            </a:r>
          </a:p>
          <a:p>
            <a:r>
              <a:rPr lang="en-US" dirty="0"/>
              <a:t>How does one do marketing research?</a:t>
            </a:r>
          </a:p>
          <a:p>
            <a:r>
              <a:rPr lang="en-US" dirty="0"/>
              <a:t>What theoretical framework does one use when doing marketing research?</a:t>
            </a:r>
          </a:p>
          <a:p>
            <a:r>
              <a:rPr lang="en-US" dirty="0"/>
              <a:t>Who are the firm’s customers?  Households or firms?  What decision-making process do the firm’s customers use when evaluating whether or not to purchase the firm’s product?</a:t>
            </a:r>
          </a:p>
          <a:p>
            <a:r>
              <a:rPr lang="en-US" dirty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Brown Forman and bourbon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Valvoline and motor 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Alltech</a:t>
            </a:r>
            <a:r>
              <a:rPr lang="en-US" dirty="0"/>
              <a:t> and animal food supplements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68" y="4460558"/>
            <a:ext cx="1007832" cy="100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4460558"/>
            <a:ext cx="1147157" cy="114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26" y="4460558"/>
            <a:ext cx="851509" cy="1063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501" y="4209776"/>
            <a:ext cx="1618755" cy="93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612" y="5307195"/>
            <a:ext cx="1628496" cy="9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Households’ demand for final 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do households demand final goods and services?  </a:t>
            </a:r>
          </a:p>
          <a:p>
            <a:r>
              <a:rPr lang="en-US" dirty="0"/>
              <a:t>Because households get </a:t>
            </a:r>
            <a:r>
              <a:rPr lang="en-US" b="1" dirty="0">
                <a:solidFill>
                  <a:srgbClr val="FF0000"/>
                </a:solidFill>
              </a:rPr>
              <a:t>utility</a:t>
            </a:r>
            <a:r>
              <a:rPr lang="en-US" dirty="0"/>
              <a:t> from consuming goods and services.</a:t>
            </a:r>
          </a:p>
          <a:p>
            <a:r>
              <a:rPr lang="en-US" dirty="0"/>
              <a:t>Quantity Demanded (Q</a:t>
            </a:r>
            <a:r>
              <a:rPr lang="en-US" baseline="-25000" dirty="0"/>
              <a:t>D</a:t>
            </a:r>
            <a:r>
              <a:rPr lang="en-US" dirty="0"/>
              <a:t>):  total amount of a commodity that all households wish to purchase.</a:t>
            </a:r>
          </a:p>
          <a:p>
            <a:r>
              <a:rPr lang="en-US" dirty="0"/>
              <a:t>Factors affecting Q</a:t>
            </a:r>
            <a:r>
              <a:rPr lang="en-US" baseline="-25000" dirty="0"/>
              <a:t>D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tastes or preferences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income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price of the product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prices of other products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substitutes in consumption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complements in consumption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other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1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Firms’ demand for factors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firms demand inputs (factors of production)?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Because firms use inputs to produce outputs that can be sold for </a:t>
            </a:r>
            <a:r>
              <a:rPr lang="en-US" b="1" dirty="0">
                <a:solidFill>
                  <a:srgbClr val="FF0000"/>
                </a:solidFill>
              </a:rPr>
              <a:t>profits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u="sng" dirty="0"/>
          </a:p>
          <a:p>
            <a:r>
              <a:rPr lang="en-US" dirty="0"/>
              <a:t>Demand for an input is </a:t>
            </a:r>
            <a:r>
              <a:rPr lang="en-US" b="1" u="sng" dirty="0"/>
              <a:t>derived</a:t>
            </a:r>
            <a:r>
              <a:rPr lang="en-US" dirty="0"/>
              <a:t> from the demand for the final good or service the input is used to produce.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key economic factors in a firm’s demand for an input: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Household demand for the final good or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Extent to which the firm is able to substitute one input for another in its production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6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Marketing research example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team is given the following assignment:</a:t>
            </a:r>
          </a:p>
          <a:p>
            <a:r>
              <a:rPr lang="en-US" dirty="0"/>
              <a:t>“PepsiCo Pushes Breakfast in Bid to Heat Up Oatmeal, </a:t>
            </a:r>
            <a:r>
              <a:rPr lang="en-US" i="1" dirty="0"/>
              <a:t>WSJ</a:t>
            </a:r>
            <a:r>
              <a:rPr lang="en-US" dirty="0"/>
              <a:t>, 7/28/10.</a:t>
            </a:r>
          </a:p>
          <a:p>
            <a:r>
              <a:rPr lang="en-US" u="sng" dirty="0">
                <a:hlinkClick r:id="rId2"/>
              </a:rPr>
              <a:t>http://ezproxy.uky.edu/login?url=http://search.proquest.com/docview/732571063?accountid=11836</a:t>
            </a:r>
            <a:endParaRPr lang="en-US" dirty="0"/>
          </a:p>
          <a:p>
            <a:r>
              <a:rPr lang="en-US" dirty="0"/>
              <a:t>Figure out the best way to increase the demand for Quaker Oatmeal.</a:t>
            </a:r>
          </a:p>
          <a:p>
            <a:r>
              <a:rPr lang="en-US" dirty="0"/>
              <a:t>Where do you start?</a:t>
            </a:r>
          </a:p>
          <a:p>
            <a:r>
              <a:rPr lang="en-US" dirty="0">
                <a:hlinkClick r:id="rId3"/>
              </a:rPr>
              <a:t>https://www.youtube.com/watch?v=X6hE5ttzXH0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https://www.youtube.com/watch?v=vL2omjnhBNQ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https://www.youtube.com/watch?v=-Tw3AR9ubgw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Demand function: quantity demanded of good X depends consumers’ tastes or preferences, incomes, the price of good X, and the prices of other goods (like good Y, a substitute, and good Z, a complement).</a:t>
            </a:r>
          </a:p>
          <a:p>
            <a:r>
              <a:rPr lang="en-US" dirty="0"/>
              <a:t>Algebraically:   X</a:t>
            </a:r>
            <a:r>
              <a:rPr lang="en-US" baseline="-25000" dirty="0"/>
              <a:t>D</a:t>
            </a:r>
            <a:r>
              <a:rPr lang="en-US" dirty="0"/>
              <a:t> = d</a:t>
            </a:r>
            <a:r>
              <a:rPr lang="en-US" baseline="-25000" dirty="0"/>
              <a:t>x</a:t>
            </a:r>
            <a:r>
              <a:rPr lang="en-US" dirty="0"/>
              <a:t>(Tastes, Incomes, P</a:t>
            </a:r>
            <a:r>
              <a:rPr lang="en-US" baseline="-25000" dirty="0"/>
              <a:t>X </a:t>
            </a:r>
            <a:r>
              <a:rPr lang="en-US" dirty="0"/>
              <a:t>, P</a:t>
            </a:r>
            <a:r>
              <a:rPr lang="en-US" baseline="-25000" dirty="0"/>
              <a:t>Y </a:t>
            </a:r>
            <a:r>
              <a:rPr lang="en-US" dirty="0"/>
              <a:t>, P</a:t>
            </a:r>
            <a:r>
              <a:rPr lang="en-US" baseline="-25000" dirty="0"/>
              <a:t>Z</a:t>
            </a:r>
            <a:r>
              <a:rPr lang="en-US" dirty="0"/>
              <a:t>) </a:t>
            </a:r>
          </a:p>
          <a:p>
            <a:r>
              <a:rPr lang="en-US" dirty="0"/>
              <a:t>We are interested in the relationship between quantity demanded of X and each of the economic factors which influence it.  We have already discussed conceptually the direction of the effect of each variable that affects X</a:t>
            </a:r>
            <a:r>
              <a:rPr lang="en-US" baseline="-25000" dirty="0"/>
              <a:t>D</a:t>
            </a:r>
          </a:p>
          <a:p>
            <a:r>
              <a:rPr lang="en-US" dirty="0"/>
              <a:t>Now we want to consider the magnitude.  If the price of X changes by a given amount, by how much will the quantity demanded of X change, i.e. how sensitive is quantity demanded to a change in price?</a:t>
            </a:r>
          </a:p>
        </p:txBody>
      </p:sp>
    </p:spTree>
    <p:extLst>
      <p:ext uri="{BB962C8B-B14F-4D97-AF65-F5344CB8AC3E}">
        <p14:creationId xmlns:p14="http://schemas.microsoft.com/office/powerpoint/2010/main" val="39910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Three elasticities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Own price elasticity of demand</a:t>
            </a:r>
            <a:r>
              <a:rPr lang="en-US" dirty="0"/>
              <a:t>:  measures the sensitivity of quantity demanded of good X to a change in the price of good X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=  -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 </a:t>
            </a:r>
          </a:p>
          <a:p>
            <a:r>
              <a:rPr lang="en-US" b="1" dirty="0"/>
              <a:t>Income elasticity of demand</a:t>
            </a:r>
            <a:r>
              <a:rPr lang="en-US" dirty="0"/>
              <a:t>:  measures the sensitivity of quantity demanded to a change in income</a:t>
            </a:r>
          </a:p>
          <a:p>
            <a:r>
              <a:rPr lang="el-GR" dirty="0"/>
              <a:t>ε</a:t>
            </a:r>
            <a:r>
              <a:rPr lang="en-US" baseline="-25000" dirty="0"/>
              <a:t>x, Income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Income)  </a:t>
            </a:r>
          </a:p>
          <a:p>
            <a:r>
              <a:rPr lang="en-US" b="1" dirty="0"/>
              <a:t>Cross-price elasticity of demand</a:t>
            </a:r>
            <a:r>
              <a:rPr lang="en-US" dirty="0"/>
              <a:t>:  measures the sensitivity of quantity demanded of good X to a change in the price of good Y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)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Calculating Own-price Elasticity of Demand:</a:t>
            </a:r>
            <a:br>
              <a:rPr lang="en-US" altLang="en-US" b="1" dirty="0"/>
            </a:br>
            <a:r>
              <a:rPr lang="en-US" altLang="en-US" b="1" dirty="0"/>
              <a:t>Arc elasticity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(%</a:t>
                </a:r>
                <a:r>
                  <a:rPr lang="el-GR" sz="3200" dirty="0"/>
                  <a:t>Δ</a:t>
                </a:r>
                <a:r>
                  <a:rPr lang="en-US" sz="3200" dirty="0"/>
                  <a:t>X</a:t>
                </a:r>
                <a:r>
                  <a:rPr lang="en-US" sz="3200" baseline="-25000" dirty="0"/>
                  <a:t>D</a:t>
                </a:r>
                <a:r>
                  <a:rPr lang="en-US" sz="3200" dirty="0"/>
                  <a:t>) / (%</a:t>
                </a:r>
                <a:r>
                  <a:rPr lang="el-GR" sz="3200" dirty="0"/>
                  <a:t>Δ</a:t>
                </a:r>
                <a:r>
                  <a:rPr lang="en-US" sz="3200" dirty="0" err="1"/>
                  <a:t>P</a:t>
                </a:r>
                <a:r>
                  <a:rPr lang="en-US" sz="3200" baseline="-25000" dirty="0" err="1"/>
                  <a:t>x</a:t>
                </a:r>
                <a:r>
                  <a:rPr lang="en-US" sz="3200" dirty="0"/>
                  <a:t>)  </a:t>
                </a:r>
              </a:p>
              <a:p>
                <a:endParaRPr lang="en-US" sz="3200" dirty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77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2316</Words>
  <Application>Microsoft Office PowerPoint</Application>
  <PresentationFormat>Widescreen</PresentationFormat>
  <Paragraphs>194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ECO 610:  Lecture 2</vt:lpstr>
      <vt:lpstr>Theory of Demand; Elasticity; and Marketing and Consumer Behavior:  Outline </vt:lpstr>
      <vt:lpstr>Theory of Demand/Marketing/Consumer Behavior</vt:lpstr>
      <vt:lpstr>Households’ demand for final goods and services</vt:lpstr>
      <vt:lpstr>Firms’ demand for factors of production</vt:lpstr>
      <vt:lpstr>Marketing research example </vt:lpstr>
      <vt:lpstr>Elasticity</vt:lpstr>
      <vt:lpstr>Three elasticities</vt:lpstr>
      <vt:lpstr>Calculating Own-price Elasticity of Demand: Arc elasticity formula</vt:lpstr>
      <vt:lpstr>Calculating Price Elasticity of Demand for Tennis Lessons </vt:lpstr>
      <vt:lpstr>Examples calculating arc elasticity</vt:lpstr>
      <vt:lpstr>How to interpret the elasticity coefficient:</vt:lpstr>
      <vt:lpstr>Own-price elasticity and total revenue</vt:lpstr>
      <vt:lpstr>PowerPoint Presentation</vt:lpstr>
      <vt:lpstr>General principles:</vt:lpstr>
      <vt:lpstr>Determinants of Price Elasticity</vt:lpstr>
      <vt:lpstr>Examples using own-price elasticity</vt:lpstr>
      <vt:lpstr>Income Elasticity of Demand</vt:lpstr>
      <vt:lpstr>Examples using Income Elasticity of Demand</vt:lpstr>
      <vt:lpstr>Cross-price Elasticity of Demand</vt:lpstr>
      <vt:lpstr>Marketing Research—Estimating Demand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Demand/Marketing</dc:title>
  <dc:creator>Scott, Frank</dc:creator>
  <cp:lastModifiedBy>Scott, Frank A.</cp:lastModifiedBy>
  <cp:revision>66</cp:revision>
  <dcterms:created xsi:type="dcterms:W3CDTF">2016-06-15T00:17:35Z</dcterms:created>
  <dcterms:modified xsi:type="dcterms:W3CDTF">2020-06-08T18:24:15Z</dcterms:modified>
</cp:coreProperties>
</file>