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93" r:id="rId2"/>
    <p:sldId id="295" r:id="rId3"/>
    <p:sldId id="258" r:id="rId4"/>
    <p:sldId id="259" r:id="rId5"/>
    <p:sldId id="260" r:id="rId6"/>
    <p:sldId id="261" r:id="rId7"/>
    <p:sldId id="262" r:id="rId8"/>
    <p:sldId id="263" r:id="rId9"/>
    <p:sldId id="264" r:id="rId10"/>
    <p:sldId id="265" r:id="rId11"/>
    <p:sldId id="266" r:id="rId12"/>
    <p:sldId id="267" r:id="rId13"/>
    <p:sldId id="268" r:id="rId14"/>
    <p:sldId id="269" r:id="rId15"/>
    <p:sldId id="299" r:id="rId16"/>
    <p:sldId id="270" r:id="rId17"/>
    <p:sldId id="271" r:id="rId18"/>
    <p:sldId id="272" r:id="rId19"/>
    <p:sldId id="273" r:id="rId20"/>
    <p:sldId id="274" r:id="rId21"/>
    <p:sldId id="275" r:id="rId22"/>
    <p:sldId id="276" r:id="rId23"/>
    <p:sldId id="277" r:id="rId24"/>
    <p:sldId id="278" r:id="rId25"/>
    <p:sldId id="281" r:id="rId26"/>
    <p:sldId id="284" r:id="rId27"/>
    <p:sldId id="288" r:id="rId28"/>
    <p:sldId id="287" r:id="rId29"/>
    <p:sldId id="289" r:id="rId30"/>
    <p:sldId id="286" r:id="rId31"/>
    <p:sldId id="291" r:id="rId32"/>
    <p:sldId id="285" r:id="rId33"/>
    <p:sldId id="292" r:id="rId34"/>
    <p:sldId id="297" r:id="rId35"/>
    <p:sldId id="298"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0" d="100"/>
          <a:sy n="100" d="100"/>
        </p:scale>
        <p:origin x="7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pt idx="0">
                  <c:v>0</c:v>
                </c:pt>
                <c:pt idx="1">
                  <c:v>10</c:v>
                </c:pt>
                <c:pt idx="2">
                  <c:v>25</c:v>
                </c:pt>
                <c:pt idx="3">
                  <c:v>45</c:v>
                </c:pt>
                <c:pt idx="4">
                  <c:v>60</c:v>
                </c:pt>
                <c:pt idx="5">
                  <c:v>70</c:v>
                </c:pt>
                <c:pt idx="6">
                  <c:v>75</c:v>
                </c:pt>
                <c:pt idx="7">
                  <c:v>77</c:v>
                </c:pt>
                <c:pt idx="8">
                  <c:v>78</c:v>
                </c:pt>
                <c:pt idx="9">
                  <c:v>78</c:v>
                </c:pt>
                <c:pt idx="10">
                  <c:v>75</c:v>
                </c:pt>
              </c:numCache>
            </c:numRef>
          </c:val>
          <c:smooth val="0"/>
          <c:extLst>
            <c:ext xmlns:c16="http://schemas.microsoft.com/office/drawing/2014/chart" uri="{C3380CC4-5D6E-409C-BE32-E72D297353CC}">
              <c16:uniqueId val="{00000000-4183-4DDC-A559-C615AE5A39EF}"/>
            </c:ext>
          </c:extLst>
        </c:ser>
        <c:dLbls>
          <c:dLblPos val="ctr"/>
          <c:showLegendKey val="0"/>
          <c:showVal val="1"/>
          <c:showCatName val="0"/>
          <c:showSerName val="0"/>
          <c:showPercent val="0"/>
          <c:showBubbleSize val="0"/>
        </c:dLbls>
        <c:smooth val="0"/>
        <c:axId val="235464280"/>
        <c:axId val="235464608"/>
      </c:lineChart>
      <c:catAx>
        <c:axId val="235464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608"/>
        <c:crosses val="autoZero"/>
        <c:auto val="1"/>
        <c:lblAlgn val="ctr"/>
        <c:lblOffset val="100"/>
        <c:noMultiLvlLbl val="0"/>
      </c:catAx>
      <c:valAx>
        <c:axId val="235464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5464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AC59E81-877D-4871-B7E9-8E4614414F1C}" type="datetimeFigureOut">
              <a:rPr lang="en-US" smtClean="0"/>
              <a:t>6/9/2020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B92470-BA6E-4B77-AE90-7B6C98DF14FC}" type="slidenum">
              <a:rPr lang="en-US" smtClean="0"/>
              <a:t>‹#›</a:t>
            </a:fld>
            <a:endParaRPr lang="en-US"/>
          </a:p>
        </p:txBody>
      </p:sp>
    </p:spTree>
    <p:extLst>
      <p:ext uri="{BB962C8B-B14F-4D97-AF65-F5344CB8AC3E}">
        <p14:creationId xmlns:p14="http://schemas.microsoft.com/office/powerpoint/2010/main" val="2646830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6AD24C-E8FF-4F36-9335-A77A4F142BEE}"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41097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AD24C-E8FF-4F36-9335-A77A4F142BEE}"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98707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AD24C-E8FF-4F36-9335-A77A4F142BEE}"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3454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6AD24C-E8FF-4F36-9335-A77A4F142BEE}"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63464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6AD24C-E8FF-4F36-9335-A77A4F142BEE}" type="datetimeFigureOut">
              <a:rPr lang="en-US" smtClean="0"/>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27746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6AD24C-E8FF-4F36-9335-A77A4F142BEE}"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40648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6AD24C-E8FF-4F36-9335-A77A4F142BEE}" type="datetimeFigureOut">
              <a:rPr lang="en-US" smtClean="0"/>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5958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6AD24C-E8FF-4F36-9335-A77A4F142BEE}" type="datetimeFigureOut">
              <a:rPr lang="en-US" smtClean="0"/>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270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AD24C-E8FF-4F36-9335-A77A4F142BEE}" type="datetimeFigureOut">
              <a:rPr lang="en-US" smtClean="0"/>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99159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347387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6AD24C-E8FF-4F36-9335-A77A4F142BEE}" type="datetimeFigureOut">
              <a:rPr lang="en-US" smtClean="0"/>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4FC94-372B-4F6F-A8F9-B54E4F249BFB}" type="slidenum">
              <a:rPr lang="en-US" smtClean="0"/>
              <a:t>‹#›</a:t>
            </a:fld>
            <a:endParaRPr lang="en-US"/>
          </a:p>
        </p:txBody>
      </p:sp>
    </p:spTree>
    <p:extLst>
      <p:ext uri="{BB962C8B-B14F-4D97-AF65-F5344CB8AC3E}">
        <p14:creationId xmlns:p14="http://schemas.microsoft.com/office/powerpoint/2010/main" val="155111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AD24C-E8FF-4F36-9335-A77A4F142BEE}" type="datetimeFigureOut">
              <a:rPr lang="en-US" smtClean="0"/>
              <a:t>6/9/2020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4FC94-372B-4F6F-A8F9-B54E4F249BFB}" type="slidenum">
              <a:rPr lang="en-US" smtClean="0"/>
              <a:t>‹#›</a:t>
            </a:fld>
            <a:endParaRPr lang="en-US"/>
          </a:p>
        </p:txBody>
      </p:sp>
    </p:spTree>
    <p:extLst>
      <p:ext uri="{BB962C8B-B14F-4D97-AF65-F5344CB8AC3E}">
        <p14:creationId xmlns:p14="http://schemas.microsoft.com/office/powerpoint/2010/main" val="240150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zproxy.uky.edu/login?url=http://search.proquest.com/docview/398990274/13873A32DD169DE1D01/38?accountid=11836" TargetMode="External"/><Relationship Id="rId2" Type="http://schemas.openxmlformats.org/officeDocument/2006/relationships/hyperlink" Target="http://www.youtube.com/watch?v=6KRjuuEVEZ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fscott@uky.edu" TargetMode="External"/><Relationship Id="rId2" Type="http://schemas.openxmlformats.org/officeDocument/2006/relationships/hyperlink" Target="mailto:dzieb2@email.uky.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ezproxy.uky.edu/login?url=http://search.proquest.com/docview/399047133?accountid=118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arch.proquest.com.ezproxy.uky.edu/docview/1900666215/C1DD15FA68BF4EB2PQ/41?accountid=1183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arch.proquest.com.ezproxy.uky.edu/docview/1426497632/D37A78AD1E014597PQ/73?accountid=11836" TargetMode="External"/><Relationship Id="rId2" Type="http://schemas.openxmlformats.org/officeDocument/2006/relationships/hyperlink" Target="http://search.proquest.com.ezproxy.uky.edu/docview/1626121572/92A2AB457DB74662PQ/67?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774739976/CC673B578D9941CEPQ/69?accountid=11836" TargetMode="External"/><Relationship Id="rId4" Type="http://schemas.openxmlformats.org/officeDocument/2006/relationships/hyperlink" Target="http://ezproxy.uky.edu/login?url=http://search.proquest.com/docview/399047133?accountid=11836"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9ZnOScQUGKo" TargetMode="External"/><Relationship Id="rId2" Type="http://schemas.openxmlformats.org/officeDocument/2006/relationships/hyperlink" Target="http://www.toyotageorgetown.com/tourvid.asp" TargetMode="External"/><Relationship Id="rId1" Type="http://schemas.openxmlformats.org/officeDocument/2006/relationships/slideLayout" Target="../slideLayouts/slideLayout7.xml"/><Relationship Id="rId5" Type="http://schemas.openxmlformats.org/officeDocument/2006/relationships/hyperlink" Target="http://www.youtube.com/watch?v=VvAH-Yskyio&amp;feature=related" TargetMode="External"/><Relationship Id="rId4" Type="http://schemas.openxmlformats.org/officeDocument/2006/relationships/hyperlink" Target="http://www.youtube.com/watch?v=IXkxl8dSXb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XrgYbT_0sA" TargetMode="External"/><Relationship Id="rId2" Type="http://schemas.openxmlformats.org/officeDocument/2006/relationships/hyperlink" Target="https://www.youtube.com/watch?v=Xedkk1xvgeo"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discoverarbys.com/blog/arbys-restaurant-design-smart-invit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skpkvWH5Lc" TargetMode="External"/><Relationship Id="rId2" Type="http://schemas.openxmlformats.org/officeDocument/2006/relationships/hyperlink" Target="https://www.youtube.com/watch?v=Q8CadIi00U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3</a:t>
            </a:r>
          </a:p>
        </p:txBody>
      </p:sp>
      <p:sp>
        <p:nvSpPr>
          <p:cNvPr id="3" name="Subtitle 2"/>
          <p:cNvSpPr>
            <a:spLocks noGrp="1"/>
          </p:cNvSpPr>
          <p:nvPr>
            <p:ph type="subTitle" idx="1"/>
          </p:nvPr>
        </p:nvSpPr>
        <p:spPr/>
        <p:txBody>
          <a:bodyPr>
            <a:normAutofit/>
          </a:bodyPr>
          <a:lstStyle/>
          <a:p>
            <a:r>
              <a:rPr lang="en-US" sz="5400" dirty="0"/>
              <a:t>Production, Economic Costs, and Economic Profit</a:t>
            </a:r>
          </a:p>
        </p:txBody>
      </p:sp>
    </p:spTree>
    <p:extLst>
      <p:ext uri="{BB962C8B-B14F-4D97-AF65-F5344CB8AC3E}">
        <p14:creationId xmlns:p14="http://schemas.microsoft.com/office/powerpoint/2010/main" val="46752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Returns to scale</a:t>
            </a:r>
          </a:p>
        </p:txBody>
      </p:sp>
      <p:sp>
        <p:nvSpPr>
          <p:cNvPr id="3" name="Content Placeholder 2"/>
          <p:cNvSpPr>
            <a:spLocks noGrp="1"/>
          </p:cNvSpPr>
          <p:nvPr>
            <p:ph idx="1"/>
          </p:nvPr>
        </p:nvSpPr>
        <p:spPr/>
        <p:txBody>
          <a:bodyPr>
            <a:normAutofit fontScale="85000" lnSpcReduction="20000"/>
          </a:bodyPr>
          <a:lstStyle/>
          <a:p>
            <a:r>
              <a:rPr lang="en-US" dirty="0"/>
              <a:t>As the firm varies both the amount of labor and the amount of capital it uses in production (i.e. it changes the scale of its operations), we ask:  how does output change?</a:t>
            </a:r>
          </a:p>
          <a:p>
            <a:r>
              <a:rPr lang="en-US" dirty="0"/>
              <a:t>If doubling of all inputs results in an exact doubling of output, we say the firm experiences </a:t>
            </a:r>
            <a:r>
              <a:rPr lang="en-US" dirty="0">
                <a:solidFill>
                  <a:srgbClr val="FF0000"/>
                </a:solidFill>
              </a:rPr>
              <a:t>constant returns to scale</a:t>
            </a:r>
            <a:r>
              <a:rPr lang="en-US" dirty="0"/>
              <a:t>:</a:t>
            </a:r>
          </a:p>
          <a:p>
            <a:pPr lvl="1">
              <a:buFont typeface="Wingdings" panose="05000000000000000000" pitchFamily="2" charset="2"/>
              <a:buChar char="Ø"/>
            </a:pPr>
            <a:r>
              <a:rPr lang="en-US" dirty="0"/>
              <a:t>f(</a:t>
            </a:r>
            <a:r>
              <a:rPr lang="el-GR" dirty="0"/>
              <a:t>α</a:t>
            </a:r>
            <a:r>
              <a:rPr lang="en-US" dirty="0"/>
              <a:t>L, </a:t>
            </a:r>
            <a:r>
              <a:rPr lang="el-GR" dirty="0"/>
              <a:t>α</a:t>
            </a:r>
            <a:r>
              <a:rPr lang="en-US" dirty="0"/>
              <a:t>K) = </a:t>
            </a:r>
            <a:r>
              <a:rPr lang="el-GR" dirty="0"/>
              <a:t>α</a:t>
            </a:r>
            <a:r>
              <a:rPr lang="en-US" dirty="0"/>
              <a:t> f(L, K) , where </a:t>
            </a:r>
            <a:r>
              <a:rPr lang="el-GR" dirty="0"/>
              <a:t>α</a:t>
            </a:r>
            <a:r>
              <a:rPr lang="en-US" dirty="0"/>
              <a:t> &gt; 1.</a:t>
            </a:r>
          </a:p>
          <a:p>
            <a:r>
              <a:rPr lang="en-US" dirty="0"/>
              <a:t>If doubling all inputs results in a more-than doubling of output, we say the firm experiences </a:t>
            </a:r>
            <a:r>
              <a:rPr lang="en-US" dirty="0">
                <a:solidFill>
                  <a:srgbClr val="FF0000"/>
                </a:solidFill>
              </a:rPr>
              <a:t>increasing returns to scale</a:t>
            </a:r>
            <a:r>
              <a:rPr lang="en-US" dirty="0"/>
              <a:t>.</a:t>
            </a:r>
          </a:p>
          <a:p>
            <a:pPr lvl="1">
              <a:buFont typeface="Wingdings" panose="05000000000000000000" pitchFamily="2" charset="2"/>
              <a:buChar char="Ø"/>
            </a:pPr>
            <a:r>
              <a:rPr lang="en-US" dirty="0"/>
              <a:t>f(</a:t>
            </a:r>
            <a:r>
              <a:rPr lang="el-GR" dirty="0"/>
              <a:t>α</a:t>
            </a:r>
            <a:r>
              <a:rPr lang="en-US" dirty="0"/>
              <a:t>L, </a:t>
            </a:r>
            <a:r>
              <a:rPr lang="el-GR" dirty="0"/>
              <a:t>α</a:t>
            </a:r>
            <a:r>
              <a:rPr lang="en-US" dirty="0"/>
              <a:t>K) &gt; </a:t>
            </a:r>
            <a:r>
              <a:rPr lang="el-GR" dirty="0"/>
              <a:t>α</a:t>
            </a:r>
            <a:r>
              <a:rPr lang="en-US" dirty="0"/>
              <a:t> f(L, K) , where </a:t>
            </a:r>
            <a:r>
              <a:rPr lang="el-GR" dirty="0"/>
              <a:t>α</a:t>
            </a:r>
            <a:r>
              <a:rPr lang="en-US" dirty="0"/>
              <a:t> &gt; 1.</a:t>
            </a:r>
          </a:p>
          <a:p>
            <a:r>
              <a:rPr lang="en-US" dirty="0"/>
              <a:t>If doubling all inputs results in a less-than doubling of output, we say the firm experiences </a:t>
            </a:r>
            <a:r>
              <a:rPr lang="en-US" dirty="0">
                <a:solidFill>
                  <a:srgbClr val="FF0000"/>
                </a:solidFill>
              </a:rPr>
              <a:t>decreasing returns to scale</a:t>
            </a:r>
            <a:r>
              <a:rPr lang="en-US" dirty="0"/>
              <a:t>.  (Important distinction: short-run diminishing marginal returns to a factor is a different concept than long-run decreasing returns to scale.)</a:t>
            </a:r>
          </a:p>
          <a:p>
            <a:pPr lvl="1">
              <a:buFont typeface="Wingdings" panose="05000000000000000000" pitchFamily="2" charset="2"/>
              <a:buChar char="Ø"/>
            </a:pPr>
            <a:r>
              <a:rPr lang="en-US" dirty="0"/>
              <a:t>f(</a:t>
            </a:r>
            <a:r>
              <a:rPr lang="el-GR" dirty="0"/>
              <a:t>α</a:t>
            </a:r>
            <a:r>
              <a:rPr lang="en-US" dirty="0"/>
              <a:t>L, </a:t>
            </a:r>
            <a:r>
              <a:rPr lang="el-GR" dirty="0"/>
              <a:t>α</a:t>
            </a:r>
            <a:r>
              <a:rPr lang="en-US" dirty="0"/>
              <a:t>K) &lt; </a:t>
            </a:r>
            <a:r>
              <a:rPr lang="el-GR" dirty="0"/>
              <a:t>α</a:t>
            </a:r>
            <a:r>
              <a:rPr lang="en-US" dirty="0"/>
              <a:t> f(L, K) , where </a:t>
            </a:r>
            <a:r>
              <a:rPr lang="el-GR" dirty="0"/>
              <a:t>α</a:t>
            </a:r>
            <a:r>
              <a:rPr lang="en-US" dirty="0"/>
              <a:t> &gt; 1.</a:t>
            </a:r>
          </a:p>
          <a:p>
            <a:endParaRPr lang="en-US" dirty="0"/>
          </a:p>
          <a:p>
            <a:endParaRPr lang="en-US" dirty="0"/>
          </a:p>
          <a:p>
            <a:endParaRPr lang="en-US" dirty="0"/>
          </a:p>
        </p:txBody>
      </p:sp>
    </p:spTree>
    <p:extLst>
      <p:ext uri="{BB962C8B-B14F-4D97-AF65-F5344CB8AC3E}">
        <p14:creationId xmlns:p14="http://schemas.microsoft.com/office/powerpoint/2010/main" val="292406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Long-run efficient combination of inputs</a:t>
            </a:r>
          </a:p>
        </p:txBody>
      </p:sp>
      <p:sp>
        <p:nvSpPr>
          <p:cNvPr id="3" name="Content Placeholder 2"/>
          <p:cNvSpPr>
            <a:spLocks noGrp="1"/>
          </p:cNvSpPr>
          <p:nvPr>
            <p:ph idx="1"/>
          </p:nvPr>
        </p:nvSpPr>
        <p:spPr/>
        <p:txBody>
          <a:bodyPr>
            <a:normAutofit fontScale="92500"/>
          </a:bodyPr>
          <a:lstStyle/>
          <a:p>
            <a:r>
              <a:rPr lang="en-US" dirty="0"/>
              <a:t>How to combine optimally L and K so as to minimize costs?</a:t>
            </a:r>
          </a:p>
          <a:p>
            <a:r>
              <a:rPr lang="en-US" dirty="0"/>
              <a:t>Robots vs. workers in an Amazon distribution center: </a:t>
            </a:r>
            <a:r>
              <a:rPr lang="en-US" u="sng" dirty="0">
                <a:hlinkClick r:id="rId2"/>
              </a:rPr>
              <a:t>http://www.youtube.com/watch?v=6KRjuuEVEZs</a:t>
            </a:r>
            <a:r>
              <a:rPr lang="en-US" dirty="0"/>
              <a:t> </a:t>
            </a:r>
          </a:p>
          <a:p>
            <a:r>
              <a:rPr lang="en-US" dirty="0"/>
              <a:t>What is the over-arching principle?</a:t>
            </a:r>
          </a:p>
          <a:p>
            <a:r>
              <a:rPr lang="en-US" dirty="0"/>
              <a:t>MP</a:t>
            </a:r>
            <a:r>
              <a:rPr lang="en-US" baseline="-25000" dirty="0"/>
              <a:t>L</a:t>
            </a:r>
            <a:r>
              <a:rPr lang="en-US" dirty="0"/>
              <a:t> / w = MP</a:t>
            </a:r>
            <a:r>
              <a:rPr lang="en-US" baseline="-25000" dirty="0"/>
              <a:t>K</a:t>
            </a:r>
            <a:r>
              <a:rPr lang="en-US" dirty="0"/>
              <a:t> / v , where w and v are input prices of L and K</a:t>
            </a:r>
          </a:p>
          <a:p>
            <a:r>
              <a:rPr lang="en-US" dirty="0"/>
              <a:t>Intuition?  Choose inputs such that another dollar spent on labor would yield the same increase in output as another dollar spent on capital.  </a:t>
            </a:r>
          </a:p>
          <a:p>
            <a:r>
              <a:rPr lang="en-US" dirty="0"/>
              <a:t>Is it economical to substitute capital for energy in making potato chips? </a:t>
            </a:r>
            <a:r>
              <a:rPr lang="en-US" u="sng" dirty="0">
                <a:hlinkClick r:id="rId3"/>
              </a:rPr>
              <a:t>http://ezproxy.uky.edu/login?url=http://search.proquest.com/docview/398990274/13873A32DD169DE1D01/38?accountid=11836</a:t>
            </a:r>
            <a:r>
              <a:rPr lang="en-US" dirty="0"/>
              <a:t> </a:t>
            </a:r>
          </a:p>
          <a:p>
            <a:endParaRPr lang="en-US" dirty="0"/>
          </a:p>
        </p:txBody>
      </p:sp>
    </p:spTree>
    <p:extLst>
      <p:ext uri="{BB962C8B-B14F-4D97-AF65-F5344CB8AC3E}">
        <p14:creationId xmlns:p14="http://schemas.microsoft.com/office/powerpoint/2010/main" val="234133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Cost Theory: accounting costs (ACC 201) vs. economic costs (ACC 202)</a:t>
            </a:r>
          </a:p>
        </p:txBody>
      </p:sp>
      <p:sp>
        <p:nvSpPr>
          <p:cNvPr id="3" name="Content Placeholder 2"/>
          <p:cNvSpPr>
            <a:spLocks noGrp="1"/>
          </p:cNvSpPr>
          <p:nvPr>
            <p:ph idx="1"/>
          </p:nvPr>
        </p:nvSpPr>
        <p:spPr/>
        <p:txBody>
          <a:bodyPr/>
          <a:lstStyle/>
          <a:p>
            <a:r>
              <a:rPr lang="en-US" dirty="0"/>
              <a:t>Financial accounting:  GAAP and FASB, outsiders vs. insiders, audited financial statements, efficient capital markets in advanced economies, why study financial accounting?</a:t>
            </a:r>
          </a:p>
          <a:p>
            <a:r>
              <a:rPr lang="en-US" dirty="0"/>
              <a:t>Managerial accounting:  do companies typically release internal cost accounting reports to the public?  Why not?  Who sees them and how are they used?</a:t>
            </a:r>
          </a:p>
          <a:p>
            <a:r>
              <a:rPr lang="en-US" dirty="0"/>
              <a:t>If our goal is to understand how firms make supply decisions, which perspective on costs seems more appropriate?</a:t>
            </a:r>
          </a:p>
          <a:p>
            <a:r>
              <a:rPr lang="en-US" dirty="0"/>
              <a:t>Going forward in this course, we will put on our managerial accounting hats and think about costs as good cost accountants do.</a:t>
            </a:r>
          </a:p>
        </p:txBody>
      </p:sp>
    </p:spTree>
    <p:extLst>
      <p:ext uri="{BB962C8B-B14F-4D97-AF65-F5344CB8AC3E}">
        <p14:creationId xmlns:p14="http://schemas.microsoft.com/office/powerpoint/2010/main" val="23537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Profits vs. Accounting Profits</a:t>
            </a:r>
          </a:p>
        </p:txBody>
      </p:sp>
      <p:sp>
        <p:nvSpPr>
          <p:cNvPr id="3" name="Content Placeholder 2"/>
          <p:cNvSpPr>
            <a:spLocks noGrp="1"/>
          </p:cNvSpPr>
          <p:nvPr>
            <p:ph idx="1"/>
          </p:nvPr>
        </p:nvSpPr>
        <p:spPr/>
        <p:txBody>
          <a:bodyPr>
            <a:normAutofit fontScale="70000" lnSpcReduction="20000"/>
          </a:bodyPr>
          <a:lstStyle/>
          <a:p>
            <a:r>
              <a:rPr lang="en-US" b="1" dirty="0"/>
              <a:t>Warren Buffet </a:t>
            </a:r>
            <a:r>
              <a:rPr lang="en-US" dirty="0"/>
              <a:t>on the topic:</a:t>
            </a:r>
          </a:p>
          <a:p>
            <a:pPr marL="457200" lvl="1" indent="0">
              <a:buNone/>
            </a:pPr>
            <a:r>
              <a:rPr lang="en-US" b="1" dirty="0"/>
              <a:t>o</a:t>
            </a:r>
            <a:r>
              <a:rPr lang="en-US" dirty="0"/>
              <a:t> Our long-term economic goal … is to maximize the average annual rate of gain in intrinsic business value on a per-share basis. We do not measure the economic significance or performance of Berkshire by its size; we measure by per-share progress. We … will be disappointed if our rate does not exceed that of the average large American corporation. </a:t>
            </a:r>
          </a:p>
          <a:p>
            <a:pPr marL="457200" lvl="1" indent="0">
              <a:buNone/>
            </a:pPr>
            <a:r>
              <a:rPr lang="en-US" b="1" dirty="0"/>
              <a:t>o</a:t>
            </a:r>
            <a:r>
              <a:rPr lang="en-US" dirty="0"/>
              <a:t> Our preference would be to reach this goal by directly owning a diversified group of businesses that generate cash and consistently earn above-average returns on capital. Our second choice is to own parts of similar businesses, attained primarily through purchases of marketable common stocks ... </a:t>
            </a:r>
          </a:p>
          <a:p>
            <a:pPr marL="457200" lvl="1" indent="0">
              <a:buNone/>
            </a:pPr>
            <a:r>
              <a:rPr lang="en-US" b="1" dirty="0"/>
              <a:t>o</a:t>
            </a:r>
            <a:r>
              <a:rPr lang="en-US" dirty="0"/>
              <a:t> </a:t>
            </a:r>
            <a:r>
              <a:rPr lang="en-US" dirty="0">
                <a:solidFill>
                  <a:srgbClr val="C00000"/>
                </a:solidFill>
              </a:rPr>
              <a:t>Because of this two-pronged approach to business ownership and because of the limitations of conventional accounting, consolidated reported earnings may reveal relatively little about our true economic performance. </a:t>
            </a:r>
            <a:r>
              <a:rPr lang="en-US" dirty="0"/>
              <a:t>I … virtually ignore such consolidated numbers. However, we will also report to you the earnings of each major business we control, numbers we consider of great importance. These figures, along with other information we will supply about the individual businesses, should generally aid you in making judgments about them. </a:t>
            </a:r>
          </a:p>
          <a:p>
            <a:pPr marL="457200" lvl="1" indent="0">
              <a:buNone/>
            </a:pPr>
            <a:r>
              <a:rPr lang="en-US" b="1" dirty="0"/>
              <a:t>o</a:t>
            </a:r>
            <a:r>
              <a:rPr lang="en-US" dirty="0"/>
              <a:t> Accounting consequences do not influence our operating or capital-allocation decisions. When acquisition costs are similar, we much prefer to purchase $2 of earnings that is not reportable by us under standard accounting principles than to purchase $1 of earnings that is reportable. ... </a:t>
            </a:r>
            <a:r>
              <a:rPr lang="en-US" dirty="0">
                <a:solidFill>
                  <a:srgbClr val="C00000"/>
                </a:solidFill>
              </a:rPr>
              <a:t>In aggregate and over time, we expect the unreported earnings to be fully reflected in our intrinsic business value through capital gains. </a:t>
            </a:r>
          </a:p>
          <a:p>
            <a:pPr marL="457200" lvl="1" indent="0">
              <a:buNone/>
            </a:pPr>
            <a:r>
              <a:rPr lang="en-US" b="1" dirty="0"/>
              <a:t>o</a:t>
            </a:r>
            <a:r>
              <a:rPr lang="en-US" dirty="0"/>
              <a:t> ... We will only do with your money what we would do with our own, weighing fully the values you can obtain by diversifying your own portfolios through direct purchases in the stock market. </a:t>
            </a:r>
          </a:p>
        </p:txBody>
      </p:sp>
    </p:spTree>
    <p:extLst>
      <p:ext uri="{BB962C8B-B14F-4D97-AF65-F5344CB8AC3E}">
        <p14:creationId xmlns:p14="http://schemas.microsoft.com/office/powerpoint/2010/main" val="3257565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215743" cy="1325563"/>
          </a:xfrm>
        </p:spPr>
        <p:txBody>
          <a:bodyPr/>
          <a:lstStyle/>
          <a:p>
            <a:r>
              <a:rPr lang="en-US" dirty="0"/>
              <a:t>Running with the big dogs  </a:t>
            </a:r>
          </a:p>
        </p:txBody>
      </p:sp>
      <p:sp>
        <p:nvSpPr>
          <p:cNvPr id="3" name="Content Placeholder 2"/>
          <p:cNvSpPr>
            <a:spLocks noGrp="1"/>
          </p:cNvSpPr>
          <p:nvPr>
            <p:ph idx="1"/>
          </p:nvPr>
        </p:nvSpPr>
        <p:spPr/>
        <p:txBody>
          <a:bodyPr>
            <a:normAutofit fontScale="85000" lnSpcReduction="10000"/>
          </a:bodyPr>
          <a:lstStyle/>
          <a:p>
            <a:r>
              <a:rPr lang="en-US" b="1" dirty="0"/>
              <a:t>Robert L. Bartley</a:t>
            </a:r>
            <a:r>
              <a:rPr lang="en-US" dirty="0"/>
              <a:t>, long-time editor of the WSJ, on whether you are ready to work for Berkshire-Hathaway:</a:t>
            </a:r>
          </a:p>
          <a:p>
            <a:pPr marL="457200" lvl="1" indent="0">
              <a:buNone/>
            </a:pPr>
            <a:r>
              <a:rPr lang="en-US" dirty="0"/>
              <a:t>	“EPS, the familiar earnings per share, is supposed to measure corporate profit, as determined by GAAP, or generally accepted accounting principles. But economists have long recognized that profit is something of a mystery, and that economic profit is by no means the same thing as accounting profit.”</a:t>
            </a:r>
          </a:p>
          <a:p>
            <a:pPr marL="457200" lvl="1" indent="0">
              <a:buNone/>
            </a:pPr>
            <a:r>
              <a:rPr lang="en-US" dirty="0"/>
              <a:t>	“The purpose of capital markets is to direct scarce capital to its highest uses. The highest uses depend on economic profit -- rates of return on assets -- not on accounting profits. Yet the Sarbanes-Oxley Act that established the Accounting Oversight Board also enshrined EPS and GAAP more firmly than ever. The act puts impediments to revealing economic-profit numbers such as Mr. Wallison's cash flow or Mr. Stewart's EVA.”</a:t>
            </a:r>
          </a:p>
          <a:p>
            <a:pPr marL="457200" lvl="1" indent="0">
              <a:buNone/>
            </a:pPr>
            <a:r>
              <a:rPr lang="en-US" dirty="0"/>
              <a:t>	</a:t>
            </a:r>
            <a:r>
              <a:rPr lang="en-US" dirty="0">
                <a:solidFill>
                  <a:srgbClr val="C00000"/>
                </a:solidFill>
              </a:rPr>
              <a:t>“Yet these are precisely the kind of numbers sophisticated CEOs and CFOs use for internal management. At its best, indeed, securities analysis is about converting reported accounting profits into meaningful economic profits, but analysts who can do that are hired away to run hedge funds and the like. They leave behind the earnings-per-share crowd to hector managers about accounting profits, persuading them that this is what drives share prices.”</a:t>
            </a:r>
          </a:p>
          <a:p>
            <a:endParaRPr lang="en-US" dirty="0"/>
          </a:p>
        </p:txBody>
      </p:sp>
      <p:pic>
        <p:nvPicPr>
          <p:cNvPr id="1026" name="Picture 2" descr="http://www.marshbunny.com/stjohns/wildlife/images/bigdo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2700" y="-1"/>
            <a:ext cx="2429005" cy="19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31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E77B23-EEA2-410F-B990-6455F2A96461}"/>
              </a:ext>
            </a:extLst>
          </p:cNvPr>
          <p:cNvSpPr/>
          <p:nvPr/>
        </p:nvSpPr>
        <p:spPr>
          <a:xfrm>
            <a:off x="571500" y="352424"/>
            <a:ext cx="10658475" cy="5232202"/>
          </a:xfrm>
          <a:prstGeom prst="rect">
            <a:avLst/>
          </a:prstGeom>
        </p:spPr>
        <p:txBody>
          <a:bodyPr wrap="square">
            <a:spAutoFit/>
          </a:bodyPr>
          <a:lstStyle/>
          <a:p>
            <a:r>
              <a:rPr lang="en-US" sz="1600" b="1" dirty="0">
                <a:latin typeface="Calibri" panose="020F0502020204030204" pitchFamily="34" charset="0"/>
                <a:ea typeface="Calibri" panose="020F0502020204030204" pitchFamily="34" charset="0"/>
              </a:rPr>
              <a:t>From:</a:t>
            </a:r>
            <a:r>
              <a:rPr lang="en-US" sz="1600" dirty="0">
                <a:latin typeface="Calibri" panose="020F0502020204030204" pitchFamily="34" charset="0"/>
                <a:ea typeface="Calibri" panose="020F0502020204030204" pitchFamily="34" charset="0"/>
              </a:rPr>
              <a:t> Ziebart, David &lt;</a:t>
            </a:r>
            <a:r>
              <a:rPr lang="en-US" sz="1600" u="sng" dirty="0">
                <a:solidFill>
                  <a:srgbClr val="0000FF"/>
                </a:solidFill>
                <a:latin typeface="Calibri" panose="020F0502020204030204" pitchFamily="34" charset="0"/>
                <a:ea typeface="Calibri" panose="020F0502020204030204" pitchFamily="34" charset="0"/>
                <a:hlinkClick r:id="rId2"/>
              </a:rPr>
              <a:t>dzieb2@email.uky.edu</a:t>
            </a:r>
            <a:r>
              <a:rPr lang="en-US" sz="1600" dirty="0">
                <a:latin typeface="Calibri" panose="020F0502020204030204" pitchFamily="34" charset="0"/>
                <a:ea typeface="Calibri" panose="020F0502020204030204" pitchFamily="34" charset="0"/>
              </a:rPr>
              <a:t>&gt; </a:t>
            </a:r>
            <a:br>
              <a:rPr lang="en-US" sz="1600"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Sent:</a:t>
            </a:r>
            <a:r>
              <a:rPr lang="en-US" sz="1600" dirty="0">
                <a:latin typeface="Calibri" panose="020F0502020204030204" pitchFamily="34" charset="0"/>
                <a:ea typeface="Calibri" panose="020F0502020204030204" pitchFamily="34" charset="0"/>
              </a:rPr>
              <a:t> Sunday, October 27, 2019 9:58 AM</a:t>
            </a:r>
            <a:br>
              <a:rPr lang="en-US" sz="1600"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To:</a:t>
            </a:r>
            <a:r>
              <a:rPr lang="en-US" sz="1600" dirty="0">
                <a:latin typeface="Calibri" panose="020F0502020204030204" pitchFamily="34" charset="0"/>
                <a:ea typeface="Calibri" panose="020F0502020204030204" pitchFamily="34" charset="0"/>
              </a:rPr>
              <a:t> Scott, Frank A. &lt;</a:t>
            </a:r>
            <a:r>
              <a:rPr lang="en-US" sz="1600" u="sng" dirty="0">
                <a:solidFill>
                  <a:srgbClr val="0000FF"/>
                </a:solidFill>
                <a:latin typeface="Calibri" panose="020F0502020204030204" pitchFamily="34" charset="0"/>
                <a:ea typeface="Calibri" panose="020F0502020204030204" pitchFamily="34" charset="0"/>
                <a:hlinkClick r:id="rId3"/>
              </a:rPr>
              <a:t>fscott@uky.edu</a:t>
            </a:r>
            <a:r>
              <a:rPr lang="en-US" sz="1600" dirty="0">
                <a:latin typeface="Calibri" panose="020F0502020204030204" pitchFamily="34" charset="0"/>
                <a:ea typeface="Calibri" panose="020F0502020204030204" pitchFamily="34" charset="0"/>
              </a:rPr>
              <a:t>&gt;</a:t>
            </a:r>
            <a:br>
              <a:rPr lang="en-US" sz="1600"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Subject:</a:t>
            </a:r>
            <a:r>
              <a:rPr lang="en-US" sz="1600" dirty="0">
                <a:latin typeface="Calibri" panose="020F0502020204030204" pitchFamily="34" charset="0"/>
                <a:ea typeface="Calibri" panose="020F0502020204030204" pitchFamily="34" charset="0"/>
              </a:rPr>
              <a:t> Some accounting to contemplate</a:t>
            </a:r>
            <a:endParaRPr lang="en-US"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p>
          <a:p>
            <a:r>
              <a:rPr lang="en-US" dirty="0">
                <a:solidFill>
                  <a:srgbClr val="212121"/>
                </a:solidFill>
                <a:latin typeface="Times New Roman" panose="02020603050405020304" pitchFamily="18" charset="0"/>
                <a:ea typeface="Calibri" panose="020F0502020204030204" pitchFamily="34" charset="0"/>
              </a:rPr>
              <a:t>Frank</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One perspective on financial accounting and reporting (although not held by many accounting academics) is that the role of financial accounting information (statements, SEC filings, </a:t>
            </a:r>
            <a:r>
              <a:rPr lang="en-US" dirty="0" err="1">
                <a:solidFill>
                  <a:srgbClr val="212121"/>
                </a:solidFill>
                <a:latin typeface="Times New Roman" panose="02020603050405020304" pitchFamily="18" charset="0"/>
                <a:ea typeface="Calibri" panose="020F0502020204030204" pitchFamily="34" charset="0"/>
              </a:rPr>
              <a:t>etc</a:t>
            </a:r>
            <a:r>
              <a:rPr lang="en-US" dirty="0">
                <a:solidFill>
                  <a:srgbClr val="212121"/>
                </a:solidFill>
                <a:latin typeface="Times New Roman" panose="02020603050405020304" pitchFamily="18" charset="0"/>
                <a:ea typeface="Calibri" panose="020F0502020204030204" pitchFamily="34" charset="0"/>
              </a:rPr>
              <a:t>) is quite limited.  Given the lack of timeliness, the degree of aggregation, etc. it is likely that most investing decisions result from information about the company provided by other sources that are much more timely and detailed.  Accordingly, the role of the financial accounting information may not be direct.  Instead, the financial accounting and reporting system serves as a disciplinary mechanism to ensure honesty in the other information sources.  One of the primary values of a historical cost system is that within a relatively small number of periods, accounting truth is revealed.  Accordingly, this revelation product is extremely valuable to inducing other information sources to be truthful.  This disciplining is due to the convergence properties between cash flows and accrual accounting over time.</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  </a:t>
            </a:r>
            <a:endParaRPr lang="en-US" dirty="0">
              <a:latin typeface="Times New Roman" panose="02020603050405020304" pitchFamily="18" charset="0"/>
              <a:ea typeface="Calibri" panose="020F0502020204030204" pitchFamily="34" charset="0"/>
            </a:endParaRPr>
          </a:p>
          <a:p>
            <a:r>
              <a:rPr lang="en-US" dirty="0">
                <a:solidFill>
                  <a:srgbClr val="212121"/>
                </a:solidFill>
                <a:latin typeface="Times New Roman" panose="02020603050405020304" pitchFamily="18" charset="0"/>
                <a:ea typeface="Calibri" panose="020F0502020204030204" pitchFamily="34" charset="0"/>
              </a:rPr>
              <a:t>Dave</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39276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Opportunity Cost—the most important intuition you can develop for running a business</a:t>
            </a:r>
          </a:p>
        </p:txBody>
      </p:sp>
      <p:sp>
        <p:nvSpPr>
          <p:cNvPr id="3" name="Content Placeholder 2"/>
          <p:cNvSpPr>
            <a:spLocks noGrp="1"/>
          </p:cNvSpPr>
          <p:nvPr>
            <p:ph idx="1"/>
          </p:nvPr>
        </p:nvSpPr>
        <p:spPr/>
        <p:txBody>
          <a:bodyPr>
            <a:normAutofit/>
          </a:bodyPr>
          <a:lstStyle/>
          <a:p>
            <a:r>
              <a:rPr lang="en-US" dirty="0"/>
              <a:t>Opportunity cost:  the highest valued alternative use of a scarce resource is the cost of employing that resource in its current place.</a:t>
            </a:r>
          </a:p>
          <a:p>
            <a:r>
              <a:rPr lang="en-US" dirty="0"/>
              <a:t>Examples</a:t>
            </a:r>
          </a:p>
          <a:p>
            <a:pPr lvl="1">
              <a:buFont typeface="Wingdings" panose="05000000000000000000" pitchFamily="2" charset="2"/>
              <a:buChar char="Ø"/>
            </a:pPr>
            <a:r>
              <a:rPr lang="en-US" dirty="0"/>
              <a:t>Cost of getting an MBA</a:t>
            </a:r>
          </a:p>
          <a:p>
            <a:pPr lvl="1">
              <a:buFont typeface="Wingdings" panose="05000000000000000000" pitchFamily="2" charset="2"/>
              <a:buChar char="Ø"/>
            </a:pPr>
            <a:r>
              <a:rPr lang="en-US" dirty="0"/>
              <a:t>Cost to your instructor of holding a help session on Thursday afternoons</a:t>
            </a:r>
          </a:p>
          <a:p>
            <a:pPr lvl="1">
              <a:buFont typeface="Wingdings" panose="05000000000000000000" pitchFamily="2" charset="2"/>
              <a:buChar char="Ø"/>
            </a:pPr>
            <a:r>
              <a:rPr lang="en-US" dirty="0"/>
              <a:t>Renting vs. owning your dwelling</a:t>
            </a:r>
          </a:p>
          <a:p>
            <a:pPr lvl="1">
              <a:buFont typeface="Wingdings" panose="05000000000000000000" pitchFamily="2" charset="2"/>
              <a:buChar char="Ø"/>
            </a:pPr>
            <a:r>
              <a:rPr lang="en-US" dirty="0"/>
              <a:t>Financing your education</a:t>
            </a:r>
          </a:p>
          <a:p>
            <a:pPr lvl="1">
              <a:buFont typeface="Wingdings" panose="05000000000000000000" pitchFamily="2" charset="2"/>
              <a:buChar char="Ø"/>
            </a:pPr>
            <a:r>
              <a:rPr lang="en-US" dirty="0"/>
              <a:t>Cost of owning and operating a car for a year while getting your MBA</a:t>
            </a:r>
          </a:p>
          <a:p>
            <a:r>
              <a:rPr lang="en-US" u="sng" dirty="0">
                <a:hlinkClick r:id="rId2"/>
              </a:rPr>
              <a:t>http://ezproxy.uky.edu/login?url=http://search.proquest.com/docview/399047133?accountid=11836</a:t>
            </a:r>
            <a:endParaRPr lang="en-US" dirty="0"/>
          </a:p>
          <a:p>
            <a:endParaRPr lang="en-US" dirty="0"/>
          </a:p>
        </p:txBody>
      </p:sp>
    </p:spTree>
    <p:extLst>
      <p:ext uri="{BB962C8B-B14F-4D97-AF65-F5344CB8AC3E}">
        <p14:creationId xmlns:p14="http://schemas.microsoft.com/office/powerpoint/2010/main" val="206805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accent1">
                    <a:lumMod val="50000"/>
                  </a:schemeClr>
                </a:solidFill>
              </a:rPr>
              <a:t>Total revenue </a:t>
            </a:r>
            <a:r>
              <a:rPr lang="en-US" dirty="0"/>
              <a:t>from sale of goods = $80,000</a:t>
            </a:r>
          </a:p>
          <a:p>
            <a:r>
              <a:rPr lang="en-US" dirty="0">
                <a:solidFill>
                  <a:schemeClr val="accent1">
                    <a:lumMod val="50000"/>
                  </a:schemeClr>
                </a:solidFill>
              </a:rPr>
              <a:t>Explicit costs </a:t>
            </a:r>
            <a:r>
              <a:rPr lang="en-US" dirty="0"/>
              <a:t>of operating the business:</a:t>
            </a:r>
          </a:p>
          <a:p>
            <a:pPr marL="0" indent="0">
              <a:buNone/>
            </a:pPr>
            <a:r>
              <a:rPr lang="en-US" dirty="0"/>
              <a:t>	cost of goods sold		$40,000</a:t>
            </a:r>
          </a:p>
          <a:p>
            <a:pPr marL="0" indent="0">
              <a:buNone/>
            </a:pPr>
            <a:r>
              <a:rPr lang="en-US" dirty="0"/>
              <a:t>	taxes and utilities		$5,000</a:t>
            </a:r>
          </a:p>
          <a:p>
            <a:pPr marL="0" indent="0">
              <a:buNone/>
            </a:pPr>
            <a:r>
              <a:rPr lang="en-US" dirty="0"/>
              <a:t>	rent				$10,000</a:t>
            </a:r>
          </a:p>
          <a:p>
            <a:r>
              <a:rPr lang="en-US" dirty="0">
                <a:solidFill>
                  <a:schemeClr val="accent1">
                    <a:lumMod val="50000"/>
                  </a:schemeClr>
                </a:solidFill>
              </a:rPr>
              <a:t>Accounting profit</a:t>
            </a:r>
            <a:r>
              <a:rPr lang="en-US" dirty="0">
                <a:solidFill>
                  <a:schemeClr val="tx2"/>
                </a:solidFill>
              </a:rPr>
              <a:t> </a:t>
            </a:r>
            <a:r>
              <a:rPr lang="en-US" dirty="0"/>
              <a:t>= $25,000</a:t>
            </a:r>
          </a:p>
        </p:txBody>
      </p:sp>
      <p:sp>
        <p:nvSpPr>
          <p:cNvPr id="2" name="Title 1"/>
          <p:cNvSpPr>
            <a:spLocks noGrp="1"/>
          </p:cNvSpPr>
          <p:nvPr>
            <p:ph type="title"/>
          </p:nvPr>
        </p:nvSpPr>
        <p:spPr>
          <a:xfrm>
            <a:off x="838200" y="365125"/>
            <a:ext cx="3006012" cy="1325563"/>
          </a:xfrm>
        </p:spPr>
        <p:txBody>
          <a:bodyPr/>
          <a:lstStyle/>
          <a:p>
            <a:r>
              <a:rPr lang="en-US" dirty="0"/>
              <a:t>Jan’s shop</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0269" y="195944"/>
            <a:ext cx="3731855" cy="4571999"/>
          </a:xfrm>
          <a:prstGeom prst="rect">
            <a:avLst/>
          </a:prstGeom>
        </p:spPr>
      </p:pic>
    </p:spTree>
    <p:extLst>
      <p:ext uri="{BB962C8B-B14F-4D97-AF65-F5344CB8AC3E}">
        <p14:creationId xmlns:p14="http://schemas.microsoft.com/office/powerpoint/2010/main" val="1845773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a:t>Jan works full time in the shop and doesn’t pay herself a salary.  She used to work as a secretary and earned $24,000 per year.</a:t>
            </a:r>
          </a:p>
          <a:p>
            <a:pPr lvl="1"/>
            <a:r>
              <a:rPr lang="en-US" dirty="0"/>
              <a:t>Jan and her husband have $40,000 tied up in the business at any point in time—working capital.  They took that money out of their mutual funds where they earned 5% per year.</a:t>
            </a:r>
          </a:p>
          <a:p>
            <a:pPr lvl="1"/>
            <a:r>
              <a:rPr lang="en-US" dirty="0"/>
              <a:t>Jan had to buy a computer ($3,000) and install carpeting ($5,000) when she opened the business.  Both of these have an expected life of 4 years, at which point they will both have to be replaced.</a:t>
            </a:r>
          </a:p>
        </p:txBody>
      </p:sp>
      <p:sp>
        <p:nvSpPr>
          <p:cNvPr id="2" name="Title 1"/>
          <p:cNvSpPr>
            <a:spLocks noGrp="1"/>
          </p:cNvSpPr>
          <p:nvPr>
            <p:ph type="title"/>
          </p:nvPr>
        </p:nvSpPr>
        <p:spPr/>
        <p:txBody>
          <a:bodyPr>
            <a:normAutofit/>
          </a:bodyPr>
          <a:lstStyle/>
          <a:p>
            <a:r>
              <a:rPr lang="en-US" dirty="0"/>
              <a:t>Additional information</a:t>
            </a:r>
          </a:p>
        </p:txBody>
      </p:sp>
    </p:spTree>
    <p:extLst>
      <p:ext uri="{BB962C8B-B14F-4D97-AF65-F5344CB8AC3E}">
        <p14:creationId xmlns:p14="http://schemas.microsoft.com/office/powerpoint/2010/main" val="1634132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Accounting profits = $25,000</a:t>
            </a:r>
          </a:p>
          <a:p>
            <a:r>
              <a:rPr lang="en-US" dirty="0"/>
              <a:t>How much would Jan have at the end of the year if she were not operating this shop and instead pursued her next best alternative?</a:t>
            </a:r>
          </a:p>
          <a:p>
            <a:r>
              <a:rPr lang="en-US" dirty="0">
                <a:solidFill>
                  <a:schemeClr val="accent1">
                    <a:lumMod val="50000"/>
                  </a:schemeClr>
                </a:solidFill>
              </a:rPr>
              <a:t>Implicit costs</a:t>
            </a:r>
            <a:r>
              <a:rPr lang="en-US" dirty="0"/>
              <a:t>:</a:t>
            </a:r>
          </a:p>
          <a:p>
            <a:pPr marL="0" indent="0">
              <a:buNone/>
            </a:pPr>
            <a:r>
              <a:rPr lang="en-US" dirty="0"/>
              <a:t>	opportunity cost of her time = $24,000</a:t>
            </a:r>
          </a:p>
          <a:p>
            <a:pPr marL="0" indent="0">
              <a:buNone/>
            </a:pPr>
            <a:r>
              <a:rPr lang="en-US" dirty="0"/>
              <a:t>	foregone interest on mutual fund = $2,000</a:t>
            </a:r>
          </a:p>
          <a:p>
            <a:pPr marL="0" indent="0">
              <a:buNone/>
            </a:pPr>
            <a:r>
              <a:rPr lang="en-US" dirty="0"/>
              <a:t>	economic depreciation (annualized) = $2,000</a:t>
            </a:r>
          </a:p>
          <a:p>
            <a:pPr marL="0" indent="0">
              <a:buNone/>
            </a:pPr>
            <a:endParaRPr lang="en-US" dirty="0"/>
          </a:p>
        </p:txBody>
      </p:sp>
      <p:sp>
        <p:nvSpPr>
          <p:cNvPr id="2" name="Title 1"/>
          <p:cNvSpPr>
            <a:spLocks noGrp="1"/>
          </p:cNvSpPr>
          <p:nvPr>
            <p:ph type="title"/>
          </p:nvPr>
        </p:nvSpPr>
        <p:spPr/>
        <p:txBody>
          <a:bodyPr>
            <a:normAutofit/>
          </a:bodyPr>
          <a:lstStyle/>
          <a:p>
            <a:r>
              <a:rPr lang="en-US" dirty="0"/>
              <a:t>If you were her, what would you do?</a:t>
            </a:r>
          </a:p>
        </p:txBody>
      </p:sp>
    </p:spTree>
    <p:extLst>
      <p:ext uri="{BB962C8B-B14F-4D97-AF65-F5344CB8AC3E}">
        <p14:creationId xmlns:p14="http://schemas.microsoft.com/office/powerpoint/2010/main" val="408750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Economic Costs, Economic Profit</a:t>
            </a:r>
          </a:p>
        </p:txBody>
      </p:sp>
      <p:sp>
        <p:nvSpPr>
          <p:cNvPr id="3" name="Content Placeholder 2"/>
          <p:cNvSpPr>
            <a:spLocks noGrp="1"/>
          </p:cNvSpPr>
          <p:nvPr>
            <p:ph idx="1"/>
          </p:nvPr>
        </p:nvSpPr>
        <p:spPr/>
        <p:txBody>
          <a:bodyPr>
            <a:normAutofit/>
          </a:bodyPr>
          <a:lstStyle/>
          <a:p>
            <a:r>
              <a:rPr lang="en-US" dirty="0"/>
              <a:t>Goal of this section:  to understand the supply decisions of firms</a:t>
            </a:r>
          </a:p>
          <a:p>
            <a:r>
              <a:rPr lang="en-US" dirty="0"/>
              <a:t>Firms take inputs and transform them into outputs</a:t>
            </a:r>
          </a:p>
          <a:p>
            <a:r>
              <a:rPr lang="en-US" dirty="0"/>
              <a:t>Firms’ use of scarce inputs causes them to incur costs</a:t>
            </a:r>
          </a:p>
          <a:p>
            <a:r>
              <a:rPr lang="en-US" dirty="0"/>
              <a:t>Firms’ sale of their outputs generates revenues</a:t>
            </a:r>
          </a:p>
          <a:p>
            <a:r>
              <a:rPr lang="en-US" dirty="0"/>
              <a:t>Firms’ challenge is to choose outputs that maximize profits</a:t>
            </a:r>
          </a:p>
          <a:p>
            <a:r>
              <a:rPr lang="en-US" dirty="0"/>
              <a:t>Related to that challenge is to employ inputs so as to minimize the cost of producing the chosen outputs</a:t>
            </a:r>
          </a:p>
          <a:p>
            <a:r>
              <a:rPr lang="en-US" dirty="0"/>
              <a:t>This requires us to understand production theory, cost theory, and the concept of economic profits</a:t>
            </a:r>
          </a:p>
          <a:p>
            <a:endParaRPr lang="en-US" dirty="0"/>
          </a:p>
        </p:txBody>
      </p:sp>
    </p:spTree>
    <p:extLst>
      <p:ext uri="{BB962C8B-B14F-4D97-AF65-F5344CB8AC3E}">
        <p14:creationId xmlns:p14="http://schemas.microsoft.com/office/powerpoint/2010/main" val="2856924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FF0000"/>
                </a:solidFill>
              </a:rPr>
              <a:t>Economic profits = Total Revenue – total explicit costs – total implicit costs</a:t>
            </a:r>
          </a:p>
          <a:p>
            <a:r>
              <a:rPr lang="en-US" dirty="0"/>
              <a:t>$80k - $55k - $28k =   -$3,000</a:t>
            </a:r>
          </a:p>
          <a:p>
            <a:r>
              <a:rPr lang="en-US" dirty="0">
                <a:solidFill>
                  <a:srgbClr val="FF0000"/>
                </a:solidFill>
              </a:rPr>
              <a:t>Jan is doing $3,000 </a:t>
            </a:r>
            <a:r>
              <a:rPr lang="en-US" b="1" dirty="0">
                <a:solidFill>
                  <a:srgbClr val="FF0000"/>
                </a:solidFill>
              </a:rPr>
              <a:t>worse</a:t>
            </a:r>
            <a:r>
              <a:rPr lang="en-US" dirty="0">
                <a:solidFill>
                  <a:srgbClr val="FF0000"/>
                </a:solidFill>
              </a:rPr>
              <a:t> than her next best alternative!!</a:t>
            </a:r>
          </a:p>
          <a:p>
            <a:r>
              <a:rPr lang="en-US" dirty="0"/>
              <a:t>She would be better off working as a secretary, earning interest on her mutual fund, and not putting money into carpet and a computer that wear out.</a:t>
            </a:r>
          </a:p>
        </p:txBody>
      </p:sp>
      <p:sp>
        <p:nvSpPr>
          <p:cNvPr id="2" name="Title 1"/>
          <p:cNvSpPr>
            <a:spLocks noGrp="1"/>
          </p:cNvSpPr>
          <p:nvPr>
            <p:ph type="title"/>
          </p:nvPr>
        </p:nvSpPr>
        <p:spPr/>
        <p:txBody>
          <a:bodyPr/>
          <a:lstStyle/>
          <a:p>
            <a:r>
              <a:rPr lang="en-US" dirty="0"/>
              <a:t>Economic Profits</a:t>
            </a:r>
          </a:p>
        </p:txBody>
      </p:sp>
    </p:spTree>
    <p:extLst>
      <p:ext uri="{BB962C8B-B14F-4D97-AF65-F5344CB8AC3E}">
        <p14:creationId xmlns:p14="http://schemas.microsoft.com/office/powerpoint/2010/main" val="995953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If you currently work as a secretary earning $24,000 per year?  [answer: nothing—you’re better off staying in your current job!]</a:t>
            </a:r>
          </a:p>
          <a:p>
            <a:r>
              <a:rPr lang="en-US" dirty="0"/>
              <a:t>If you are a high school dropout earning $18,000 per year working at Jimmy John’s delivering sandwiches?</a:t>
            </a:r>
          </a:p>
          <a:p>
            <a:r>
              <a:rPr lang="en-US" dirty="0"/>
              <a:t>Hint: calculate the economic profits you would earn if you quit JJ’s and bought Jan out.</a:t>
            </a:r>
          </a:p>
          <a:p>
            <a:r>
              <a:rPr lang="en-US" dirty="0"/>
              <a:t>What would you pay for a government bond that pays $3,000 per year in perpetuity?</a:t>
            </a:r>
          </a:p>
          <a:p>
            <a:r>
              <a:rPr lang="en-US" dirty="0"/>
              <a:t>“The Market’s Tough Love Delivers,” WSJ, 5/22/17:  </a:t>
            </a:r>
            <a:r>
              <a:rPr lang="en-US" u="sng" dirty="0">
                <a:hlinkClick r:id="rId2"/>
              </a:rPr>
              <a:t>http://search.proquest.com.ezproxy.uky.edu/docview/1900666215/C1DD15FA68BF4EB2PQ/41?accountid=11836</a:t>
            </a:r>
            <a:r>
              <a:rPr lang="en-US" dirty="0"/>
              <a:t> </a:t>
            </a:r>
          </a:p>
        </p:txBody>
      </p:sp>
      <p:sp>
        <p:nvSpPr>
          <p:cNvPr id="2" name="Title 1"/>
          <p:cNvSpPr>
            <a:spLocks noGrp="1"/>
          </p:cNvSpPr>
          <p:nvPr>
            <p:ph type="title"/>
          </p:nvPr>
        </p:nvSpPr>
        <p:spPr/>
        <p:txBody>
          <a:bodyPr>
            <a:normAutofit/>
          </a:bodyPr>
          <a:lstStyle/>
          <a:p>
            <a:r>
              <a:rPr lang="en-US" dirty="0"/>
              <a:t>What would you pay for this business if Jan wants to retire and sell it?</a:t>
            </a:r>
          </a:p>
        </p:txBody>
      </p:sp>
    </p:spTree>
    <p:extLst>
      <p:ext uri="{BB962C8B-B14F-4D97-AF65-F5344CB8AC3E}">
        <p14:creationId xmlns:p14="http://schemas.microsoft.com/office/powerpoint/2010/main" val="217946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Theory: how do costs vary with output?</a:t>
            </a:r>
          </a:p>
        </p:txBody>
      </p:sp>
      <p:sp>
        <p:nvSpPr>
          <p:cNvPr id="3" name="Content Placeholder 2"/>
          <p:cNvSpPr>
            <a:spLocks noGrp="1"/>
          </p:cNvSpPr>
          <p:nvPr>
            <p:ph idx="1"/>
          </p:nvPr>
        </p:nvSpPr>
        <p:spPr/>
        <p:txBody>
          <a:bodyPr/>
          <a:lstStyle/>
          <a:p>
            <a:r>
              <a:rPr lang="en-US" dirty="0"/>
              <a:t>Next step in understanding firms’ supply decisions:  How do the firm’s costs vary with its output?</a:t>
            </a:r>
          </a:p>
          <a:p>
            <a:r>
              <a:rPr lang="en-US" dirty="0"/>
              <a:t>In the short run?  Short-run cost relationships.</a:t>
            </a:r>
          </a:p>
          <a:p>
            <a:pPr lvl="1">
              <a:buFont typeface="Wingdings" panose="05000000000000000000" pitchFamily="2" charset="2"/>
              <a:buChar char="Ø"/>
            </a:pPr>
            <a:r>
              <a:rPr lang="en-US" dirty="0"/>
              <a:t>Fixed inputs and variable inputs give rise to fixed costs and variable costs.</a:t>
            </a:r>
          </a:p>
          <a:p>
            <a:r>
              <a:rPr lang="en-US" dirty="0"/>
              <a:t>In the long run?  Long-run cost relationships.</a:t>
            </a:r>
          </a:p>
          <a:p>
            <a:pPr lvl="1">
              <a:buFont typeface="Wingdings" panose="05000000000000000000" pitchFamily="2" charset="2"/>
              <a:buChar char="Ø"/>
            </a:pPr>
            <a:r>
              <a:rPr lang="en-US" dirty="0"/>
              <a:t>All inputs are variable in the long run, so all costs are variable in the long run.</a:t>
            </a:r>
          </a:p>
          <a:p>
            <a:r>
              <a:rPr lang="en-US" dirty="0"/>
              <a:t>Total costs (measured in $) vs. average costs (measured in $ per unit)</a:t>
            </a:r>
          </a:p>
          <a:p>
            <a:pPr lvl="1">
              <a:buFont typeface="Wingdings" panose="05000000000000000000" pitchFamily="2" charset="2"/>
              <a:buChar char="Ø"/>
            </a:pPr>
            <a:r>
              <a:rPr lang="en-US" dirty="0"/>
              <a:t>Total profit ($) = total revenue – total cost</a:t>
            </a:r>
          </a:p>
          <a:p>
            <a:pPr lvl="1">
              <a:buFont typeface="Wingdings" panose="05000000000000000000" pitchFamily="2" charset="2"/>
              <a:buChar char="Ø"/>
            </a:pPr>
            <a:r>
              <a:rPr lang="en-US" dirty="0"/>
              <a:t>Profit per unit ($/Q) = price – average total cost</a:t>
            </a:r>
          </a:p>
        </p:txBody>
      </p:sp>
    </p:spTree>
    <p:extLst>
      <p:ext uri="{BB962C8B-B14F-4D97-AF65-F5344CB8AC3E}">
        <p14:creationId xmlns:p14="http://schemas.microsoft.com/office/powerpoint/2010/main" val="3917301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Short-run cost relationships</a:t>
            </a:r>
          </a:p>
        </p:txBody>
      </p:sp>
      <p:sp>
        <p:nvSpPr>
          <p:cNvPr id="3" name="Content Placeholder 2"/>
          <p:cNvSpPr>
            <a:spLocks noGrp="1"/>
          </p:cNvSpPr>
          <p:nvPr>
            <p:ph idx="1"/>
          </p:nvPr>
        </p:nvSpPr>
        <p:spPr/>
        <p:txBody>
          <a:bodyPr>
            <a:normAutofit fontScale="92500" lnSpcReduction="10000"/>
          </a:bodyPr>
          <a:lstStyle/>
          <a:p>
            <a:r>
              <a:rPr lang="en-US" dirty="0"/>
              <a:t>Fixed inputs give rise to fixed costs.  Variable inputs give rise to variable costs.  </a:t>
            </a:r>
          </a:p>
          <a:p>
            <a:r>
              <a:rPr lang="en-US" dirty="0"/>
              <a:t>Total costs are the sum of total fixed costs and total variable costs:   </a:t>
            </a:r>
          </a:p>
          <a:p>
            <a:pPr lvl="1">
              <a:buFont typeface="Wingdings" panose="05000000000000000000" pitchFamily="2" charset="2"/>
              <a:buChar char="Ø"/>
            </a:pPr>
            <a:r>
              <a:rPr lang="en-US" dirty="0"/>
              <a:t>TC = TFC + TVC</a:t>
            </a:r>
          </a:p>
          <a:p>
            <a:r>
              <a:rPr lang="en-US" dirty="0"/>
              <a:t>Average cost concepts:</a:t>
            </a:r>
          </a:p>
          <a:p>
            <a:pPr lvl="1">
              <a:buFont typeface="Wingdings" panose="05000000000000000000" pitchFamily="2" charset="2"/>
              <a:buChar char="Ø"/>
            </a:pPr>
            <a:r>
              <a:rPr lang="en-US" dirty="0"/>
              <a:t>AFC = TFC / Q</a:t>
            </a:r>
          </a:p>
          <a:p>
            <a:pPr lvl="1">
              <a:buFont typeface="Wingdings" panose="05000000000000000000" pitchFamily="2" charset="2"/>
              <a:buChar char="Ø"/>
            </a:pPr>
            <a:r>
              <a:rPr lang="en-US" dirty="0"/>
              <a:t>AVC = TVC / Q</a:t>
            </a:r>
          </a:p>
          <a:p>
            <a:pPr lvl="1">
              <a:buFont typeface="Wingdings" panose="05000000000000000000" pitchFamily="2" charset="2"/>
              <a:buChar char="Ø"/>
            </a:pPr>
            <a:r>
              <a:rPr lang="en-US" dirty="0"/>
              <a:t>ATC = TC / Q = AFC + AVC</a:t>
            </a:r>
          </a:p>
          <a:p>
            <a:r>
              <a:rPr lang="en-US" dirty="0"/>
              <a:t>Marginal cost measures the change in total cost as output is expanded by one unit:</a:t>
            </a:r>
          </a:p>
          <a:p>
            <a:pPr lvl="1">
              <a:buFont typeface="Wingdings" panose="05000000000000000000" pitchFamily="2" charset="2"/>
              <a:buChar char="Ø"/>
            </a:pPr>
            <a:r>
              <a:rPr lang="en-US" dirty="0"/>
              <a:t>MC = </a:t>
            </a:r>
            <a:r>
              <a:rPr lang="el-GR" dirty="0"/>
              <a:t>Δ</a:t>
            </a:r>
            <a:r>
              <a:rPr lang="en-US" dirty="0"/>
              <a:t>TC / </a:t>
            </a:r>
            <a:r>
              <a:rPr lang="el-GR" dirty="0"/>
              <a:t>Δ</a:t>
            </a:r>
            <a:r>
              <a:rPr lang="en-US" dirty="0"/>
              <a:t>Q   (measured in $/Q)</a:t>
            </a:r>
          </a:p>
        </p:txBody>
      </p:sp>
    </p:spTree>
    <p:extLst>
      <p:ext uri="{BB962C8B-B14F-4D97-AF65-F5344CB8AC3E}">
        <p14:creationId xmlns:p14="http://schemas.microsoft.com/office/powerpoint/2010/main" val="1114482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ltLang="en-US" dirty="0"/>
              <a:t>Short-run Total Cost</a:t>
            </a:r>
          </a:p>
        </p:txBody>
      </p:sp>
      <p:grpSp>
        <p:nvGrpSpPr>
          <p:cNvPr id="194564" name="Group 4"/>
          <p:cNvGrpSpPr>
            <a:grpSpLocks/>
          </p:cNvGrpSpPr>
          <p:nvPr/>
        </p:nvGrpSpPr>
        <p:grpSpPr bwMode="auto">
          <a:xfrm>
            <a:off x="2238378" y="1676400"/>
            <a:ext cx="8377239" cy="4643438"/>
            <a:chOff x="450" y="1056"/>
            <a:chExt cx="5277" cy="2925"/>
          </a:xfrm>
        </p:grpSpPr>
        <p:sp>
          <p:nvSpPr>
            <p:cNvPr id="194565" name="Line 5"/>
            <p:cNvSpPr>
              <a:spLocks noChangeShapeType="1"/>
            </p:cNvSpPr>
            <p:nvPr/>
          </p:nvSpPr>
          <p:spPr bwMode="auto">
            <a:xfrm>
              <a:off x="1392" y="1098"/>
              <a:ext cx="0" cy="268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6" name="Line 6"/>
            <p:cNvSpPr>
              <a:spLocks noChangeShapeType="1"/>
            </p:cNvSpPr>
            <p:nvPr/>
          </p:nvSpPr>
          <p:spPr bwMode="auto">
            <a:xfrm>
              <a:off x="1395" y="3768"/>
              <a:ext cx="371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67" name="Rectangle 7"/>
            <p:cNvSpPr>
              <a:spLocks noChangeArrowheads="1"/>
            </p:cNvSpPr>
            <p:nvPr/>
          </p:nvSpPr>
          <p:spPr bwMode="auto">
            <a:xfrm>
              <a:off x="5226" y="3708"/>
              <a:ext cx="5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Output</a:t>
              </a:r>
            </a:p>
          </p:txBody>
        </p:sp>
        <p:sp>
          <p:nvSpPr>
            <p:cNvPr id="194568" name="Rectangle 8"/>
            <p:cNvSpPr>
              <a:spLocks noChangeArrowheads="1"/>
            </p:cNvSpPr>
            <p:nvPr/>
          </p:nvSpPr>
          <p:spPr bwMode="auto">
            <a:xfrm>
              <a:off x="450" y="1056"/>
              <a:ext cx="538"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a:t> Total   </a:t>
              </a:r>
            </a:p>
            <a:p>
              <a:pPr algn="r" eaLnBrk="0" hangingPunct="0"/>
              <a:r>
                <a:rPr lang="en-US" altLang="en-US" b="1" dirty="0"/>
                <a:t>Cost </a:t>
              </a:r>
              <a:r>
                <a:rPr lang="en-US" altLang="en-US" sz="1400" b="1" dirty="0"/>
                <a:t>($)</a:t>
              </a:r>
            </a:p>
          </p:txBody>
        </p:sp>
        <p:sp>
          <p:nvSpPr>
            <p:cNvPr id="194569" name="Rectangle 9"/>
            <p:cNvSpPr>
              <a:spLocks noChangeArrowheads="1"/>
            </p:cNvSpPr>
            <p:nvPr/>
          </p:nvSpPr>
          <p:spPr bwMode="auto">
            <a:xfrm>
              <a:off x="1008" y="310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100</a:t>
              </a:r>
            </a:p>
          </p:txBody>
        </p:sp>
        <p:sp>
          <p:nvSpPr>
            <p:cNvPr id="194570" name="Rectangle 10"/>
            <p:cNvSpPr>
              <a:spLocks noChangeArrowheads="1"/>
            </p:cNvSpPr>
            <p:nvPr/>
          </p:nvSpPr>
          <p:spPr bwMode="auto">
            <a:xfrm>
              <a:off x="1008" y="2437"/>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200</a:t>
              </a:r>
            </a:p>
          </p:txBody>
        </p:sp>
        <p:sp>
          <p:nvSpPr>
            <p:cNvPr id="194571" name="Rectangle 11"/>
            <p:cNvSpPr>
              <a:spLocks noChangeArrowheads="1"/>
            </p:cNvSpPr>
            <p:nvPr/>
          </p:nvSpPr>
          <p:spPr bwMode="auto">
            <a:xfrm>
              <a:off x="1005" y="177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300</a:t>
              </a:r>
            </a:p>
          </p:txBody>
        </p:sp>
        <p:sp>
          <p:nvSpPr>
            <p:cNvPr id="194572" name="Rectangle 12"/>
            <p:cNvSpPr>
              <a:spLocks noChangeArrowheads="1"/>
            </p:cNvSpPr>
            <p:nvPr/>
          </p:nvSpPr>
          <p:spPr bwMode="auto">
            <a:xfrm>
              <a:off x="1005" y="110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a:t>400</a:t>
              </a:r>
            </a:p>
          </p:txBody>
        </p:sp>
        <p:sp>
          <p:nvSpPr>
            <p:cNvPr id="194573" name="Rectangle 13"/>
            <p:cNvSpPr>
              <a:spLocks noChangeArrowheads="1"/>
            </p:cNvSpPr>
            <p:nvPr/>
          </p:nvSpPr>
          <p:spPr bwMode="auto">
            <a:xfrm>
              <a:off x="12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0</a:t>
              </a:r>
            </a:p>
          </p:txBody>
        </p:sp>
        <p:sp>
          <p:nvSpPr>
            <p:cNvPr id="194574" name="Rectangle 14"/>
            <p:cNvSpPr>
              <a:spLocks noChangeArrowheads="1"/>
            </p:cNvSpPr>
            <p:nvPr/>
          </p:nvSpPr>
          <p:spPr bwMode="auto">
            <a:xfrm>
              <a:off x="153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a:t>
              </a:r>
            </a:p>
          </p:txBody>
        </p:sp>
        <p:sp>
          <p:nvSpPr>
            <p:cNvPr id="194575" name="Rectangle 15"/>
            <p:cNvSpPr>
              <a:spLocks noChangeArrowheads="1"/>
            </p:cNvSpPr>
            <p:nvPr/>
          </p:nvSpPr>
          <p:spPr bwMode="auto">
            <a:xfrm>
              <a:off x="1790"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2</a:t>
              </a:r>
            </a:p>
          </p:txBody>
        </p:sp>
        <p:sp>
          <p:nvSpPr>
            <p:cNvPr id="194576" name="Rectangle 16"/>
            <p:cNvSpPr>
              <a:spLocks noChangeArrowheads="1"/>
            </p:cNvSpPr>
            <p:nvPr/>
          </p:nvSpPr>
          <p:spPr bwMode="auto">
            <a:xfrm>
              <a:off x="2042"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3</a:t>
              </a:r>
            </a:p>
          </p:txBody>
        </p:sp>
        <p:sp>
          <p:nvSpPr>
            <p:cNvPr id="194577" name="Rectangle 17"/>
            <p:cNvSpPr>
              <a:spLocks noChangeArrowheads="1"/>
            </p:cNvSpPr>
            <p:nvPr/>
          </p:nvSpPr>
          <p:spPr bwMode="auto">
            <a:xfrm>
              <a:off x="2294"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4</a:t>
              </a:r>
            </a:p>
          </p:txBody>
        </p:sp>
        <p:sp>
          <p:nvSpPr>
            <p:cNvPr id="194578" name="Rectangle 18"/>
            <p:cNvSpPr>
              <a:spLocks noChangeArrowheads="1"/>
            </p:cNvSpPr>
            <p:nvPr/>
          </p:nvSpPr>
          <p:spPr bwMode="auto">
            <a:xfrm>
              <a:off x="2546"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5</a:t>
              </a:r>
            </a:p>
          </p:txBody>
        </p:sp>
        <p:sp>
          <p:nvSpPr>
            <p:cNvPr id="194579" name="Rectangle 19"/>
            <p:cNvSpPr>
              <a:spLocks noChangeArrowheads="1"/>
            </p:cNvSpPr>
            <p:nvPr/>
          </p:nvSpPr>
          <p:spPr bwMode="auto">
            <a:xfrm>
              <a:off x="2798"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6</a:t>
              </a:r>
            </a:p>
          </p:txBody>
        </p:sp>
        <p:sp>
          <p:nvSpPr>
            <p:cNvPr id="194580" name="Rectangle 20"/>
            <p:cNvSpPr>
              <a:spLocks noChangeArrowheads="1"/>
            </p:cNvSpPr>
            <p:nvPr/>
          </p:nvSpPr>
          <p:spPr bwMode="auto">
            <a:xfrm>
              <a:off x="3049"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7</a:t>
              </a:r>
            </a:p>
          </p:txBody>
        </p:sp>
        <p:sp>
          <p:nvSpPr>
            <p:cNvPr id="194581" name="Rectangle 21"/>
            <p:cNvSpPr>
              <a:spLocks noChangeArrowheads="1"/>
            </p:cNvSpPr>
            <p:nvPr/>
          </p:nvSpPr>
          <p:spPr bwMode="auto">
            <a:xfrm>
              <a:off x="3301"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8</a:t>
              </a:r>
            </a:p>
          </p:txBody>
        </p:sp>
        <p:sp>
          <p:nvSpPr>
            <p:cNvPr id="194582" name="Rectangle 22"/>
            <p:cNvSpPr>
              <a:spLocks noChangeArrowheads="1"/>
            </p:cNvSpPr>
            <p:nvPr/>
          </p:nvSpPr>
          <p:spPr bwMode="auto">
            <a:xfrm>
              <a:off x="3553" y="3771"/>
              <a:ext cx="18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9</a:t>
              </a:r>
            </a:p>
          </p:txBody>
        </p:sp>
        <p:sp>
          <p:nvSpPr>
            <p:cNvPr id="194583" name="Rectangle 23"/>
            <p:cNvSpPr>
              <a:spLocks noChangeArrowheads="1"/>
            </p:cNvSpPr>
            <p:nvPr/>
          </p:nvSpPr>
          <p:spPr bwMode="auto">
            <a:xfrm>
              <a:off x="3805"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10</a:t>
              </a:r>
            </a:p>
          </p:txBody>
        </p:sp>
        <p:sp>
          <p:nvSpPr>
            <p:cNvPr id="194584" name="Rectangle 24"/>
            <p:cNvSpPr>
              <a:spLocks noChangeArrowheads="1"/>
            </p:cNvSpPr>
            <p:nvPr/>
          </p:nvSpPr>
          <p:spPr bwMode="auto">
            <a:xfrm>
              <a:off x="4153"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11</a:t>
              </a:r>
            </a:p>
          </p:txBody>
        </p:sp>
        <p:sp>
          <p:nvSpPr>
            <p:cNvPr id="194585" name="Rectangle 25"/>
            <p:cNvSpPr>
              <a:spLocks noChangeArrowheads="1"/>
            </p:cNvSpPr>
            <p:nvPr/>
          </p:nvSpPr>
          <p:spPr bwMode="auto">
            <a:xfrm>
              <a:off x="4501"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12</a:t>
              </a:r>
            </a:p>
          </p:txBody>
        </p:sp>
        <p:sp>
          <p:nvSpPr>
            <p:cNvPr id="194586" name="Rectangle 26"/>
            <p:cNvSpPr>
              <a:spLocks noChangeArrowheads="1"/>
            </p:cNvSpPr>
            <p:nvPr/>
          </p:nvSpPr>
          <p:spPr bwMode="auto">
            <a:xfrm>
              <a:off x="4849" y="3771"/>
              <a:ext cx="25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t>13</a:t>
              </a:r>
            </a:p>
          </p:txBody>
        </p:sp>
      </p:grpSp>
      <p:grpSp>
        <p:nvGrpSpPr>
          <p:cNvPr id="194587" name="Group 27"/>
          <p:cNvGrpSpPr>
            <a:grpSpLocks/>
          </p:cNvGrpSpPr>
          <p:nvPr/>
        </p:nvGrpSpPr>
        <p:grpSpPr bwMode="auto">
          <a:xfrm>
            <a:off x="3722689" y="2055814"/>
            <a:ext cx="6208713" cy="3959225"/>
            <a:chOff x="1385" y="1295"/>
            <a:chExt cx="3911" cy="2494"/>
          </a:xfrm>
        </p:grpSpPr>
        <p:sp>
          <p:nvSpPr>
            <p:cNvPr id="194588" name="Freeform 28"/>
            <p:cNvSpPr>
              <a:spLocks/>
            </p:cNvSpPr>
            <p:nvPr/>
          </p:nvSpPr>
          <p:spPr bwMode="auto">
            <a:xfrm>
              <a:off x="1385" y="1460"/>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89" name="Rectangle 29"/>
            <p:cNvSpPr>
              <a:spLocks noChangeArrowheads="1"/>
            </p:cNvSpPr>
            <p:nvPr/>
          </p:nvSpPr>
          <p:spPr bwMode="auto">
            <a:xfrm>
              <a:off x="4163" y="1295"/>
              <a:ext cx="3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dirty="0"/>
                <a:t>TVC</a:t>
              </a:r>
            </a:p>
          </p:txBody>
        </p:sp>
        <p:sp>
          <p:nvSpPr>
            <p:cNvPr id="194590" name="Rectangle 30"/>
            <p:cNvSpPr>
              <a:spLocks noChangeArrowheads="1"/>
            </p:cNvSpPr>
            <p:nvPr/>
          </p:nvSpPr>
          <p:spPr bwMode="auto">
            <a:xfrm>
              <a:off x="4238" y="1542"/>
              <a:ext cx="1058" cy="735"/>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400" b="1" dirty="0"/>
                <a:t>Total variable cost</a:t>
              </a:r>
            </a:p>
            <a:p>
              <a:pPr algn="ctr" eaLnBrk="0" hangingPunct="0"/>
              <a:r>
                <a:rPr lang="en-US" altLang="en-US" sz="1400" b="1" dirty="0"/>
                <a:t>increases with </a:t>
              </a:r>
            </a:p>
            <a:p>
              <a:pPr algn="ctr" eaLnBrk="0" hangingPunct="0"/>
              <a:r>
                <a:rPr lang="en-US" altLang="en-US" sz="1400" b="1" dirty="0"/>
                <a:t>output.  Its shape</a:t>
              </a:r>
            </a:p>
            <a:p>
              <a:pPr algn="ctr" eaLnBrk="0" hangingPunct="0"/>
              <a:r>
                <a:rPr lang="en-US" altLang="en-US" sz="1400" b="1" dirty="0"/>
                <a:t>reflects the law of</a:t>
              </a:r>
            </a:p>
            <a:p>
              <a:pPr algn="ctr" eaLnBrk="0" hangingPunct="0"/>
              <a:r>
                <a:rPr lang="en-US" altLang="en-US" sz="1400" b="1" dirty="0"/>
                <a:t>diminishing returns.</a:t>
              </a:r>
            </a:p>
          </p:txBody>
        </p:sp>
      </p:grpSp>
      <p:grpSp>
        <p:nvGrpSpPr>
          <p:cNvPr id="194591" name="Group 31"/>
          <p:cNvGrpSpPr>
            <a:grpSpLocks/>
          </p:cNvGrpSpPr>
          <p:nvPr/>
        </p:nvGrpSpPr>
        <p:grpSpPr bwMode="auto">
          <a:xfrm>
            <a:off x="3722688" y="1257300"/>
            <a:ext cx="4573588" cy="4294188"/>
            <a:chOff x="1385" y="792"/>
            <a:chExt cx="2881" cy="2705"/>
          </a:xfrm>
        </p:grpSpPr>
        <p:sp>
          <p:nvSpPr>
            <p:cNvPr id="194592" name="Freeform 32"/>
            <p:cNvSpPr>
              <a:spLocks/>
            </p:cNvSpPr>
            <p:nvPr/>
          </p:nvSpPr>
          <p:spPr bwMode="auto">
            <a:xfrm>
              <a:off x="1385" y="1168"/>
              <a:ext cx="2757" cy="2329"/>
            </a:xfrm>
            <a:custGeom>
              <a:avLst/>
              <a:gdLst>
                <a:gd name="T0" fmla="*/ 12 w 2757"/>
                <a:gd name="T1" fmla="*/ 2329 h 2329"/>
                <a:gd name="T2" fmla="*/ 67 w 2757"/>
                <a:gd name="T3" fmla="*/ 2170 h 2329"/>
                <a:gd name="T4" fmla="*/ 414 w 2757"/>
                <a:gd name="T5" fmla="*/ 1893 h 2329"/>
                <a:gd name="T6" fmla="*/ 2000 w 2757"/>
                <a:gd name="T7" fmla="*/ 1049 h 2329"/>
                <a:gd name="T8" fmla="*/ 2757 w 2757"/>
                <a:gd name="T9" fmla="*/ 0 h 2329"/>
              </a:gdLst>
              <a:ahLst/>
              <a:cxnLst>
                <a:cxn ang="0">
                  <a:pos x="T0" y="T1"/>
                </a:cxn>
                <a:cxn ang="0">
                  <a:pos x="T2" y="T3"/>
                </a:cxn>
                <a:cxn ang="0">
                  <a:pos x="T4" y="T5"/>
                </a:cxn>
                <a:cxn ang="0">
                  <a:pos x="T6" y="T7"/>
                </a:cxn>
                <a:cxn ang="0">
                  <a:pos x="T8" y="T9"/>
                </a:cxn>
              </a:cxnLst>
              <a:rect l="0" t="0" r="r" b="b"/>
              <a:pathLst>
                <a:path w="2757" h="2329">
                  <a:moveTo>
                    <a:pt x="12" y="2329"/>
                  </a:moveTo>
                  <a:cubicBezTo>
                    <a:pt x="21" y="2303"/>
                    <a:pt x="0" y="2243"/>
                    <a:pt x="67" y="2170"/>
                  </a:cubicBezTo>
                  <a:cubicBezTo>
                    <a:pt x="134" y="2097"/>
                    <a:pt x="92" y="2080"/>
                    <a:pt x="414" y="1893"/>
                  </a:cubicBezTo>
                  <a:cubicBezTo>
                    <a:pt x="736" y="1706"/>
                    <a:pt x="1609" y="1364"/>
                    <a:pt x="2000" y="1049"/>
                  </a:cubicBezTo>
                  <a:cubicBezTo>
                    <a:pt x="2391" y="734"/>
                    <a:pt x="2599" y="218"/>
                    <a:pt x="2757" y="0"/>
                  </a:cubicBez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3" name="Rectangle 33"/>
            <p:cNvSpPr>
              <a:spLocks noChangeArrowheads="1"/>
            </p:cNvSpPr>
            <p:nvPr/>
          </p:nvSpPr>
          <p:spPr bwMode="auto">
            <a:xfrm>
              <a:off x="3989" y="902"/>
              <a:ext cx="27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TC</a:t>
              </a:r>
            </a:p>
          </p:txBody>
        </p:sp>
        <p:sp>
          <p:nvSpPr>
            <p:cNvPr id="194594" name="Rectangle 34"/>
            <p:cNvSpPr>
              <a:spLocks noChangeArrowheads="1"/>
            </p:cNvSpPr>
            <p:nvPr/>
          </p:nvSpPr>
          <p:spPr bwMode="auto">
            <a:xfrm>
              <a:off x="2969" y="792"/>
              <a:ext cx="831" cy="677"/>
            </a:xfrm>
            <a:prstGeom prst="rect">
              <a:avLst/>
            </a:prstGeom>
            <a:solidFill>
              <a:srgbClr val="FFFF00"/>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b="1" dirty="0"/>
                <a:t>Total Cost</a:t>
              </a:r>
            </a:p>
            <a:p>
              <a:pPr algn="ctr" eaLnBrk="0" hangingPunct="0"/>
              <a:r>
                <a:rPr lang="en-US" altLang="en-US" sz="1600" b="1" dirty="0"/>
                <a:t>is the vertical</a:t>
              </a:r>
            </a:p>
            <a:p>
              <a:pPr algn="ctr" eaLnBrk="0" hangingPunct="0"/>
              <a:r>
                <a:rPr lang="en-US" altLang="en-US" sz="1600" b="1" dirty="0"/>
                <a:t>sum of TFC </a:t>
              </a:r>
            </a:p>
            <a:p>
              <a:pPr algn="ctr" eaLnBrk="0" hangingPunct="0"/>
              <a:r>
                <a:rPr lang="en-US" altLang="en-US" sz="1600" b="1" dirty="0"/>
                <a:t>and TVC.</a:t>
              </a:r>
            </a:p>
          </p:txBody>
        </p:sp>
      </p:grpSp>
      <p:grpSp>
        <p:nvGrpSpPr>
          <p:cNvPr id="194595" name="Group 35"/>
          <p:cNvGrpSpPr>
            <a:grpSpLocks/>
          </p:cNvGrpSpPr>
          <p:nvPr/>
        </p:nvGrpSpPr>
        <p:grpSpPr bwMode="auto">
          <a:xfrm>
            <a:off x="3217863" y="4864100"/>
            <a:ext cx="6862762" cy="852488"/>
            <a:chOff x="1067" y="3064"/>
            <a:chExt cx="4323" cy="537"/>
          </a:xfrm>
        </p:grpSpPr>
        <p:grpSp>
          <p:nvGrpSpPr>
            <p:cNvPr id="194596" name="Group 36"/>
            <p:cNvGrpSpPr>
              <a:grpSpLocks/>
            </p:cNvGrpSpPr>
            <p:nvPr/>
          </p:nvGrpSpPr>
          <p:grpSpPr bwMode="auto">
            <a:xfrm>
              <a:off x="1410" y="3313"/>
              <a:ext cx="3980" cy="229"/>
              <a:chOff x="1410" y="3313"/>
              <a:chExt cx="3980" cy="229"/>
            </a:xfrm>
          </p:grpSpPr>
          <p:sp>
            <p:nvSpPr>
              <p:cNvPr id="194597" name="Line 37"/>
              <p:cNvSpPr>
                <a:spLocks noChangeShapeType="1"/>
              </p:cNvSpPr>
              <p:nvPr/>
            </p:nvSpPr>
            <p:spPr bwMode="auto">
              <a:xfrm>
                <a:off x="1410" y="3504"/>
                <a:ext cx="3566" cy="0"/>
              </a:xfrm>
              <a:prstGeom prst="line">
                <a:avLst/>
              </a:prstGeom>
              <a:noFill/>
              <a:ln w="508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8" name="Rectangle 38"/>
              <p:cNvSpPr>
                <a:spLocks noChangeArrowheads="1"/>
              </p:cNvSpPr>
              <p:nvPr/>
            </p:nvSpPr>
            <p:spPr bwMode="auto">
              <a:xfrm>
                <a:off x="5041" y="3313"/>
                <a:ext cx="349"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b="1" dirty="0"/>
                  <a:t>TFC</a:t>
                </a:r>
              </a:p>
            </p:txBody>
          </p:sp>
        </p:grpSp>
        <p:sp>
          <p:nvSpPr>
            <p:cNvPr id="194599" name="Text Box 39"/>
            <p:cNvSpPr txBox="1">
              <a:spLocks noChangeArrowheads="1"/>
            </p:cNvSpPr>
            <p:nvPr/>
          </p:nvSpPr>
          <p:spPr bwMode="auto">
            <a:xfrm>
              <a:off x="1067" y="3368"/>
              <a:ext cx="26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50</a:t>
              </a:r>
            </a:p>
          </p:txBody>
        </p:sp>
        <p:sp>
          <p:nvSpPr>
            <p:cNvPr id="194600" name="Text Box 40"/>
            <p:cNvSpPr txBox="1">
              <a:spLocks noChangeArrowheads="1"/>
            </p:cNvSpPr>
            <p:nvPr/>
          </p:nvSpPr>
          <p:spPr bwMode="auto">
            <a:xfrm>
              <a:off x="3859" y="3064"/>
              <a:ext cx="1250" cy="330"/>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b="1" dirty="0"/>
                <a:t>Total fixed cost does not</a:t>
              </a:r>
            </a:p>
            <a:p>
              <a:pPr eaLnBrk="0" hangingPunct="0"/>
              <a:r>
                <a:rPr lang="en-US" altLang="en-US" sz="1400" b="1" dirty="0"/>
                <a:t>vary with output</a:t>
              </a:r>
            </a:p>
          </p:txBody>
        </p:sp>
      </p:grpSp>
      <p:sp>
        <p:nvSpPr>
          <p:cNvPr id="2" name="Slide Number Placeholder 1"/>
          <p:cNvSpPr>
            <a:spLocks noGrp="1"/>
          </p:cNvSpPr>
          <p:nvPr>
            <p:ph type="sldNum" sz="quarter" idx="12"/>
          </p:nvPr>
        </p:nvSpPr>
        <p:spPr/>
        <p:txBody>
          <a:bodyPr/>
          <a:lstStyle/>
          <a:p>
            <a:fld id="{412131A0-A7BB-40F0-BA6F-D7C35C7F1FA7}" type="slidenum">
              <a:rPr lang="en-US" altLang="en-US" smtClean="0"/>
              <a:pPr/>
              <a:t>24</a:t>
            </a:fld>
            <a:endParaRPr lang="en-US" altLang="en-US"/>
          </a:p>
        </p:txBody>
      </p:sp>
    </p:spTree>
    <p:extLst>
      <p:ext uri="{BB962C8B-B14F-4D97-AF65-F5344CB8AC3E}">
        <p14:creationId xmlns:p14="http://schemas.microsoft.com/office/powerpoint/2010/main" val="640842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4595"/>
                                        </p:tgtEl>
                                        <p:attrNameLst>
                                          <p:attrName>style.visibility</p:attrName>
                                        </p:attrNameLst>
                                      </p:cBhvr>
                                      <p:to>
                                        <p:strVal val="visible"/>
                                      </p:to>
                                    </p:set>
                                    <p:animEffect transition="in" filter="wipe(left)">
                                      <p:cBhvr>
                                        <p:cTn id="7" dur="500"/>
                                        <p:tgtEl>
                                          <p:spTgt spid="1945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7"/>
                                        </p:tgtEl>
                                        <p:attrNameLst>
                                          <p:attrName>style.visibility</p:attrName>
                                        </p:attrNameLst>
                                      </p:cBhvr>
                                      <p:to>
                                        <p:strVal val="visible"/>
                                      </p:to>
                                    </p:set>
                                    <p:animEffect transition="in" filter="wipe(left)">
                                      <p:cBhvr>
                                        <p:cTn id="12" dur="500"/>
                                        <p:tgtEl>
                                          <p:spTgt spid="1945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1"/>
                                        </p:tgtEl>
                                        <p:attrNameLst>
                                          <p:attrName>style.visibility</p:attrName>
                                        </p:attrNameLst>
                                      </p:cBhvr>
                                      <p:to>
                                        <p:strVal val="visible"/>
                                      </p:to>
                                    </p:set>
                                    <p:animEffect transition="in" filter="wipe(left)">
                                      <p:cBhvr>
                                        <p:cTn id="17" dur="500"/>
                                        <p:tgtEl>
                                          <p:spTgt spid="19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8882" y="0"/>
            <a:ext cx="9117874" cy="6838406"/>
          </a:xfrm>
          <a:prstGeom prst="rect">
            <a:avLst/>
          </a:prstGeom>
        </p:spPr>
      </p:pic>
    </p:spTree>
    <p:extLst>
      <p:ext uri="{BB962C8B-B14F-4D97-AF65-F5344CB8AC3E}">
        <p14:creationId xmlns:p14="http://schemas.microsoft.com/office/powerpoint/2010/main" val="18719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concepts RE short-run cost curves</a:t>
            </a:r>
          </a:p>
        </p:txBody>
      </p:sp>
      <p:sp>
        <p:nvSpPr>
          <p:cNvPr id="3" name="Content Placeholder 2"/>
          <p:cNvSpPr>
            <a:spLocks noGrp="1"/>
          </p:cNvSpPr>
          <p:nvPr>
            <p:ph idx="1"/>
          </p:nvPr>
        </p:nvSpPr>
        <p:spPr/>
        <p:txBody>
          <a:bodyPr/>
          <a:lstStyle/>
          <a:p>
            <a:r>
              <a:rPr lang="en-US" dirty="0"/>
              <a:t>Shape of AFC curve:  “spreading one’s overhead”</a:t>
            </a:r>
          </a:p>
          <a:p>
            <a:r>
              <a:rPr lang="en-US" dirty="0"/>
              <a:t>Shape of AVC curve:  can you see the law of eventually diminishing marginal returns at work?</a:t>
            </a:r>
          </a:p>
          <a:p>
            <a:r>
              <a:rPr lang="en-US" dirty="0"/>
              <a:t>Shape of the MC curve:  can you see the output at which diminishing returns set in?</a:t>
            </a:r>
          </a:p>
          <a:p>
            <a:r>
              <a:rPr lang="en-US" dirty="0"/>
              <a:t>Shape of the </a:t>
            </a:r>
            <a:r>
              <a:rPr lang="en-US" u="sng" dirty="0"/>
              <a:t>Short-run</a:t>
            </a:r>
            <a:r>
              <a:rPr lang="en-US" dirty="0"/>
              <a:t> ATC curve:  </a:t>
            </a:r>
            <a:r>
              <a:rPr lang="en-US" dirty="0">
                <a:solidFill>
                  <a:srgbClr val="FF0000"/>
                </a:solidFill>
              </a:rPr>
              <a:t>Always U-shaped!!</a:t>
            </a:r>
            <a:r>
              <a:rPr lang="en-US" dirty="0"/>
              <a:t>  Why? </a:t>
            </a:r>
          </a:p>
          <a:p>
            <a:r>
              <a:rPr lang="en-US" dirty="0"/>
              <a:t>SRATC = SRAFC + SRAVC  </a:t>
            </a:r>
            <a:r>
              <a:rPr lang="en-US" sz="2400" dirty="0"/>
              <a:t>[shape of AFC + shape of AVC =&gt; shape of ATC]</a:t>
            </a:r>
          </a:p>
          <a:p>
            <a:r>
              <a:rPr lang="en-US" dirty="0"/>
              <a:t>What is the designed operating capacity of the plant  in the previous diagram?  What would happen if you built a different plant size?</a:t>
            </a:r>
          </a:p>
          <a:p>
            <a:endParaRPr lang="en-US" dirty="0"/>
          </a:p>
        </p:txBody>
      </p:sp>
    </p:spTree>
    <p:extLst>
      <p:ext uri="{BB962C8B-B14F-4D97-AF65-F5344CB8AC3E}">
        <p14:creationId xmlns:p14="http://schemas.microsoft.com/office/powerpoint/2010/main" val="4125165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plant size:  Long-run average costs and the firm’s planning curve</a:t>
            </a:r>
          </a:p>
        </p:txBody>
      </p:sp>
      <p:sp>
        <p:nvSpPr>
          <p:cNvPr id="3" name="Content Placeholder 2"/>
          <p:cNvSpPr>
            <a:spLocks noGrp="1"/>
          </p:cNvSpPr>
          <p:nvPr>
            <p:ph idx="1"/>
          </p:nvPr>
        </p:nvSpPr>
        <p:spPr/>
        <p:txBody>
          <a:bodyPr>
            <a:normAutofit fontScale="92500" lnSpcReduction="10000"/>
          </a:bodyPr>
          <a:lstStyle/>
          <a:p>
            <a:r>
              <a:rPr lang="en-US" dirty="0"/>
              <a:t>Now let’s get serious about opening up a fast-food restaurant near the UK campus.  You find a location and choose a franchise chain.  You set up a meeting with company representatives, at which they open a briefcase and pull out some spreadsheets and blueprints which contain the following information:</a:t>
            </a:r>
          </a:p>
          <a:p>
            <a:r>
              <a:rPr lang="en-US" dirty="0"/>
              <a:t>[see next slide]</a:t>
            </a:r>
          </a:p>
          <a:p>
            <a:r>
              <a:rPr lang="en-US" dirty="0"/>
              <a:t>Then they ask you:  How many customers do you envision yourself wanting to serve each day?</a:t>
            </a:r>
          </a:p>
          <a:p>
            <a:r>
              <a:rPr lang="en-US" dirty="0"/>
              <a:t>Answer #1:  Duh?</a:t>
            </a:r>
          </a:p>
          <a:p>
            <a:r>
              <a:rPr lang="en-US" dirty="0"/>
              <a:t>Answer #2:  Well, I’ve done some demand forecasting and I envision serving roughly X meals per day.</a:t>
            </a:r>
          </a:p>
          <a:p>
            <a:endParaRPr lang="en-US" dirty="0"/>
          </a:p>
        </p:txBody>
      </p:sp>
    </p:spTree>
    <p:extLst>
      <p:ext uri="{BB962C8B-B14F-4D97-AF65-F5344CB8AC3E}">
        <p14:creationId xmlns:p14="http://schemas.microsoft.com/office/powerpoint/2010/main" val="3476862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0" y="74645"/>
            <a:ext cx="9144000" cy="6783355"/>
          </a:xfrm>
          <a:prstGeom prst="rect">
            <a:avLst/>
          </a:prstGeom>
        </p:spPr>
      </p:pic>
    </p:spTree>
    <p:extLst>
      <p:ext uri="{BB962C8B-B14F-4D97-AF65-F5344CB8AC3E}">
        <p14:creationId xmlns:p14="http://schemas.microsoft.com/office/powerpoint/2010/main" val="3989662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LRAC curve and economies of scale</a:t>
            </a:r>
          </a:p>
        </p:txBody>
      </p:sp>
      <p:sp>
        <p:nvSpPr>
          <p:cNvPr id="3" name="Content Placeholder 2"/>
          <p:cNvSpPr>
            <a:spLocks noGrp="1"/>
          </p:cNvSpPr>
          <p:nvPr>
            <p:ph idx="1"/>
          </p:nvPr>
        </p:nvSpPr>
        <p:spPr/>
        <p:txBody>
          <a:bodyPr/>
          <a:lstStyle/>
          <a:p>
            <a:r>
              <a:rPr lang="en-US" dirty="0"/>
              <a:t>Given sufficient time to plan and execute, firms can vary all inputs optimally for whatever scale of operation they desire.</a:t>
            </a:r>
          </a:p>
          <a:p>
            <a:r>
              <a:rPr lang="en-US" dirty="0"/>
              <a:t>So in reality, firms can choose from many different plant sizes.  The LRAC curve is the envelope of all the SRATC curves associated with each different plant size.</a:t>
            </a:r>
          </a:p>
          <a:p>
            <a:r>
              <a:rPr lang="en-US" dirty="0"/>
              <a:t>The LRAC curve tells us the minimum possible average total cost for producing each output level.</a:t>
            </a:r>
          </a:p>
          <a:p>
            <a:r>
              <a:rPr lang="en-US" dirty="0"/>
              <a:t>The shape of the LRAC curve tells us how per unit costs change as the firm changes the scale of its operations.</a:t>
            </a:r>
          </a:p>
        </p:txBody>
      </p:sp>
    </p:spTree>
    <p:extLst>
      <p:ext uri="{BB962C8B-B14F-4D97-AF65-F5344CB8AC3E}">
        <p14:creationId xmlns:p14="http://schemas.microsoft.com/office/powerpoint/2010/main" val="389750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Theory</a:t>
            </a:r>
          </a:p>
        </p:txBody>
      </p:sp>
      <p:sp>
        <p:nvSpPr>
          <p:cNvPr id="3" name="Content Placeholder 2"/>
          <p:cNvSpPr>
            <a:spLocks noGrp="1"/>
          </p:cNvSpPr>
          <p:nvPr>
            <p:ph idx="1"/>
          </p:nvPr>
        </p:nvSpPr>
        <p:spPr/>
        <p:txBody>
          <a:bodyPr/>
          <a:lstStyle/>
          <a:p>
            <a:r>
              <a:rPr lang="en-US" dirty="0"/>
              <a:t>Production is the act of transforming inputs into outputs</a:t>
            </a:r>
          </a:p>
          <a:p>
            <a:r>
              <a:rPr lang="en-US" dirty="0"/>
              <a:t>Production function: describes the relationship between inputs and outputs</a:t>
            </a:r>
          </a:p>
          <a:p>
            <a:r>
              <a:rPr lang="en-US" dirty="0"/>
              <a:t>General form:  (y</a:t>
            </a:r>
            <a:r>
              <a:rPr lang="en-US" baseline="-25000" dirty="0"/>
              <a:t>1</a:t>
            </a:r>
            <a:r>
              <a:rPr lang="en-US" dirty="0"/>
              <a:t>, y</a:t>
            </a:r>
            <a:r>
              <a:rPr lang="en-US" baseline="-25000" dirty="0"/>
              <a:t>2</a:t>
            </a:r>
            <a:r>
              <a:rPr lang="en-US" dirty="0"/>
              <a:t>, . . ., </a:t>
            </a:r>
            <a:r>
              <a:rPr lang="en-US" dirty="0" err="1"/>
              <a:t>y</a:t>
            </a:r>
            <a:r>
              <a:rPr lang="en-US" baseline="-25000" dirty="0" err="1"/>
              <a:t>n</a:t>
            </a:r>
            <a:r>
              <a:rPr lang="en-US" dirty="0"/>
              <a:t>) = f(x</a:t>
            </a:r>
            <a:r>
              <a:rPr lang="en-US" baseline="-25000" dirty="0"/>
              <a:t>1</a:t>
            </a:r>
            <a:r>
              <a:rPr lang="en-US" dirty="0"/>
              <a:t>, x</a:t>
            </a:r>
            <a:r>
              <a:rPr lang="en-US" baseline="-25000" dirty="0"/>
              <a:t>2</a:t>
            </a:r>
            <a:r>
              <a:rPr lang="en-US" dirty="0"/>
              <a:t>, . . ., </a:t>
            </a:r>
            <a:r>
              <a:rPr lang="en-US" dirty="0" err="1"/>
              <a:t>x</a:t>
            </a:r>
            <a:r>
              <a:rPr lang="en-US" baseline="-25000" dirty="0" err="1"/>
              <a:t>n</a:t>
            </a:r>
            <a:r>
              <a:rPr lang="en-US" dirty="0"/>
              <a:t>) where the y’s are the firm’s outputs and the x’s are the firm’s inputs.  </a:t>
            </a:r>
          </a:p>
          <a:p>
            <a:pPr lvl="1">
              <a:buFont typeface="Wingdings" panose="05000000000000000000" pitchFamily="2" charset="2"/>
              <a:buChar char="Ø"/>
            </a:pPr>
            <a:r>
              <a:rPr lang="en-US" dirty="0"/>
              <a:t>Toyota’s y’s and x’s?</a:t>
            </a:r>
          </a:p>
          <a:p>
            <a:r>
              <a:rPr lang="en-US" dirty="0"/>
              <a:t>Simple form:  Q = f(L, K) where Q represents the firm’s output and L and K represent the firm’s inputs.  </a:t>
            </a:r>
          </a:p>
          <a:p>
            <a:pPr lvl="1">
              <a:buFont typeface="Wingdings" panose="05000000000000000000" pitchFamily="2" charset="2"/>
              <a:buChar char="Ø"/>
            </a:pPr>
            <a:r>
              <a:rPr lang="en-US" dirty="0"/>
              <a:t>Me (L), my lawn mower (K), and acres of grass mowed (Q)?</a:t>
            </a:r>
          </a:p>
        </p:txBody>
      </p:sp>
      <p:pic>
        <p:nvPicPr>
          <p:cNvPr id="1026" name="Picture 2" descr="Image result for toyota factor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0625" y="3635540"/>
            <a:ext cx="1723390" cy="9683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onda lawnmower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490" y="5785757"/>
            <a:ext cx="956888" cy="9192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2961" y="5721697"/>
            <a:ext cx="885304" cy="118040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1912" y="5721697"/>
            <a:ext cx="1487979" cy="1115985"/>
          </a:xfrm>
          <a:prstGeom prst="rect">
            <a:avLst/>
          </a:prstGeom>
        </p:spPr>
      </p:pic>
    </p:spTree>
    <p:extLst>
      <p:ext uri="{BB962C8B-B14F-4D97-AF65-F5344CB8AC3E}">
        <p14:creationId xmlns:p14="http://schemas.microsoft.com/office/powerpoint/2010/main" val="3650038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2189" y="0"/>
            <a:ext cx="9788434" cy="6858000"/>
          </a:xfrm>
          <a:prstGeom prst="rect">
            <a:avLst/>
          </a:prstGeom>
        </p:spPr>
      </p:pic>
    </p:spTree>
    <p:extLst>
      <p:ext uri="{BB962C8B-B14F-4D97-AF65-F5344CB8AC3E}">
        <p14:creationId xmlns:p14="http://schemas.microsoft.com/office/powerpoint/2010/main" val="79172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Economies and diseconomies of scale</a:t>
            </a:r>
          </a:p>
        </p:txBody>
      </p:sp>
      <p:sp>
        <p:nvSpPr>
          <p:cNvPr id="3" name="Content Placeholder 2"/>
          <p:cNvSpPr>
            <a:spLocks noGrp="1"/>
          </p:cNvSpPr>
          <p:nvPr>
            <p:ph idx="1"/>
          </p:nvPr>
        </p:nvSpPr>
        <p:spPr/>
        <p:txBody>
          <a:bodyPr/>
          <a:lstStyle/>
          <a:p>
            <a:r>
              <a:rPr lang="en-US" dirty="0"/>
              <a:t>If per unit costs fall as the firm increases the scale of its operations, the LRAC curve will be downward sloping.  We say that the firm experiences </a:t>
            </a:r>
            <a:r>
              <a:rPr lang="en-US" dirty="0">
                <a:solidFill>
                  <a:srgbClr val="FF0000"/>
                </a:solidFill>
              </a:rPr>
              <a:t>economies of scale</a:t>
            </a:r>
            <a:r>
              <a:rPr lang="en-US" dirty="0"/>
              <a:t>.</a:t>
            </a:r>
          </a:p>
          <a:p>
            <a:r>
              <a:rPr lang="en-US" dirty="0"/>
              <a:t>If per unit costs do not change as the firm increases the scale of its operations, the LRAC curve will be flat.  We say that the firm experiences </a:t>
            </a:r>
            <a:r>
              <a:rPr lang="en-US" dirty="0">
                <a:solidFill>
                  <a:srgbClr val="FF0000"/>
                </a:solidFill>
              </a:rPr>
              <a:t>constant returns to scale</a:t>
            </a:r>
            <a:r>
              <a:rPr lang="en-US" dirty="0"/>
              <a:t>.</a:t>
            </a:r>
          </a:p>
          <a:p>
            <a:r>
              <a:rPr lang="en-US" dirty="0"/>
              <a:t>If per unit costs rise as the firm increases the scale of its operations, the LRAC curve will be upward sloping.  We say that the firm experiences </a:t>
            </a:r>
            <a:r>
              <a:rPr lang="en-US" dirty="0">
                <a:solidFill>
                  <a:srgbClr val="FF0000"/>
                </a:solidFill>
              </a:rPr>
              <a:t>diseconomies of scale</a:t>
            </a:r>
            <a:r>
              <a:rPr lang="en-US" dirty="0"/>
              <a:t>.</a:t>
            </a:r>
          </a:p>
        </p:txBody>
      </p:sp>
    </p:spTree>
    <p:extLst>
      <p:ext uri="{BB962C8B-B14F-4D97-AF65-F5344CB8AC3E}">
        <p14:creationId xmlns:p14="http://schemas.microsoft.com/office/powerpoint/2010/main" val="38997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3999" y="0"/>
            <a:ext cx="9501051" cy="6858000"/>
          </a:xfrm>
          <a:prstGeom prst="rect">
            <a:avLst/>
          </a:prstGeom>
        </p:spPr>
      </p:pic>
    </p:spTree>
    <p:extLst>
      <p:ext uri="{BB962C8B-B14F-4D97-AF65-F5344CB8AC3E}">
        <p14:creationId xmlns:p14="http://schemas.microsoft.com/office/powerpoint/2010/main" val="434174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Efficient Scale (MES)</a:t>
            </a:r>
          </a:p>
        </p:txBody>
      </p:sp>
      <p:sp>
        <p:nvSpPr>
          <p:cNvPr id="3" name="Content Placeholder 2"/>
          <p:cNvSpPr>
            <a:spLocks noGrp="1"/>
          </p:cNvSpPr>
          <p:nvPr>
            <p:ph idx="1"/>
          </p:nvPr>
        </p:nvSpPr>
        <p:spPr/>
        <p:txBody>
          <a:bodyPr>
            <a:normAutofit lnSpcReduction="10000"/>
          </a:bodyPr>
          <a:lstStyle/>
          <a:p>
            <a:r>
              <a:rPr lang="en-US" dirty="0"/>
              <a:t>How big does the firm have to be in order to produce the product as cheaply as possible? </a:t>
            </a:r>
          </a:p>
          <a:p>
            <a:r>
              <a:rPr lang="en-US" dirty="0"/>
              <a:t>We call the scale of operations (Q) at which the LRAC curve reaches its minimum level of cost the </a:t>
            </a:r>
            <a:r>
              <a:rPr lang="en-US" dirty="0">
                <a:solidFill>
                  <a:srgbClr val="FF0000"/>
                </a:solidFill>
              </a:rPr>
              <a:t>Minimum Efficient Scale</a:t>
            </a:r>
            <a:r>
              <a:rPr lang="en-US" dirty="0"/>
              <a:t>, or MES.</a:t>
            </a:r>
          </a:p>
          <a:p>
            <a:r>
              <a:rPr lang="en-US" dirty="0"/>
              <a:t>Firms operating at a smaller scale could lower their per unit costs by increasing their scale.  Firms operating at a sub-optimal scale will be at a competitive disadvantage relative to firms that have attained MES.</a:t>
            </a:r>
          </a:p>
          <a:p>
            <a:r>
              <a:rPr lang="en-US" dirty="0"/>
              <a:t>MES, market demand, and the number of firms in a competitive market?  How many fast-food restaurants are there in Lexington? in Lawrenceburg?  Why?</a:t>
            </a:r>
          </a:p>
        </p:txBody>
      </p:sp>
    </p:spTree>
    <p:extLst>
      <p:ext uri="{BB962C8B-B14F-4D97-AF65-F5344CB8AC3E}">
        <p14:creationId xmlns:p14="http://schemas.microsoft.com/office/powerpoint/2010/main" val="2052412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803" y="625033"/>
            <a:ext cx="8322197" cy="5078313"/>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r>
              <a:rPr lang="en-US" dirty="0"/>
              <a:t>“Amazon Robots Get Ready for Christmas,” </a:t>
            </a:r>
            <a:r>
              <a:rPr lang="en-US" i="1" dirty="0"/>
              <a:t>WSJ</a:t>
            </a:r>
            <a:r>
              <a:rPr lang="en-US" dirty="0"/>
              <a:t>, 11/20/14. </a:t>
            </a:r>
            <a:r>
              <a:rPr lang="en-US" u="sng" dirty="0">
                <a:hlinkClick r:id="rId2"/>
              </a:rPr>
              <a:t>http://search.proquest.com.ezproxy.uky.edu/docview/1626121572/92A2AB457DB74662PQ/67?accountid=11836</a:t>
            </a:r>
            <a:r>
              <a:rPr lang="en-US" dirty="0"/>
              <a:t> </a:t>
            </a:r>
          </a:p>
          <a:p>
            <a:endParaRPr lang="en-US" dirty="0"/>
          </a:p>
          <a:p>
            <a:r>
              <a:rPr lang="en-US" dirty="0"/>
              <a:t>“Subaru’s Got a Big Problem: It’s Selling Too Many Cars,” </a:t>
            </a:r>
            <a:r>
              <a:rPr lang="en-US" i="1" dirty="0"/>
              <a:t>WSJ</a:t>
            </a:r>
            <a:r>
              <a:rPr lang="en-US" dirty="0"/>
              <a:t>, 8/21/13.  </a:t>
            </a:r>
            <a:r>
              <a:rPr lang="en-US" u="sng" dirty="0">
                <a:hlinkClick r:id="rId3"/>
              </a:rPr>
              <a:t>http://search.proquest.com.ezproxy.uky.edu/docview/1426497632/D37A78AD1E014597PQ/73?accountid=11836</a:t>
            </a:r>
            <a:r>
              <a:rPr lang="en-US" dirty="0"/>
              <a:t> </a:t>
            </a:r>
          </a:p>
          <a:p>
            <a:endParaRPr lang="en-US" dirty="0"/>
          </a:p>
          <a:p>
            <a:r>
              <a:rPr lang="en-US" dirty="0"/>
              <a:t>“Small Talk,” </a:t>
            </a:r>
            <a:r>
              <a:rPr lang="en-US" i="1" dirty="0"/>
              <a:t>WSJ</a:t>
            </a:r>
            <a:r>
              <a:rPr lang="en-US" dirty="0"/>
              <a:t>, 5/30/06.</a:t>
            </a:r>
          </a:p>
          <a:p>
            <a:r>
              <a:rPr lang="en-US" u="sng" dirty="0">
                <a:hlinkClick r:id="rId4"/>
              </a:rPr>
              <a:t>http://ezproxy.uky.edu/login?url=http://search.proquest.com/docview/399047133?accountid=11836</a:t>
            </a:r>
            <a:endParaRPr lang="en-US" dirty="0"/>
          </a:p>
          <a:p>
            <a:endParaRPr lang="en-US" dirty="0"/>
          </a:p>
          <a:p>
            <a:r>
              <a:rPr lang="en-US" dirty="0"/>
              <a:t>“Accounting’s 21</a:t>
            </a:r>
            <a:r>
              <a:rPr lang="en-US" baseline="30000" dirty="0"/>
              <a:t>st</a:t>
            </a:r>
            <a:r>
              <a:rPr lang="en-US" dirty="0"/>
              <a:t> Century Problem,” </a:t>
            </a:r>
            <a:r>
              <a:rPr lang="en-US" i="1" dirty="0"/>
              <a:t>WSJ</a:t>
            </a:r>
            <a:r>
              <a:rPr lang="en-US" dirty="0"/>
              <a:t>, 3/22/16.</a:t>
            </a:r>
          </a:p>
          <a:p>
            <a:r>
              <a:rPr lang="en-US" u="sng" dirty="0">
                <a:hlinkClick r:id="rId5"/>
              </a:rPr>
              <a:t>http://search.proquest.com.ezproxy.uky.edu/docview/1774739976/CC673B578D9941CEPQ/69?accountid=11836</a:t>
            </a:r>
            <a:endParaRPr lang="en-US" dirty="0"/>
          </a:p>
          <a:p>
            <a:r>
              <a:rPr lang="en-US" dirty="0"/>
              <a:t> </a:t>
            </a:r>
          </a:p>
        </p:txBody>
      </p:sp>
    </p:spTree>
    <p:extLst>
      <p:ext uri="{BB962C8B-B14F-4D97-AF65-F5344CB8AC3E}">
        <p14:creationId xmlns:p14="http://schemas.microsoft.com/office/powerpoint/2010/main" val="1351394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698" y="578733"/>
            <a:ext cx="10139423" cy="3139321"/>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Individual assignment</a:t>
            </a:r>
            <a:r>
              <a:rPr lang="en-US" dirty="0">
                <a:latin typeface="Times New Roman" panose="02020603050405020304" pitchFamily="18" charset="0"/>
                <a:ea typeface="Times New Roman" panose="02020603050405020304" pitchFamily="18" charset="0"/>
              </a:rPr>
              <a:t>: take virtual plant tours of Toyota’s Georgetown manufacturing facility (</a:t>
            </a:r>
            <a:r>
              <a:rPr lang="en-US" u="sng" dirty="0">
                <a:solidFill>
                  <a:srgbClr val="0000FF"/>
                </a:solidFill>
                <a:latin typeface="Times New Roman" panose="02020603050405020304" pitchFamily="18" charset="0"/>
                <a:ea typeface="Times New Roman" panose="02020603050405020304" pitchFamily="18" charset="0"/>
                <a:hlinkClick r:id="rId2"/>
              </a:rPr>
              <a:t>http://www.toyotageorgetown.com/tourvid.asp</a:t>
            </a:r>
            <a:r>
              <a:rPr lang="en-US" dirty="0">
                <a:latin typeface="Times New Roman" panose="02020603050405020304" pitchFamily="18" charset="0"/>
                <a:ea typeface="Times New Roman" panose="02020603050405020304" pitchFamily="18" charset="0"/>
              </a:rPr>
              <a:t>) and Reid Dairy’s processing plant (</a:t>
            </a:r>
            <a:r>
              <a:rPr lang="en-US" u="sng" dirty="0">
                <a:solidFill>
                  <a:srgbClr val="0000FF"/>
                </a:solidFill>
                <a:latin typeface="Times New Roman" panose="02020603050405020304" pitchFamily="18" charset="0"/>
                <a:ea typeface="Times New Roman" panose="02020603050405020304" pitchFamily="18" charset="0"/>
                <a:hlinkClick r:id="rId3"/>
              </a:rPr>
              <a:t>https://www.youtube.com/watch?v=9ZnOScQUGKo</a:t>
            </a:r>
            <a:r>
              <a:rPr lang="en-US" dirty="0">
                <a:latin typeface="Times New Roman" panose="02020603050405020304" pitchFamily="18" charset="0"/>
                <a:ea typeface="Times New Roman" panose="02020603050405020304" pitchFamily="18" charset="0"/>
              </a:rPr>
              <a:t>).  As you tour these two plants, try to understand how various different inputs are used in each production process to produce different outputs.  Connect theoretical concepts in the textbook reading with something you observe in the plant tour.  If you were plant manager, how would you go about increasing output over a short time horizon?  Over a longer time horizon?  How difficult would it be to change the amounts of different inputs?  How specialized are the human or physical capital inputs used in this particular production process?  How much of the investment in plant and equipment is fixed and irreversible?  Contrast the Toyota plant with auto manufacturing in an earlier era: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Ford Model T’s: </a:t>
            </a:r>
            <a:r>
              <a:rPr lang="en-US" u="sng" dirty="0">
                <a:solidFill>
                  <a:srgbClr val="0000FF"/>
                </a:solidFill>
                <a:latin typeface="Times New Roman" panose="02020603050405020304" pitchFamily="18" charset="0"/>
                <a:ea typeface="Times New Roman" panose="02020603050405020304" pitchFamily="18" charset="0"/>
                <a:hlinkClick r:id="rId4"/>
              </a:rPr>
              <a:t>http://www.youtube.com/watch?v=IXkxl8dSXb4</a:t>
            </a: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1936 Chevrolets: </a:t>
            </a:r>
            <a:r>
              <a:rPr lang="en-US" u="sng" dirty="0">
                <a:solidFill>
                  <a:srgbClr val="0000FF"/>
                </a:solidFill>
                <a:latin typeface="Times New Roman" panose="02020603050405020304" pitchFamily="18" charset="0"/>
                <a:ea typeface="Times New Roman" panose="02020603050405020304" pitchFamily="18" charset="0"/>
                <a:hlinkClick r:id="rId5"/>
              </a:rPr>
              <a:t>http://www.youtube.com/watch?v=VvAH-Yskyio&amp;feature=related</a:t>
            </a:r>
            <a:r>
              <a:rPr lang="en-US" dirty="0">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701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production decisions managers make</a:t>
            </a:r>
          </a:p>
        </p:txBody>
      </p:sp>
      <p:sp>
        <p:nvSpPr>
          <p:cNvPr id="3" name="Content Placeholder 2"/>
          <p:cNvSpPr>
            <a:spLocks noGrp="1"/>
          </p:cNvSpPr>
          <p:nvPr>
            <p:ph idx="1"/>
          </p:nvPr>
        </p:nvSpPr>
        <p:spPr>
          <a:xfrm>
            <a:off x="755072" y="1858876"/>
            <a:ext cx="10515600" cy="4351338"/>
          </a:xfrm>
        </p:spPr>
        <p:txBody>
          <a:bodyPr>
            <a:normAutofit fontScale="77500" lnSpcReduction="20000"/>
          </a:bodyPr>
          <a:lstStyle/>
          <a:p>
            <a:r>
              <a:rPr lang="en-US" dirty="0"/>
              <a:t>Imagine yourself the owner/manager of a fast-food restaurant on the corner of Colfax and South Limestone. </a:t>
            </a:r>
          </a:p>
          <a:p>
            <a:endParaRPr lang="en-US" dirty="0"/>
          </a:p>
          <a:p>
            <a:r>
              <a:rPr lang="en-US" dirty="0"/>
              <a:t>You get a phone call asking you if you can accommodate three busloads of senior citizens for lunch tomorrow at 12:30 p.m.  This would at least double your usual rate of output during the lunch rush.  How would you vary your use of inputs to accomplish this?</a:t>
            </a:r>
            <a:r>
              <a:rPr lang="en-US" dirty="0">
                <a:hlinkClick r:id="rId2"/>
              </a:rPr>
              <a:t>  </a:t>
            </a:r>
          </a:p>
          <a:p>
            <a:r>
              <a:rPr lang="en-US" dirty="0">
                <a:hlinkClick r:id="rId2"/>
              </a:rPr>
              <a:t>https://www.youtube.com/watch?v=Xedkk1xvgeo</a:t>
            </a:r>
            <a:r>
              <a:rPr lang="en-US" dirty="0"/>
              <a:t> ; </a:t>
            </a:r>
            <a:r>
              <a:rPr lang="en-US" dirty="0">
                <a:hlinkClick r:id="rId3"/>
              </a:rPr>
              <a:t>https://www.youtube.com/watch?v=FXrgYbT_0sA</a:t>
            </a:r>
            <a:r>
              <a:rPr lang="en-US" dirty="0"/>
              <a:t> </a:t>
            </a:r>
          </a:p>
          <a:p>
            <a:endParaRPr lang="en-US" dirty="0"/>
          </a:p>
          <a:p>
            <a:r>
              <a:rPr lang="en-US" dirty="0"/>
              <a:t>Alternatively, you read in the paper that UK plans to add 10,000 students over the next five years.  You anticipate this will add 40% or more to your daily output.  How would you vary your use of inputs to accommodate this increase in demand? </a:t>
            </a:r>
          </a:p>
          <a:p>
            <a:r>
              <a:rPr lang="en-US" dirty="0">
                <a:hlinkClick r:id="rId4"/>
              </a:rPr>
              <a:t>http://discoverarbys.com/blog/arbys-restaurant-design-smart-inviting/</a:t>
            </a:r>
            <a:r>
              <a:rPr lang="en-US" dirty="0"/>
              <a:t> </a:t>
            </a:r>
          </a:p>
        </p:txBody>
      </p:sp>
      <p:pic>
        <p:nvPicPr>
          <p:cNvPr id="2050" name="Picture 2" descr="https://geo0.ggpht.com/cbk?panoid=msAdtQmT1RffaZb4sf54QQ&amp;output=thumbnail&amp;cb_client=search.LOCAL_UNIVERSAL.gps&amp;thumb=2&amp;w=240&amp;h=79&amp;yaw=321.70862&amp;pitch=0&amp;thumbfov=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654" y="2109319"/>
            <a:ext cx="2192193" cy="721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82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Short-run production relationships</a:t>
            </a:r>
          </a:p>
        </p:txBody>
      </p:sp>
      <p:sp>
        <p:nvSpPr>
          <p:cNvPr id="3" name="Content Placeholder 2"/>
          <p:cNvSpPr>
            <a:spLocks noGrp="1"/>
          </p:cNvSpPr>
          <p:nvPr>
            <p:ph idx="1"/>
          </p:nvPr>
        </p:nvSpPr>
        <p:spPr/>
        <p:txBody>
          <a:bodyPr>
            <a:normAutofit fontScale="92500" lnSpcReduction="20000"/>
          </a:bodyPr>
          <a:lstStyle/>
          <a:p>
            <a:r>
              <a:rPr lang="en-US" dirty="0"/>
              <a:t>Short run:  different inputs can be varied over different time horizons.  Depending on the time horizon over which the firm wants to vary output, it may not be able to alter the amounts of all inputs.   The short run is a time period so short that the firm is unable to alter the amounts of all inputs.</a:t>
            </a:r>
          </a:p>
          <a:p>
            <a:r>
              <a:rPr lang="en-US" dirty="0"/>
              <a:t>Fixed inputs cannot be varied over the production time period.</a:t>
            </a:r>
          </a:p>
          <a:p>
            <a:r>
              <a:rPr lang="en-US" dirty="0"/>
              <a:t>Variable inputs can be varied over the production time period.</a:t>
            </a:r>
          </a:p>
          <a:p>
            <a:r>
              <a:rPr lang="en-US" dirty="0"/>
              <a:t>Short-run production function:  Q = f(L, Ǩ).  Capital (Ǩ) is fixed but labor (L) can be varied, so increases in output can only be achieved by adding more labor to the fixed amount of capital.</a:t>
            </a:r>
          </a:p>
          <a:p>
            <a:r>
              <a:rPr lang="en-US" dirty="0"/>
              <a:t>In your fast-food restaurant, what inputs are fixed and what inputs are variable over a 24-hour time horizon?  Can you think of a production process where L is the least variable input (i.e. fixed)?  (hint: think UK)</a:t>
            </a:r>
          </a:p>
        </p:txBody>
      </p:sp>
    </p:spTree>
    <p:extLst>
      <p:ext uri="{BB962C8B-B14F-4D97-AF65-F5344CB8AC3E}">
        <p14:creationId xmlns:p14="http://schemas.microsoft.com/office/powerpoint/2010/main" val="261157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of diminishing returns</a:t>
            </a:r>
          </a:p>
        </p:txBody>
      </p:sp>
      <p:sp>
        <p:nvSpPr>
          <p:cNvPr id="3" name="Content Placeholder 2"/>
          <p:cNvSpPr>
            <a:spLocks noGrp="1"/>
          </p:cNvSpPr>
          <p:nvPr>
            <p:ph idx="1"/>
          </p:nvPr>
        </p:nvSpPr>
        <p:spPr>
          <a:xfrm>
            <a:off x="838200" y="1825624"/>
            <a:ext cx="10709366" cy="4366169"/>
          </a:xfrm>
        </p:spPr>
        <p:txBody>
          <a:bodyPr/>
          <a:lstStyle/>
          <a:p>
            <a:r>
              <a:rPr lang="en-US" dirty="0"/>
              <a:t>As we add more and more labor to a fixed amount of capital, what do we expect to happen to output?</a:t>
            </a:r>
          </a:p>
          <a:p>
            <a:r>
              <a:rPr lang="en-US" dirty="0"/>
              <a:t>Let Q = # of meals per hour produced in your restaurant, Ǩ represent the fixed capital embodied in the restaurant, and L represent the # of person-hours of labor used to produce meals.	</a:t>
            </a:r>
          </a:p>
          <a:p>
            <a:pPr>
              <a:buFont typeface="Wingdings" panose="05000000000000000000" pitchFamily="2" charset="2"/>
              <a:buChar char="Ø"/>
            </a:pPr>
            <a:r>
              <a:rPr lang="en-US" dirty="0"/>
              <a:t>K:	fixed at Ǩ in the short run</a:t>
            </a:r>
          </a:p>
          <a:p>
            <a:pPr>
              <a:buFont typeface="Wingdings" panose="05000000000000000000" pitchFamily="2" charset="2"/>
              <a:buChar char="Ø"/>
            </a:pPr>
            <a:r>
              <a:rPr lang="en-US" dirty="0"/>
              <a:t>L:	0	1	2	3	4	5	6	7	8	9	10</a:t>
            </a:r>
          </a:p>
          <a:p>
            <a:pPr>
              <a:buFont typeface="Wingdings" panose="05000000000000000000" pitchFamily="2" charset="2"/>
              <a:buChar char="Ø"/>
            </a:pPr>
            <a:r>
              <a:rPr lang="en-US" dirty="0"/>
              <a:t>Q:	0	10	25	45	60	70	75	77	78	78	75</a:t>
            </a:r>
          </a:p>
          <a:p>
            <a:endParaRPr lang="en-US" dirty="0"/>
          </a:p>
          <a:p>
            <a:endParaRPr lang="en-US" dirty="0"/>
          </a:p>
        </p:txBody>
      </p:sp>
    </p:spTree>
    <p:extLst>
      <p:ext uri="{BB962C8B-B14F-4D97-AF65-F5344CB8AC3E}">
        <p14:creationId xmlns:p14="http://schemas.microsoft.com/office/powerpoint/2010/main" val="270771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Short-run output of fast-food restaurant</a:t>
            </a:r>
          </a:p>
        </p:txBody>
      </p:sp>
      <p:sp>
        <p:nvSpPr>
          <p:cNvPr id="3" name="Content Placeholder 2"/>
          <p:cNvSpPr>
            <a:spLocks noGrp="1"/>
          </p:cNvSpPr>
          <p:nvPr>
            <p:ph idx="1"/>
          </p:nvPr>
        </p:nvSpPr>
        <p:spPr>
          <a:xfrm>
            <a:off x="1701602" y="1438870"/>
            <a:ext cx="9208008" cy="4814507"/>
          </a:xfrm>
        </p:spPr>
        <p:txBody>
          <a:bodyPr/>
          <a:lstStyle/>
          <a:p>
            <a:r>
              <a:rPr lang="en-US" dirty="0"/>
              <a:t>Q = # of meals produced per hour, L = # of person-hours </a:t>
            </a:r>
          </a:p>
        </p:txBody>
      </p:sp>
      <p:graphicFrame>
        <p:nvGraphicFramePr>
          <p:cNvPr id="6" name="Chart 5"/>
          <p:cNvGraphicFramePr>
            <a:graphicFrameLocks/>
          </p:cNvGraphicFramePr>
          <p:nvPr>
            <p:extLst>
              <p:ext uri="{D42A27DB-BD31-4B8C-83A1-F6EECF244321}">
                <p14:modId xmlns:p14="http://schemas.microsoft.com/office/powerpoint/2010/main" val="742256658"/>
              </p:ext>
            </p:extLst>
          </p:nvPr>
        </p:nvGraphicFramePr>
        <p:xfrm>
          <a:off x="1828800" y="2057400"/>
          <a:ext cx="8266176" cy="39044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38200" y="2210937"/>
            <a:ext cx="990600" cy="923330"/>
          </a:xfrm>
          <a:prstGeom prst="rect">
            <a:avLst/>
          </a:prstGeom>
          <a:noFill/>
        </p:spPr>
        <p:txBody>
          <a:bodyPr wrap="square" rtlCol="0">
            <a:spAutoFit/>
          </a:bodyPr>
          <a:lstStyle/>
          <a:p>
            <a:r>
              <a:rPr lang="en-US" dirty="0"/>
              <a:t>Meals per hour</a:t>
            </a:r>
          </a:p>
        </p:txBody>
      </p:sp>
      <p:sp>
        <p:nvSpPr>
          <p:cNvPr id="5" name="TextBox 4"/>
          <p:cNvSpPr txBox="1"/>
          <p:nvPr/>
        </p:nvSpPr>
        <p:spPr>
          <a:xfrm>
            <a:off x="10158984" y="5691116"/>
            <a:ext cx="895703" cy="646331"/>
          </a:xfrm>
          <a:prstGeom prst="rect">
            <a:avLst/>
          </a:prstGeom>
          <a:noFill/>
        </p:spPr>
        <p:txBody>
          <a:bodyPr wrap="square" rtlCol="0">
            <a:spAutoFit/>
          </a:bodyPr>
          <a:lstStyle/>
          <a:p>
            <a:r>
              <a:rPr lang="en-US" dirty="0"/>
              <a:t>Person-hours</a:t>
            </a:r>
          </a:p>
        </p:txBody>
      </p:sp>
      <p:cxnSp>
        <p:nvCxnSpPr>
          <p:cNvPr id="10" name="Straight Arrow Connector 9"/>
          <p:cNvCxnSpPr/>
          <p:nvPr/>
        </p:nvCxnSpPr>
        <p:spPr>
          <a:xfrm flipV="1">
            <a:off x="2449774" y="2210937"/>
            <a:ext cx="68238" cy="3480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83893" y="5630091"/>
            <a:ext cx="7530014" cy="20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29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Marginal product and law of eventually diminishing marginal returns</a:t>
            </a:r>
          </a:p>
        </p:txBody>
      </p:sp>
      <p:sp>
        <p:nvSpPr>
          <p:cNvPr id="3" name="Content Placeholder 2"/>
          <p:cNvSpPr>
            <a:spLocks noGrp="1"/>
          </p:cNvSpPr>
          <p:nvPr>
            <p:ph idx="1"/>
          </p:nvPr>
        </p:nvSpPr>
        <p:spPr>
          <a:xfrm>
            <a:off x="838200" y="1761617"/>
            <a:ext cx="10515600" cy="4351338"/>
          </a:xfrm>
        </p:spPr>
        <p:txBody>
          <a:bodyPr/>
          <a:lstStyle/>
          <a:p>
            <a:r>
              <a:rPr lang="en-US" dirty="0"/>
              <a:t>Marginal Product of Labor:  MP</a:t>
            </a:r>
            <a:r>
              <a:rPr lang="en-US" baseline="-25000" dirty="0"/>
              <a:t>L</a:t>
            </a:r>
            <a:r>
              <a:rPr lang="en-US" dirty="0"/>
              <a:t> = </a:t>
            </a:r>
            <a:r>
              <a:rPr lang="el-GR" dirty="0"/>
              <a:t>Δ</a:t>
            </a:r>
            <a:r>
              <a:rPr lang="en-US" dirty="0"/>
              <a:t>Q / </a:t>
            </a:r>
            <a:r>
              <a:rPr lang="el-GR" dirty="0"/>
              <a:t>Δ</a:t>
            </a:r>
            <a:r>
              <a:rPr lang="en-US" dirty="0"/>
              <a:t>L </a:t>
            </a:r>
          </a:p>
          <a:p>
            <a:r>
              <a:rPr lang="en-US" dirty="0"/>
              <a:t>Alternatively, if labor is fixed and capital is variable, MP</a:t>
            </a:r>
            <a:r>
              <a:rPr lang="en-US" baseline="-25000" dirty="0"/>
              <a:t>K</a:t>
            </a:r>
            <a:r>
              <a:rPr lang="en-US" dirty="0"/>
              <a:t> = </a:t>
            </a:r>
            <a:r>
              <a:rPr lang="el-GR" dirty="0"/>
              <a:t>Δ</a:t>
            </a:r>
            <a:r>
              <a:rPr lang="en-US" dirty="0"/>
              <a:t>Q / </a:t>
            </a:r>
            <a:r>
              <a:rPr lang="el-GR" dirty="0"/>
              <a:t>Δ</a:t>
            </a:r>
            <a:r>
              <a:rPr lang="en-US" dirty="0"/>
              <a:t>K</a:t>
            </a:r>
          </a:p>
          <a:p>
            <a:r>
              <a:rPr lang="en-US" dirty="0"/>
              <a:t>Law of eventually diminishing marginal returns:  As more and more units of a variable factor are added to a fixed amount of other inputs, output will eventually start to increase by smaller and smaller amounts.</a:t>
            </a:r>
          </a:p>
          <a:p>
            <a:r>
              <a:rPr lang="en-US" dirty="0"/>
              <a:t>The Law of Diminishing Returns governs all short-run production relationships.</a:t>
            </a:r>
          </a:p>
          <a:p>
            <a:endParaRPr lang="en-US" dirty="0"/>
          </a:p>
        </p:txBody>
      </p:sp>
    </p:spTree>
    <p:extLst>
      <p:ext uri="{BB962C8B-B14F-4D97-AF65-F5344CB8AC3E}">
        <p14:creationId xmlns:p14="http://schemas.microsoft.com/office/powerpoint/2010/main" val="116465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Long-run production relationships</a:t>
            </a:r>
          </a:p>
        </p:txBody>
      </p:sp>
      <p:sp>
        <p:nvSpPr>
          <p:cNvPr id="3" name="Content Placeholder 2"/>
          <p:cNvSpPr>
            <a:spLocks noGrp="1"/>
          </p:cNvSpPr>
          <p:nvPr>
            <p:ph idx="1"/>
          </p:nvPr>
        </p:nvSpPr>
        <p:spPr/>
        <p:txBody>
          <a:bodyPr>
            <a:normAutofit fontScale="92500" lnSpcReduction="20000"/>
          </a:bodyPr>
          <a:lstStyle/>
          <a:p>
            <a:r>
              <a:rPr lang="en-US" dirty="0"/>
              <a:t>Long run:  different inputs can be varied over different time horizons.  Given sufficient amount of time to adjust, a firm can vary the amounts of all inputs used in its production process</a:t>
            </a:r>
          </a:p>
          <a:p>
            <a:r>
              <a:rPr lang="en-US" dirty="0"/>
              <a:t>There are no fixed inputs in the long run—all inputs are variable.</a:t>
            </a:r>
          </a:p>
          <a:p>
            <a:r>
              <a:rPr lang="en-US" dirty="0"/>
              <a:t>Long-run production function:  Q = f(L, K).  Both labor and capital can be varied, so increases in output can be achieved by adding more labor or more capital or more of both.</a:t>
            </a:r>
          </a:p>
          <a:p>
            <a:r>
              <a:rPr lang="en-US" dirty="0"/>
              <a:t>How long is the long run?  For fast-food restaurants (e.g. Arby’s)?  For vertically integrated electric power companies (e.g. LG&amp;E)?</a:t>
            </a:r>
          </a:p>
          <a:p>
            <a:r>
              <a:rPr lang="en-US" dirty="0"/>
              <a:t>Planning horizon for the firm?  If you are captain of the Titanic, how far ahead do you need to be able to see? </a:t>
            </a:r>
            <a:r>
              <a:rPr lang="en-US" dirty="0">
                <a:hlinkClick r:id="rId2"/>
              </a:rPr>
              <a:t>https://www.youtube.com/watch?v=Q8CadIi00U4</a:t>
            </a:r>
            <a:r>
              <a:rPr lang="en-US" dirty="0"/>
              <a:t> , or on a smaller budget </a:t>
            </a:r>
            <a:r>
              <a:rPr lang="en-US" dirty="0">
                <a:hlinkClick r:id="rId3"/>
              </a:rPr>
              <a:t>https://www.youtube.com/watch?v=-skpkvWH5Lc</a:t>
            </a:r>
            <a:r>
              <a:rPr lang="en-US" dirty="0"/>
              <a:t> </a:t>
            </a:r>
          </a:p>
          <a:p>
            <a:endParaRPr lang="en-US" dirty="0"/>
          </a:p>
          <a:p>
            <a:endParaRPr lang="en-US" dirty="0"/>
          </a:p>
        </p:txBody>
      </p:sp>
    </p:spTree>
    <p:extLst>
      <p:ext uri="{BB962C8B-B14F-4D97-AF65-F5344CB8AC3E}">
        <p14:creationId xmlns:p14="http://schemas.microsoft.com/office/powerpoint/2010/main" val="372921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4034</TotalTime>
  <Words>3919</Words>
  <Application>Microsoft Office PowerPoint</Application>
  <PresentationFormat>Widescreen</PresentationFormat>
  <Paragraphs>230</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Wingdings</vt:lpstr>
      <vt:lpstr>Office Theme</vt:lpstr>
      <vt:lpstr>ECO 610:  Lecture 3</vt:lpstr>
      <vt:lpstr>Production, Economic Costs, Economic Profit</vt:lpstr>
      <vt:lpstr>Production Theory</vt:lpstr>
      <vt:lpstr>Types of production decisions managers make</vt:lpstr>
      <vt:lpstr>Short-run production relationships</vt:lpstr>
      <vt:lpstr>Law of diminishing returns</vt:lpstr>
      <vt:lpstr>Short-run output of fast-food restaurant</vt:lpstr>
      <vt:lpstr>Marginal product and law of eventually diminishing marginal returns</vt:lpstr>
      <vt:lpstr>Long-run production relationships</vt:lpstr>
      <vt:lpstr>Returns to scale</vt:lpstr>
      <vt:lpstr>Long-run efficient combination of inputs</vt:lpstr>
      <vt:lpstr>Cost Theory: accounting costs (ACC 201) vs. economic costs (ACC 202)</vt:lpstr>
      <vt:lpstr>Economic Profits vs. Accounting Profits</vt:lpstr>
      <vt:lpstr>Running with the big dogs  </vt:lpstr>
      <vt:lpstr>PowerPoint Presentation</vt:lpstr>
      <vt:lpstr>Opportunity Cost—the most important intuition you can develop for running a business</vt:lpstr>
      <vt:lpstr>Jan’s shop</vt:lpstr>
      <vt:lpstr>Additional information</vt:lpstr>
      <vt:lpstr>If you were her, what would you do?</vt:lpstr>
      <vt:lpstr>Economic Profits</vt:lpstr>
      <vt:lpstr>What would you pay for this business if Jan wants to retire and sell it?</vt:lpstr>
      <vt:lpstr>Cost Theory: how do costs vary with output?</vt:lpstr>
      <vt:lpstr>Short-run cost relationships</vt:lpstr>
      <vt:lpstr>Short-run Total Cost</vt:lpstr>
      <vt:lpstr>PowerPoint Presentation</vt:lpstr>
      <vt:lpstr>Important concepts RE short-run cost curves</vt:lpstr>
      <vt:lpstr>Choosing a plant size:  Long-run average costs and the firm’s planning curve</vt:lpstr>
      <vt:lpstr>PowerPoint Presentation</vt:lpstr>
      <vt:lpstr>The LRAC curve and economies of scale</vt:lpstr>
      <vt:lpstr>PowerPoint Presentation</vt:lpstr>
      <vt:lpstr>Economies and diseconomies of scale</vt:lpstr>
      <vt:lpstr>PowerPoint Presentation</vt:lpstr>
      <vt:lpstr>Minimum Efficient Scale (MES)</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Frank</dc:creator>
  <cp:lastModifiedBy>Scott, Frank A.</cp:lastModifiedBy>
  <cp:revision>69</cp:revision>
  <cp:lastPrinted>2017-06-20T20:22:07Z</cp:lastPrinted>
  <dcterms:created xsi:type="dcterms:W3CDTF">2016-06-18T20:52:03Z</dcterms:created>
  <dcterms:modified xsi:type="dcterms:W3CDTF">2020-06-09T19:01:02Z</dcterms:modified>
</cp:coreProperties>
</file>