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4" r:id="rId6"/>
    <p:sldId id="261" r:id="rId7"/>
    <p:sldId id="263" r:id="rId8"/>
    <p:sldId id="265" r:id="rId9"/>
    <p:sldId id="266" r:id="rId10"/>
    <p:sldId id="267" r:id="rId11"/>
    <p:sldId id="268" r:id="rId12"/>
    <p:sldId id="269" r:id="rId13"/>
    <p:sldId id="270" r:id="rId14"/>
    <p:sldId id="271" r:id="rId15"/>
    <p:sldId id="273" r:id="rId16"/>
    <p:sldId id="274" r:id="rId17"/>
    <p:sldId id="275" r:id="rId18"/>
    <p:sldId id="276" r:id="rId19"/>
    <p:sldId id="277" r:id="rId20"/>
    <p:sldId id="278" r:id="rId21"/>
    <p:sldId id="272" r:id="rId22"/>
    <p:sldId id="279" r:id="rId23"/>
    <p:sldId id="280" r:id="rId24"/>
    <p:sldId id="282" r:id="rId25"/>
    <p:sldId id="283" r:id="rId26"/>
    <p:sldId id="284" r:id="rId27"/>
    <p:sldId id="286" r:id="rId28"/>
    <p:sldId id="287" r:id="rId29"/>
    <p:sldId id="288" r:id="rId30"/>
    <p:sldId id="289" r:id="rId31"/>
    <p:sldId id="290" r:id="rId32"/>
    <p:sldId id="285"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1" autoAdjust="0"/>
    <p:restoredTop sz="94660"/>
  </p:normalViewPr>
  <p:slideViewPr>
    <p:cSldViewPr snapToGrid="0">
      <p:cViewPr varScale="1">
        <p:scale>
          <a:sx n="114" d="100"/>
          <a:sy n="114" d="100"/>
        </p:scale>
        <p:origin x="360"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01BF7BF-7BF0-478F-ACAA-C58849F5D784}"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238331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1BF7BF-7BF0-478F-ACAA-C58849F5D784}"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224781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1BF7BF-7BF0-478F-ACAA-C58849F5D784}"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1042329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1BF7BF-7BF0-478F-ACAA-C58849F5D784}"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125819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1BF7BF-7BF0-478F-ACAA-C58849F5D784}"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469081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1BF7BF-7BF0-478F-ACAA-C58849F5D784}"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87895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1BF7BF-7BF0-478F-ACAA-C58849F5D784}" type="datetimeFigureOut">
              <a:rPr lang="en-US" smtClean="0"/>
              <a:t>7/6/2020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1253725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1BF7BF-7BF0-478F-ACAA-C58849F5D784}" type="datetimeFigureOut">
              <a:rPr lang="en-US" smtClean="0"/>
              <a:t>7/6/2020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284425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BF7BF-7BF0-478F-ACAA-C58849F5D784}" type="datetimeFigureOut">
              <a:rPr lang="en-US" smtClean="0"/>
              <a:t>7/6/2020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729061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1BF7BF-7BF0-478F-ACAA-C58849F5D784}"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2559129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1BF7BF-7BF0-478F-ACAA-C58849F5D784}"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DCA13-72DB-4017-8571-FB72B138E96A}" type="slidenum">
              <a:rPr lang="en-US" smtClean="0"/>
              <a:t>‹#›</a:t>
            </a:fld>
            <a:endParaRPr lang="en-US"/>
          </a:p>
        </p:txBody>
      </p:sp>
    </p:spTree>
    <p:extLst>
      <p:ext uri="{BB962C8B-B14F-4D97-AF65-F5344CB8AC3E}">
        <p14:creationId xmlns:p14="http://schemas.microsoft.com/office/powerpoint/2010/main" val="3888557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BF7BF-7BF0-478F-ACAA-C58849F5D784}" type="datetimeFigureOut">
              <a:rPr lang="en-US" smtClean="0"/>
              <a:t>7/6/2020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DCA13-72DB-4017-8571-FB72B138E96A}" type="slidenum">
              <a:rPr lang="en-US" smtClean="0"/>
              <a:t>‹#›</a:t>
            </a:fld>
            <a:endParaRPr lang="en-US"/>
          </a:p>
        </p:txBody>
      </p:sp>
    </p:spTree>
    <p:extLst>
      <p:ext uri="{BB962C8B-B14F-4D97-AF65-F5344CB8AC3E}">
        <p14:creationId xmlns:p14="http://schemas.microsoft.com/office/powerpoint/2010/main" val="3305504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g6tR78d0cmA" TargetMode="External"/><Relationship Id="rId2" Type="http://schemas.openxmlformats.org/officeDocument/2006/relationships/hyperlink" Target="https://www.youtube.com/watch?v=ui-mzTCmZPE" TargetMode="External"/><Relationship Id="rId1" Type="http://schemas.openxmlformats.org/officeDocument/2006/relationships/slideLayout" Target="../slideLayouts/slideLayout2.xml"/><Relationship Id="rId4" Type="http://schemas.openxmlformats.org/officeDocument/2006/relationships/hyperlink" Target="https://www.youtube.com/watch?v=GL-uWmw4YMA"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landsend.com/products/mens-classic-squall-jacket/id_326823_59?sku_0=::3K4&amp;dysku=4959900" TargetMode="External"/><Relationship Id="rId2" Type="http://schemas.openxmlformats.org/officeDocument/2006/relationships/hyperlink" Target="http://www.llbean.com/llb/shop/32937?page=warm-up-jacket-fleece-lined" TargetMode="Externa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S0qjK3TWZE8" TargetMode="External"/><Relationship Id="rId2" Type="http://schemas.openxmlformats.org/officeDocument/2006/relationships/hyperlink" Target="https://www.youtube.com/watch?v=eY1Rc1_HGPM&amp;t=19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mYF2_FBCvXw"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https://search-proquest-com.ezproxy.uky.edu/docview/2183505974/603F73604943E1PQ/63?accountid=11836" TargetMode="External"/><Relationship Id="rId2" Type="http://schemas.openxmlformats.org/officeDocument/2006/relationships/hyperlink" Target="http://ezproxy.uky.edu/login?url=http://search.proquest.com/docview/398780117?accountid=11836" TargetMode="External"/><Relationship Id="rId1" Type="http://schemas.openxmlformats.org/officeDocument/2006/relationships/slideLayout" Target="../slideLayouts/slideLayout7.xml"/><Relationship Id="rId6" Type="http://schemas.openxmlformats.org/officeDocument/2006/relationships/hyperlink" Target="http://ezproxy.uky.edu/login?url=http://search.proquest.com/docview/398729938?accountid=11836" TargetMode="External"/><Relationship Id="rId5" Type="http://schemas.openxmlformats.org/officeDocument/2006/relationships/hyperlink" Target="http://ezproxy.uky.edu/login?url=http://search.proquest.com/docview/399127167/138B03F609C59AFF144/53?accountid=11836" TargetMode="External"/><Relationship Id="rId4" Type="http://schemas.openxmlformats.org/officeDocument/2006/relationships/hyperlink" Target="https://search-proquest-com.ezproxy.uky.edu/docview/398887154/33DE6F31F3364532PQ/115?accountid=11836"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ECO 610:  Lecture 9</a:t>
            </a:r>
          </a:p>
        </p:txBody>
      </p:sp>
      <p:sp>
        <p:nvSpPr>
          <p:cNvPr id="3" name="Subtitle 2"/>
          <p:cNvSpPr>
            <a:spLocks noGrp="1"/>
          </p:cNvSpPr>
          <p:nvPr>
            <p:ph type="subTitle" idx="1"/>
          </p:nvPr>
        </p:nvSpPr>
        <p:spPr/>
        <p:txBody>
          <a:bodyPr>
            <a:normAutofit/>
          </a:bodyPr>
          <a:lstStyle/>
          <a:p>
            <a:r>
              <a:rPr lang="en-US" sz="5400" dirty="0"/>
              <a:t>Oligopoly, Rivalry, and Strategic Behavior</a:t>
            </a:r>
          </a:p>
        </p:txBody>
      </p:sp>
    </p:spTree>
    <p:extLst>
      <p:ext uri="{BB962C8B-B14F-4D97-AF65-F5344CB8AC3E}">
        <p14:creationId xmlns:p14="http://schemas.microsoft.com/office/powerpoint/2010/main" val="581734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Profit possibilities frontier</a:t>
            </a:r>
          </a:p>
        </p:txBody>
      </p:sp>
      <p:sp>
        <p:nvSpPr>
          <p:cNvPr id="3" name="Content Placeholder 2"/>
          <p:cNvSpPr>
            <a:spLocks noGrp="1"/>
          </p:cNvSpPr>
          <p:nvPr>
            <p:ph idx="1"/>
          </p:nvPr>
        </p:nvSpPr>
        <p:spPr/>
        <p:txBody>
          <a:bodyPr/>
          <a:lstStyle/>
          <a:p>
            <a:r>
              <a:rPr lang="en-US" dirty="0"/>
              <a:t>[Refer to diagram drawn on board.]</a:t>
            </a:r>
          </a:p>
          <a:p>
            <a:r>
              <a:rPr lang="en-US" dirty="0"/>
              <a:t>Locate points in the diagram corresponding to</a:t>
            </a:r>
          </a:p>
          <a:p>
            <a:r>
              <a:rPr lang="en-US" dirty="0"/>
              <a:t>Monopoly by firm A.</a:t>
            </a:r>
          </a:p>
          <a:p>
            <a:r>
              <a:rPr lang="en-US" dirty="0"/>
              <a:t>Monopoly by firm B.</a:t>
            </a:r>
          </a:p>
          <a:p>
            <a:r>
              <a:rPr lang="en-US" dirty="0"/>
              <a:t>Shared monopoly by firms A and B (perfectly colluding </a:t>
            </a:r>
            <a:r>
              <a:rPr lang="en-US" dirty="0" err="1"/>
              <a:t>duopolists</a:t>
            </a:r>
            <a:r>
              <a:rPr lang="en-US" dirty="0"/>
              <a:t>).</a:t>
            </a:r>
          </a:p>
          <a:p>
            <a:r>
              <a:rPr lang="en-US" dirty="0"/>
              <a:t>Aggressive competition between firms A and B.</a:t>
            </a:r>
          </a:p>
          <a:p>
            <a:r>
              <a:rPr lang="en-US" dirty="0"/>
              <a:t>Imperfect collusion between firms A and B.</a:t>
            </a:r>
          </a:p>
        </p:txBody>
      </p:sp>
    </p:spTree>
    <p:extLst>
      <p:ext uri="{BB962C8B-B14F-4D97-AF65-F5344CB8AC3E}">
        <p14:creationId xmlns:p14="http://schemas.microsoft.com/office/powerpoint/2010/main" val="244861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Cartel Theory: incentive to collude</a:t>
            </a:r>
          </a:p>
        </p:txBody>
      </p:sp>
      <p:sp>
        <p:nvSpPr>
          <p:cNvPr id="3" name="Content Placeholder 2"/>
          <p:cNvSpPr>
            <a:spLocks noGrp="1"/>
          </p:cNvSpPr>
          <p:nvPr>
            <p:ph idx="1"/>
          </p:nvPr>
        </p:nvSpPr>
        <p:spPr/>
        <p:txBody>
          <a:bodyPr/>
          <a:lstStyle/>
          <a:p>
            <a:r>
              <a:rPr lang="en-US" dirty="0"/>
              <a:t>Suppose all the alligator farmers in the U.S. form an agricultural cooperative and name it the AAA (American Alligator Association).  They hire you as a business consultant to advise them on setting market price and output so as to maximize industry profits.</a:t>
            </a:r>
          </a:p>
          <a:p>
            <a:r>
              <a:rPr lang="en-US" dirty="0"/>
              <a:t>You are asked to present your recommendations at their annual meeting in Natchitoches.  Use the following diagram to explain how to set market output and individual farmer outputs, what the resulting market price of alligators will be, and how much economic profit each farmer will earn.</a:t>
            </a:r>
          </a:p>
          <a:p>
            <a:r>
              <a:rPr lang="en-US" dirty="0"/>
              <a:t>What incentive do these farmers have to go along with your plan?</a:t>
            </a:r>
          </a:p>
        </p:txBody>
      </p:sp>
    </p:spTree>
    <p:extLst>
      <p:ext uri="{BB962C8B-B14F-4D97-AF65-F5344CB8AC3E}">
        <p14:creationId xmlns:p14="http://schemas.microsoft.com/office/powerpoint/2010/main" val="2231461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statisticalforensics.com/images/figure-6-3-chapter-6-market-cartel-vs-fir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994" y="0"/>
            <a:ext cx="1234399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3002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Cartel Theory: incentive to cheat</a:t>
            </a:r>
          </a:p>
        </p:txBody>
      </p:sp>
      <p:sp>
        <p:nvSpPr>
          <p:cNvPr id="3" name="Content Placeholder 2"/>
          <p:cNvSpPr>
            <a:spLocks noGrp="1"/>
          </p:cNvSpPr>
          <p:nvPr>
            <p:ph idx="1"/>
          </p:nvPr>
        </p:nvSpPr>
        <p:spPr/>
        <p:txBody>
          <a:bodyPr>
            <a:normAutofit fontScale="92500" lnSpcReduction="10000"/>
          </a:bodyPr>
          <a:lstStyle/>
          <a:p>
            <a:r>
              <a:rPr lang="en-US" dirty="0"/>
              <a:t>Suppose all members go along with the plan and abide by their production quotas, so that market price rises from P</a:t>
            </a:r>
            <a:r>
              <a:rPr lang="en-US" baseline="-25000" dirty="0"/>
              <a:t>C</a:t>
            </a:r>
            <a:r>
              <a:rPr lang="en-US" dirty="0"/>
              <a:t> to P</a:t>
            </a:r>
            <a:r>
              <a:rPr lang="en-US" baseline="-25000" dirty="0"/>
              <a:t>M</a:t>
            </a:r>
            <a:r>
              <a:rPr lang="en-US" dirty="0"/>
              <a:t>.</a:t>
            </a:r>
          </a:p>
          <a:p>
            <a:r>
              <a:rPr lang="en-US" dirty="0"/>
              <a:t>Do you see any problems down the road keeping this cartel functioning as designed?</a:t>
            </a:r>
          </a:p>
          <a:p>
            <a:r>
              <a:rPr lang="en-US" dirty="0"/>
              <a:t>If you are an alligator farmer and market price is P</a:t>
            </a:r>
            <a:r>
              <a:rPr lang="en-US" baseline="-25000" dirty="0"/>
              <a:t>M</a:t>
            </a:r>
            <a:r>
              <a:rPr lang="en-US" dirty="0"/>
              <a:t> , what output would you like to produce and what would be your profits be if you were the only cartel member to cheat on your production quota?</a:t>
            </a:r>
          </a:p>
          <a:p>
            <a:r>
              <a:rPr lang="en-US" dirty="0"/>
              <a:t>What happens if one member cheats?  What happens if several members cheat?</a:t>
            </a:r>
          </a:p>
          <a:p>
            <a:r>
              <a:rPr lang="en-US" dirty="0"/>
              <a:t>Do you think that the number of alligator farmers will stay the same over time?</a:t>
            </a:r>
          </a:p>
        </p:txBody>
      </p:sp>
    </p:spTree>
    <p:extLst>
      <p:ext uri="{BB962C8B-B14F-4D97-AF65-F5344CB8AC3E}">
        <p14:creationId xmlns:p14="http://schemas.microsoft.com/office/powerpoint/2010/main" val="349108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Coordinating oligopolistic activity</a:t>
            </a:r>
          </a:p>
        </p:txBody>
      </p:sp>
      <p:sp>
        <p:nvSpPr>
          <p:cNvPr id="3" name="Content Placeholder 2"/>
          <p:cNvSpPr>
            <a:spLocks noGrp="1"/>
          </p:cNvSpPr>
          <p:nvPr>
            <p:ph idx="1"/>
          </p:nvPr>
        </p:nvSpPr>
        <p:spPr>
          <a:xfrm>
            <a:off x="838200" y="1690688"/>
            <a:ext cx="10515600" cy="4486275"/>
          </a:xfrm>
        </p:spPr>
        <p:txBody>
          <a:bodyPr>
            <a:normAutofit fontScale="85000" lnSpcReduction="20000"/>
          </a:bodyPr>
          <a:lstStyle/>
          <a:p>
            <a:r>
              <a:rPr lang="en-US" dirty="0"/>
              <a:t>Why don’t producers just get together with their lawyers and draw up a contract agreeing to collude?</a:t>
            </a:r>
          </a:p>
          <a:p>
            <a:r>
              <a:rPr lang="en-US" dirty="0"/>
              <a:t>Sherman Antitrust Act (1890):</a:t>
            </a:r>
          </a:p>
          <a:p>
            <a:endParaRPr lang="en-US" dirty="0"/>
          </a:p>
          <a:p>
            <a:endParaRPr lang="en-US" dirty="0"/>
          </a:p>
          <a:p>
            <a:endParaRPr lang="en-US" dirty="0"/>
          </a:p>
          <a:p>
            <a:endParaRPr lang="en-US" dirty="0"/>
          </a:p>
          <a:p>
            <a:endParaRPr lang="en-US" dirty="0"/>
          </a:p>
          <a:p>
            <a:endParaRPr lang="en-US" dirty="0"/>
          </a:p>
          <a:p>
            <a:endParaRPr lang="en-US" dirty="0"/>
          </a:p>
          <a:p>
            <a:r>
              <a:rPr lang="en-US" dirty="0"/>
              <a:t>Overt vs. Tacit Collusion—what’s the difference?</a:t>
            </a:r>
          </a:p>
          <a:p>
            <a:r>
              <a:rPr lang="en-US" dirty="0"/>
              <a:t>Legal cartels?  NCAA, UAW, Sunkist .  .  .</a:t>
            </a:r>
          </a:p>
          <a:p>
            <a:endParaRPr lang="en-US" dirty="0"/>
          </a:p>
        </p:txBody>
      </p:sp>
      <p:sp>
        <p:nvSpPr>
          <p:cNvPr id="6" name="Rectangle 5"/>
          <p:cNvSpPr/>
          <p:nvPr/>
        </p:nvSpPr>
        <p:spPr>
          <a:xfrm>
            <a:off x="586854" y="2879678"/>
            <a:ext cx="11177516" cy="2031325"/>
          </a:xfrm>
          <a:prstGeom prst="rect">
            <a:avLst/>
          </a:prstGeom>
        </p:spPr>
        <p:txBody>
          <a:bodyPr wrap="square">
            <a:spAutoFit/>
          </a:bodyPr>
          <a:lstStyle/>
          <a:p>
            <a:r>
              <a:rPr lang="en-US" dirty="0"/>
              <a:t>Section 1:</a:t>
            </a:r>
          </a:p>
          <a:p>
            <a:r>
              <a:rPr lang="en-US" dirty="0"/>
              <a:t>"Every contract, combination in the form of trust or otherwise, or conspiracy, in restraint of trade or commerce among the several States, or with foreign nations, is declared to be illegal."</a:t>
            </a:r>
          </a:p>
          <a:p>
            <a:r>
              <a:rPr lang="en-US" dirty="0"/>
              <a:t>Section 2:</a:t>
            </a:r>
          </a:p>
          <a:p>
            <a:r>
              <a:rPr lang="en-US" dirty="0"/>
              <a:t>"Every person who shall monopolize, or attempt to monopolize, or combine or conspire with any other person or persons, to monopolize any part of the trade or commerce among the several States, or with foreign nations, shall be deemed guilty of a felony [. . . ]"</a:t>
            </a:r>
          </a:p>
        </p:txBody>
      </p:sp>
    </p:spTree>
    <p:extLst>
      <p:ext uri="{BB962C8B-B14F-4D97-AF65-F5344CB8AC3E}">
        <p14:creationId xmlns:p14="http://schemas.microsoft.com/office/powerpoint/2010/main" val="804206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facilitating or impeding oligopolistic coordination among producers in an industry</a:t>
            </a:r>
          </a:p>
        </p:txBody>
      </p:sp>
      <p:sp>
        <p:nvSpPr>
          <p:cNvPr id="3" name="Content Placeholder 2"/>
          <p:cNvSpPr>
            <a:spLocks noGrp="1"/>
          </p:cNvSpPr>
          <p:nvPr>
            <p:ph idx="1"/>
          </p:nvPr>
        </p:nvSpPr>
        <p:spPr/>
        <p:txBody>
          <a:bodyPr/>
          <a:lstStyle/>
          <a:p>
            <a:r>
              <a:rPr lang="en-US" dirty="0"/>
              <a:t>Number and size distribution of sellers</a:t>
            </a:r>
          </a:p>
          <a:p>
            <a:r>
              <a:rPr lang="en-US" dirty="0"/>
              <a:t>Number and size distribution of buyers</a:t>
            </a:r>
          </a:p>
          <a:p>
            <a:r>
              <a:rPr lang="en-US" dirty="0"/>
              <a:t>Extent of product differentiation</a:t>
            </a:r>
          </a:p>
          <a:p>
            <a:r>
              <a:rPr lang="en-US" dirty="0"/>
              <a:t>Own-price elasticity of demand</a:t>
            </a:r>
          </a:p>
          <a:p>
            <a:r>
              <a:rPr lang="en-US" dirty="0"/>
              <a:t>Similar or dissimilar costs</a:t>
            </a:r>
          </a:p>
          <a:p>
            <a:r>
              <a:rPr lang="en-US" dirty="0"/>
              <a:t>Availability of information</a:t>
            </a:r>
          </a:p>
          <a:p>
            <a:r>
              <a:rPr lang="en-US" dirty="0"/>
              <a:t>Frequency of interaction in the market</a:t>
            </a:r>
          </a:p>
          <a:p>
            <a:r>
              <a:rPr lang="en-US" dirty="0"/>
              <a:t>Barriers to entry</a:t>
            </a:r>
          </a:p>
          <a:p>
            <a:pPr marL="0" indent="0">
              <a:buNone/>
            </a:pPr>
            <a:endParaRPr lang="en-US" dirty="0"/>
          </a:p>
        </p:txBody>
      </p:sp>
    </p:spTree>
    <p:extLst>
      <p:ext uri="{BB962C8B-B14F-4D97-AF65-F5344CB8AC3E}">
        <p14:creationId xmlns:p14="http://schemas.microsoft.com/office/powerpoint/2010/main" val="1115127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Theory:  Payoff interdependency???</a:t>
            </a:r>
          </a:p>
        </p:txBody>
      </p:sp>
      <p:sp>
        <p:nvSpPr>
          <p:cNvPr id="3" name="Content Placeholder 2"/>
          <p:cNvSpPr>
            <a:spLocks noGrp="1"/>
          </p:cNvSpPr>
          <p:nvPr>
            <p:ph idx="1"/>
          </p:nvPr>
        </p:nvSpPr>
        <p:spPr/>
        <p:txBody>
          <a:bodyPr>
            <a:normAutofit fontScale="77500" lnSpcReduction="20000"/>
          </a:bodyPr>
          <a:lstStyle/>
          <a:p>
            <a:r>
              <a:rPr lang="en-US" dirty="0"/>
              <a:t>Decision-theoretic vs. Game-theoretic Situations</a:t>
            </a:r>
          </a:p>
          <a:p>
            <a:pPr lvl="1">
              <a:buFont typeface="Courier New" panose="02070309020205020404" pitchFamily="49" charset="0"/>
              <a:buChar char="o"/>
            </a:pPr>
            <a:r>
              <a:rPr lang="en-US" dirty="0"/>
              <a:t>KY-American Water Co. is contemplating raising local water prices to cover costs of upgrading its infrastructure.</a:t>
            </a:r>
          </a:p>
          <a:p>
            <a:pPr lvl="1">
              <a:buFont typeface="Courier New" panose="02070309020205020404" pitchFamily="49" charset="0"/>
              <a:buChar char="o"/>
            </a:pPr>
            <a:r>
              <a:rPr lang="en-US" dirty="0"/>
              <a:t>Google contemplates changing the price it charges for “clicks”.</a:t>
            </a:r>
          </a:p>
          <a:p>
            <a:pPr lvl="1">
              <a:buFont typeface="Courier New" panose="02070309020205020404" pitchFamily="49" charset="0"/>
              <a:buChar char="o"/>
            </a:pPr>
            <a:r>
              <a:rPr lang="en-US" dirty="0" err="1"/>
              <a:t>Raywood</a:t>
            </a:r>
            <a:r>
              <a:rPr lang="en-US" dirty="0"/>
              <a:t> </a:t>
            </a:r>
            <a:r>
              <a:rPr lang="en-US" dirty="0" err="1"/>
              <a:t>Stelly</a:t>
            </a:r>
            <a:r>
              <a:rPr lang="en-US" dirty="0"/>
              <a:t> contemplates price and output for the upcoming harvest season.</a:t>
            </a:r>
          </a:p>
          <a:p>
            <a:pPr lvl="1">
              <a:buFont typeface="Courier New" panose="02070309020205020404" pitchFamily="49" charset="0"/>
              <a:buChar char="o"/>
            </a:pPr>
            <a:r>
              <a:rPr lang="en-US" dirty="0"/>
              <a:t>Arby’s on S. Limestone contemplates changing the hourly wage it pays to new employees.</a:t>
            </a:r>
          </a:p>
          <a:p>
            <a:pPr lvl="1">
              <a:buFont typeface="Wingdings" panose="05000000000000000000" pitchFamily="2" charset="2"/>
              <a:buChar char="ü"/>
            </a:pPr>
            <a:r>
              <a:rPr lang="en-US" dirty="0"/>
              <a:t>Apple contemplates the features it makes standard on its new iPhone.</a:t>
            </a:r>
          </a:p>
          <a:p>
            <a:pPr lvl="1">
              <a:buFont typeface="Wingdings" panose="05000000000000000000" pitchFamily="2" charset="2"/>
              <a:buChar char="ü"/>
            </a:pPr>
            <a:r>
              <a:rPr lang="en-US" dirty="0"/>
              <a:t>Honda contemplates offering a $2000 rebate on new Accords to reduce inventories on dealer lots.</a:t>
            </a:r>
          </a:p>
          <a:p>
            <a:pPr lvl="1">
              <a:buFont typeface="Wingdings" panose="05000000000000000000" pitchFamily="2" charset="2"/>
              <a:buChar char="ü"/>
            </a:pPr>
            <a:r>
              <a:rPr lang="en-US" dirty="0"/>
              <a:t>UPS contemplates offering weekend delivery at the same rate as weekday delivery.</a:t>
            </a:r>
          </a:p>
          <a:p>
            <a:pPr lvl="1">
              <a:buFont typeface="Wingdings" panose="05000000000000000000" pitchFamily="2" charset="2"/>
              <a:buChar char="ü"/>
            </a:pPr>
            <a:r>
              <a:rPr lang="en-US" dirty="0"/>
              <a:t>American Airlines contemplates raising the price of its non-stop flight from Lexington to Charlotte.</a:t>
            </a:r>
          </a:p>
          <a:p>
            <a:r>
              <a:rPr lang="en-US" dirty="0"/>
              <a:t>With some situations the optimal strategy for a firm to pursue depends only on the market circumstances and environment in which the firm finds itself.  The behavior or reactions of other parties are not a factor.  There is no </a:t>
            </a:r>
            <a:r>
              <a:rPr lang="en-US" dirty="0">
                <a:solidFill>
                  <a:srgbClr val="FF0000"/>
                </a:solidFill>
              </a:rPr>
              <a:t>Payoff Interdependency</a:t>
            </a:r>
            <a:r>
              <a:rPr lang="en-US" dirty="0"/>
              <a:t>.</a:t>
            </a:r>
          </a:p>
          <a:p>
            <a:r>
              <a:rPr lang="en-US" dirty="0"/>
              <a:t>In other situations a firm’s optimal strategy will depend on the actions or reactions taken by other parties.  There is </a:t>
            </a:r>
            <a:r>
              <a:rPr lang="en-US" dirty="0">
                <a:solidFill>
                  <a:srgbClr val="FF0000"/>
                </a:solidFill>
              </a:rPr>
              <a:t>Payoff Interdependency</a:t>
            </a:r>
            <a:r>
              <a:rPr lang="en-US" dirty="0"/>
              <a:t>.  This payoff interdependency puts us in the realm of Game Theory.</a:t>
            </a:r>
          </a:p>
        </p:txBody>
      </p:sp>
    </p:spTree>
    <p:extLst>
      <p:ext uri="{BB962C8B-B14F-4D97-AF65-F5344CB8AC3E}">
        <p14:creationId xmlns:p14="http://schemas.microsoft.com/office/powerpoint/2010/main" val="2629827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a game, Types of games</a:t>
            </a:r>
          </a:p>
        </p:txBody>
      </p:sp>
      <p:sp>
        <p:nvSpPr>
          <p:cNvPr id="3" name="Content Placeholder 2"/>
          <p:cNvSpPr>
            <a:spLocks noGrp="1"/>
          </p:cNvSpPr>
          <p:nvPr>
            <p:ph idx="1"/>
          </p:nvPr>
        </p:nvSpPr>
        <p:spPr/>
        <p:txBody>
          <a:bodyPr>
            <a:normAutofit fontScale="92500" lnSpcReduction="20000"/>
          </a:bodyPr>
          <a:lstStyle/>
          <a:p>
            <a:r>
              <a:rPr lang="en-US" dirty="0"/>
              <a:t>Elements of a game:</a:t>
            </a:r>
          </a:p>
          <a:p>
            <a:pPr lvl="1">
              <a:buFont typeface="Wingdings" panose="05000000000000000000" pitchFamily="2" charset="2"/>
              <a:buChar char="Ø"/>
            </a:pPr>
            <a:r>
              <a:rPr lang="en-US" dirty="0"/>
              <a:t>Players</a:t>
            </a:r>
          </a:p>
          <a:p>
            <a:pPr lvl="1">
              <a:buFont typeface="Wingdings" panose="05000000000000000000" pitchFamily="2" charset="2"/>
              <a:buChar char="Ø"/>
            </a:pPr>
            <a:r>
              <a:rPr lang="en-US" dirty="0"/>
              <a:t>Rules: timing of moves, actions available to players on each move, information available to players when they make a move</a:t>
            </a:r>
          </a:p>
          <a:p>
            <a:pPr lvl="1">
              <a:buFont typeface="Wingdings" panose="05000000000000000000" pitchFamily="2" charset="2"/>
              <a:buChar char="Ø"/>
            </a:pPr>
            <a:r>
              <a:rPr lang="en-US" dirty="0"/>
              <a:t>Outcomes</a:t>
            </a:r>
          </a:p>
          <a:p>
            <a:pPr lvl="1">
              <a:buFont typeface="Wingdings" panose="05000000000000000000" pitchFamily="2" charset="2"/>
              <a:buChar char="Ø"/>
            </a:pPr>
            <a:r>
              <a:rPr lang="en-US" dirty="0"/>
              <a:t>Payoffs associated with each possible outcome</a:t>
            </a:r>
          </a:p>
          <a:p>
            <a:r>
              <a:rPr lang="en-US" dirty="0"/>
              <a:t>Types of games:</a:t>
            </a:r>
          </a:p>
          <a:p>
            <a:pPr lvl="1">
              <a:buFont typeface="Wingdings" panose="05000000000000000000" pitchFamily="2" charset="2"/>
              <a:buChar char="Ø"/>
            </a:pPr>
            <a:r>
              <a:rPr lang="en-US" dirty="0"/>
              <a:t>Static: players move </a:t>
            </a:r>
            <a:r>
              <a:rPr lang="en-US" u="sng" dirty="0"/>
              <a:t>simultaneously</a:t>
            </a:r>
            <a:r>
              <a:rPr lang="en-US" dirty="0"/>
              <a:t>.  Examples?</a:t>
            </a:r>
          </a:p>
          <a:p>
            <a:pPr marL="914400" lvl="2" indent="0">
              <a:buNone/>
            </a:pPr>
            <a:r>
              <a:rPr lang="en-US" dirty="0">
                <a:hlinkClick r:id="rId2"/>
              </a:rPr>
              <a:t>https://www.youtube.com/watch?v=ui-mzTCmZPE</a:t>
            </a:r>
            <a:r>
              <a:rPr lang="en-US" dirty="0"/>
              <a:t> </a:t>
            </a:r>
          </a:p>
          <a:p>
            <a:pPr marL="914400" lvl="2" indent="0">
              <a:buNone/>
            </a:pPr>
            <a:r>
              <a:rPr lang="en-US" dirty="0">
                <a:hlinkClick r:id="rId3"/>
              </a:rPr>
              <a:t>https://www.youtube.com/watch?v=g6tR78d0cmA</a:t>
            </a:r>
            <a:r>
              <a:rPr lang="en-US" dirty="0"/>
              <a:t> </a:t>
            </a:r>
          </a:p>
          <a:p>
            <a:pPr lvl="1">
              <a:buFont typeface="Wingdings" panose="05000000000000000000" pitchFamily="2" charset="2"/>
              <a:buChar char="Ø"/>
            </a:pPr>
            <a:r>
              <a:rPr lang="en-US" dirty="0"/>
              <a:t>Dynamic: players move </a:t>
            </a:r>
            <a:r>
              <a:rPr lang="en-US" u="sng" dirty="0"/>
              <a:t>sequentially</a:t>
            </a:r>
            <a:r>
              <a:rPr lang="en-US" dirty="0"/>
              <a:t>.  Examples?</a:t>
            </a:r>
          </a:p>
          <a:p>
            <a:pPr marL="914400" lvl="2" indent="0">
              <a:buNone/>
            </a:pPr>
            <a:r>
              <a:rPr lang="en-US" dirty="0">
                <a:hlinkClick r:id="rId4"/>
              </a:rPr>
              <a:t>https://www.youtube.com/watch?v=GL-uWmw4YMA</a:t>
            </a:r>
            <a:r>
              <a:rPr lang="en-US" dirty="0"/>
              <a:t> </a:t>
            </a:r>
          </a:p>
          <a:p>
            <a:pPr lvl="1">
              <a:buFont typeface="Wingdings" panose="05000000000000000000" pitchFamily="2" charset="2"/>
              <a:buChar char="Ø"/>
            </a:pPr>
            <a:r>
              <a:rPr lang="en-US" dirty="0"/>
              <a:t>Information available:  we will restrict our analysis to games where all players have complete information about players, rules, outcomes, and payoffs.</a:t>
            </a:r>
          </a:p>
        </p:txBody>
      </p:sp>
    </p:spTree>
    <p:extLst>
      <p:ext uri="{BB962C8B-B14F-4D97-AF65-F5344CB8AC3E}">
        <p14:creationId xmlns:p14="http://schemas.microsoft.com/office/powerpoint/2010/main" val="1327937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Games of Complete Information</a:t>
            </a:r>
          </a:p>
        </p:txBody>
      </p:sp>
      <p:sp>
        <p:nvSpPr>
          <p:cNvPr id="3" name="Content Placeholder 2"/>
          <p:cNvSpPr>
            <a:spLocks noGrp="1"/>
          </p:cNvSpPr>
          <p:nvPr>
            <p:ph idx="1"/>
          </p:nvPr>
        </p:nvSpPr>
        <p:spPr/>
        <p:txBody>
          <a:bodyPr/>
          <a:lstStyle/>
          <a:p>
            <a:r>
              <a:rPr lang="en-US" dirty="0"/>
              <a:t>The normal form of a static game of complete information is given by its </a:t>
            </a:r>
            <a:r>
              <a:rPr lang="en-US" dirty="0">
                <a:solidFill>
                  <a:srgbClr val="FF0000"/>
                </a:solidFill>
              </a:rPr>
              <a:t>payoff matrix</a:t>
            </a:r>
            <a:r>
              <a:rPr lang="en-US" dirty="0"/>
              <a:t>, which describes:</a:t>
            </a:r>
          </a:p>
          <a:p>
            <a:pPr lvl="1">
              <a:buFont typeface="Wingdings" panose="05000000000000000000" pitchFamily="2" charset="2"/>
              <a:buChar char="Ø"/>
            </a:pPr>
            <a:r>
              <a:rPr lang="en-US" dirty="0"/>
              <a:t> </a:t>
            </a:r>
            <a:r>
              <a:rPr lang="en-US" sz="2000" dirty="0"/>
              <a:t>the players (row player, column player) </a:t>
            </a:r>
          </a:p>
          <a:p>
            <a:pPr lvl="1">
              <a:buFont typeface="Wingdings" panose="05000000000000000000" pitchFamily="2" charset="2"/>
              <a:buChar char="Ø"/>
            </a:pPr>
            <a:r>
              <a:rPr lang="en-US" sz="2000" dirty="0"/>
              <a:t>the strategies available to each player (R1-R3, C1-C3) </a:t>
            </a:r>
          </a:p>
          <a:p>
            <a:pPr lvl="1">
              <a:buFont typeface="Wingdings" panose="05000000000000000000" pitchFamily="2" charset="2"/>
              <a:buChar char="Ø"/>
            </a:pPr>
            <a:r>
              <a:rPr lang="en-US" sz="2000" dirty="0"/>
              <a:t>the payoffs to each player associated with each strategy pair (R1 and C1 =&gt; 4, 3)</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72163148"/>
              </p:ext>
            </p:extLst>
          </p:nvPr>
        </p:nvGraphicFramePr>
        <p:xfrm>
          <a:off x="2505455" y="3922777"/>
          <a:ext cx="7534655" cy="2279637"/>
        </p:xfrm>
        <a:graphic>
          <a:graphicData uri="http://schemas.openxmlformats.org/drawingml/2006/table">
            <a:tbl>
              <a:tblPr firstRow="1" bandRow="1">
                <a:tableStyleId>{5C22544A-7EE6-4342-B048-85BDC9FD1C3A}</a:tableStyleId>
              </a:tblPr>
              <a:tblGrid>
                <a:gridCol w="1506931">
                  <a:extLst>
                    <a:ext uri="{9D8B030D-6E8A-4147-A177-3AD203B41FA5}">
                      <a16:colId xmlns:a16="http://schemas.microsoft.com/office/drawing/2014/main" val="3182070999"/>
                    </a:ext>
                  </a:extLst>
                </a:gridCol>
                <a:gridCol w="1506931">
                  <a:extLst>
                    <a:ext uri="{9D8B030D-6E8A-4147-A177-3AD203B41FA5}">
                      <a16:colId xmlns:a16="http://schemas.microsoft.com/office/drawing/2014/main" val="1645704607"/>
                    </a:ext>
                  </a:extLst>
                </a:gridCol>
                <a:gridCol w="1506931">
                  <a:extLst>
                    <a:ext uri="{9D8B030D-6E8A-4147-A177-3AD203B41FA5}">
                      <a16:colId xmlns:a16="http://schemas.microsoft.com/office/drawing/2014/main" val="2817581804"/>
                    </a:ext>
                  </a:extLst>
                </a:gridCol>
                <a:gridCol w="1506931">
                  <a:extLst>
                    <a:ext uri="{9D8B030D-6E8A-4147-A177-3AD203B41FA5}">
                      <a16:colId xmlns:a16="http://schemas.microsoft.com/office/drawing/2014/main" val="1771947559"/>
                    </a:ext>
                  </a:extLst>
                </a:gridCol>
                <a:gridCol w="1506931">
                  <a:extLst>
                    <a:ext uri="{9D8B030D-6E8A-4147-A177-3AD203B41FA5}">
                      <a16:colId xmlns:a16="http://schemas.microsoft.com/office/drawing/2014/main" val="4142864746"/>
                    </a:ext>
                  </a:extLst>
                </a:gridCol>
              </a:tblGrid>
              <a:tr h="450837">
                <a:tc>
                  <a:txBody>
                    <a:bodyPr/>
                    <a:lstStyle/>
                    <a:p>
                      <a:pPr algn="ctr"/>
                      <a:endParaRPr lang="en-US" dirty="0"/>
                    </a:p>
                  </a:txBody>
                  <a:tcPr/>
                </a:tc>
                <a:tc>
                  <a:txBody>
                    <a:bodyPr/>
                    <a:lstStyle/>
                    <a:p>
                      <a:pPr algn="ctr"/>
                      <a:endParaRPr lang="en-US"/>
                    </a:p>
                  </a:txBody>
                  <a:tcPr/>
                </a:tc>
                <a:tc>
                  <a:txBody>
                    <a:bodyPr/>
                    <a:lstStyle/>
                    <a:p>
                      <a:pPr algn="ctr"/>
                      <a:r>
                        <a:rPr lang="en-US" dirty="0"/>
                        <a:t>Column</a:t>
                      </a:r>
                    </a:p>
                  </a:txBody>
                  <a:tcPr/>
                </a:tc>
                <a:tc>
                  <a:txBody>
                    <a:bodyPr/>
                    <a:lstStyle/>
                    <a:p>
                      <a:pPr algn="ctr"/>
                      <a:r>
                        <a:rPr lang="en-US" dirty="0"/>
                        <a:t>Player</a:t>
                      </a:r>
                    </a:p>
                  </a:txBody>
                  <a:tcPr/>
                </a:tc>
                <a:tc>
                  <a:txBody>
                    <a:bodyPr/>
                    <a:lstStyle/>
                    <a:p>
                      <a:pPr algn="ctr"/>
                      <a:endParaRPr lang="en-US"/>
                    </a:p>
                  </a:txBody>
                  <a:tcPr/>
                </a:tc>
                <a:extLst>
                  <a:ext uri="{0D108BD9-81ED-4DB2-BD59-A6C34878D82A}">
                    <a16:rowId xmlns:a16="http://schemas.microsoft.com/office/drawing/2014/main" val="1277743373"/>
                  </a:ext>
                </a:extLst>
              </a:tr>
              <a:tr h="450837">
                <a:tc>
                  <a:txBody>
                    <a:bodyPr/>
                    <a:lstStyle/>
                    <a:p>
                      <a:pPr algn="ctr"/>
                      <a:endParaRPr lang="en-US" dirty="0"/>
                    </a:p>
                  </a:txBody>
                  <a:tcPr/>
                </a:tc>
                <a:tc>
                  <a:txBody>
                    <a:bodyPr/>
                    <a:lstStyle/>
                    <a:p>
                      <a:pPr algn="ctr"/>
                      <a:endParaRPr lang="en-US"/>
                    </a:p>
                  </a:txBody>
                  <a:tcPr/>
                </a:tc>
                <a:tc>
                  <a:txBody>
                    <a:bodyPr/>
                    <a:lstStyle/>
                    <a:p>
                      <a:pPr algn="ctr"/>
                      <a:r>
                        <a:rPr lang="en-US" sz="2400" dirty="0"/>
                        <a:t>C1</a:t>
                      </a:r>
                    </a:p>
                  </a:txBody>
                  <a:tcPr/>
                </a:tc>
                <a:tc>
                  <a:txBody>
                    <a:bodyPr/>
                    <a:lstStyle/>
                    <a:p>
                      <a:pPr algn="ctr"/>
                      <a:r>
                        <a:rPr lang="en-US" sz="2400" dirty="0"/>
                        <a:t>C2</a:t>
                      </a:r>
                    </a:p>
                  </a:txBody>
                  <a:tcPr/>
                </a:tc>
                <a:tc>
                  <a:txBody>
                    <a:bodyPr/>
                    <a:lstStyle/>
                    <a:p>
                      <a:pPr algn="ctr"/>
                      <a:r>
                        <a:rPr lang="en-US" sz="2400" dirty="0"/>
                        <a:t>C3</a:t>
                      </a:r>
                    </a:p>
                  </a:txBody>
                  <a:tcPr/>
                </a:tc>
                <a:extLst>
                  <a:ext uri="{0D108BD9-81ED-4DB2-BD59-A6C34878D82A}">
                    <a16:rowId xmlns:a16="http://schemas.microsoft.com/office/drawing/2014/main" val="443825147"/>
                  </a:ext>
                </a:extLst>
              </a:tr>
              <a:tr h="450837">
                <a:tc>
                  <a:txBody>
                    <a:bodyPr/>
                    <a:lstStyle/>
                    <a:p>
                      <a:pPr algn="ctr"/>
                      <a:r>
                        <a:rPr lang="en-US" dirty="0"/>
                        <a:t>Row</a:t>
                      </a:r>
                    </a:p>
                  </a:txBody>
                  <a:tcPr/>
                </a:tc>
                <a:tc>
                  <a:txBody>
                    <a:bodyPr/>
                    <a:lstStyle/>
                    <a:p>
                      <a:pPr algn="ctr"/>
                      <a:r>
                        <a:rPr lang="en-US" sz="2400" dirty="0"/>
                        <a:t>R1</a:t>
                      </a:r>
                    </a:p>
                  </a:txBody>
                  <a:tcPr/>
                </a:tc>
                <a:tc>
                  <a:txBody>
                    <a:bodyPr/>
                    <a:lstStyle/>
                    <a:p>
                      <a:pPr algn="ctr"/>
                      <a:r>
                        <a:rPr lang="en-US" sz="2400" dirty="0"/>
                        <a:t>4, 3</a:t>
                      </a:r>
                    </a:p>
                  </a:txBody>
                  <a:tcPr/>
                </a:tc>
                <a:tc>
                  <a:txBody>
                    <a:bodyPr/>
                    <a:lstStyle/>
                    <a:p>
                      <a:pPr algn="ctr"/>
                      <a:r>
                        <a:rPr lang="en-US" sz="2400" dirty="0"/>
                        <a:t>5, 1</a:t>
                      </a:r>
                    </a:p>
                  </a:txBody>
                  <a:tcPr/>
                </a:tc>
                <a:tc>
                  <a:txBody>
                    <a:bodyPr/>
                    <a:lstStyle/>
                    <a:p>
                      <a:pPr algn="ctr"/>
                      <a:r>
                        <a:rPr lang="en-US" sz="2400" dirty="0"/>
                        <a:t>6, 4</a:t>
                      </a:r>
                    </a:p>
                  </a:txBody>
                  <a:tcPr/>
                </a:tc>
                <a:extLst>
                  <a:ext uri="{0D108BD9-81ED-4DB2-BD59-A6C34878D82A}">
                    <a16:rowId xmlns:a16="http://schemas.microsoft.com/office/drawing/2014/main" val="419814558"/>
                  </a:ext>
                </a:extLst>
              </a:tr>
              <a:tr h="450837">
                <a:tc>
                  <a:txBody>
                    <a:bodyPr/>
                    <a:lstStyle/>
                    <a:p>
                      <a:pPr algn="ctr"/>
                      <a:r>
                        <a:rPr lang="en-US" dirty="0"/>
                        <a:t>Player</a:t>
                      </a:r>
                    </a:p>
                  </a:txBody>
                  <a:tcPr/>
                </a:tc>
                <a:tc>
                  <a:txBody>
                    <a:bodyPr/>
                    <a:lstStyle/>
                    <a:p>
                      <a:pPr algn="ctr"/>
                      <a:r>
                        <a:rPr lang="en-US" sz="2400" dirty="0"/>
                        <a:t>R2</a:t>
                      </a:r>
                    </a:p>
                  </a:txBody>
                  <a:tcPr/>
                </a:tc>
                <a:tc>
                  <a:txBody>
                    <a:bodyPr/>
                    <a:lstStyle/>
                    <a:p>
                      <a:pPr algn="ctr"/>
                      <a:r>
                        <a:rPr lang="en-US" sz="2400" dirty="0"/>
                        <a:t>2, 1</a:t>
                      </a:r>
                    </a:p>
                  </a:txBody>
                  <a:tcPr/>
                </a:tc>
                <a:tc>
                  <a:txBody>
                    <a:bodyPr/>
                    <a:lstStyle/>
                    <a:p>
                      <a:pPr algn="ctr"/>
                      <a:r>
                        <a:rPr lang="en-US" sz="2400" dirty="0"/>
                        <a:t>3, 4</a:t>
                      </a:r>
                    </a:p>
                  </a:txBody>
                  <a:tcPr/>
                </a:tc>
                <a:tc>
                  <a:txBody>
                    <a:bodyPr/>
                    <a:lstStyle/>
                    <a:p>
                      <a:pPr algn="ctr"/>
                      <a:r>
                        <a:rPr lang="en-US" sz="2400" dirty="0"/>
                        <a:t>3, 6</a:t>
                      </a:r>
                    </a:p>
                  </a:txBody>
                  <a:tcPr/>
                </a:tc>
                <a:extLst>
                  <a:ext uri="{0D108BD9-81ED-4DB2-BD59-A6C34878D82A}">
                    <a16:rowId xmlns:a16="http://schemas.microsoft.com/office/drawing/2014/main" val="3008423280"/>
                  </a:ext>
                </a:extLst>
              </a:tr>
              <a:tr h="450837">
                <a:tc>
                  <a:txBody>
                    <a:bodyPr/>
                    <a:lstStyle/>
                    <a:p>
                      <a:pPr algn="ctr"/>
                      <a:endParaRPr lang="en-US" dirty="0"/>
                    </a:p>
                  </a:txBody>
                  <a:tcPr/>
                </a:tc>
                <a:tc>
                  <a:txBody>
                    <a:bodyPr/>
                    <a:lstStyle/>
                    <a:p>
                      <a:pPr algn="ctr"/>
                      <a:r>
                        <a:rPr lang="en-US" sz="2400" dirty="0"/>
                        <a:t>R3</a:t>
                      </a:r>
                    </a:p>
                  </a:txBody>
                  <a:tcPr/>
                </a:tc>
                <a:tc>
                  <a:txBody>
                    <a:bodyPr/>
                    <a:lstStyle/>
                    <a:p>
                      <a:pPr algn="ctr"/>
                      <a:r>
                        <a:rPr lang="en-US" sz="2400" dirty="0"/>
                        <a:t>3, 0</a:t>
                      </a:r>
                    </a:p>
                  </a:txBody>
                  <a:tcPr/>
                </a:tc>
                <a:tc>
                  <a:txBody>
                    <a:bodyPr/>
                    <a:lstStyle/>
                    <a:p>
                      <a:pPr algn="ctr"/>
                      <a:r>
                        <a:rPr lang="en-US" sz="2400" dirty="0"/>
                        <a:t>4, 6</a:t>
                      </a:r>
                    </a:p>
                  </a:txBody>
                  <a:tcPr/>
                </a:tc>
                <a:tc>
                  <a:txBody>
                    <a:bodyPr/>
                    <a:lstStyle/>
                    <a:p>
                      <a:pPr algn="ctr"/>
                      <a:r>
                        <a:rPr lang="en-US" sz="2400" dirty="0"/>
                        <a:t>2, 8</a:t>
                      </a:r>
                    </a:p>
                  </a:txBody>
                  <a:tcPr/>
                </a:tc>
                <a:extLst>
                  <a:ext uri="{0D108BD9-81ED-4DB2-BD59-A6C34878D82A}">
                    <a16:rowId xmlns:a16="http://schemas.microsoft.com/office/drawing/2014/main" val="2209514255"/>
                  </a:ext>
                </a:extLst>
              </a:tr>
            </a:tbl>
          </a:graphicData>
        </a:graphic>
      </p:graphicFrame>
    </p:spTree>
    <p:extLst>
      <p:ext uri="{BB962C8B-B14F-4D97-AF65-F5344CB8AC3E}">
        <p14:creationId xmlns:p14="http://schemas.microsoft.com/office/powerpoint/2010/main" val="1365586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Solving a game</a:t>
            </a:r>
          </a:p>
        </p:txBody>
      </p:sp>
      <p:sp>
        <p:nvSpPr>
          <p:cNvPr id="3" name="Content Placeholder 2"/>
          <p:cNvSpPr>
            <a:spLocks noGrp="1"/>
          </p:cNvSpPr>
          <p:nvPr>
            <p:ph idx="1"/>
          </p:nvPr>
        </p:nvSpPr>
        <p:spPr/>
        <p:txBody>
          <a:bodyPr/>
          <a:lstStyle/>
          <a:p>
            <a:r>
              <a:rPr lang="en-US" dirty="0"/>
              <a:t>Given the payoff matrix to a simultaneous-move game, how do we think the game will turn out?  What strategies will each player choose and what will be their payoffs?</a:t>
            </a:r>
          </a:p>
          <a:p>
            <a:r>
              <a:rPr lang="en-US" dirty="0"/>
              <a:t>We begin by asking, if the row player thinks the column player will choose strategy C1, what is her best response?  C2?  C3?</a:t>
            </a:r>
          </a:p>
          <a:p>
            <a:r>
              <a:rPr lang="en-US" dirty="0"/>
              <a:t>Then we ask, if the column player thinks the row player will choose strategy R1, what is his best response?  R2?  R3?</a:t>
            </a:r>
          </a:p>
          <a:p>
            <a:r>
              <a:rPr lang="en-US" dirty="0"/>
              <a:t>In the previous game, the row player will choose strategy R1 no matter what strategy the column player plays.  And the column player will choose strategy C3 no matter what strategy the row player plays.</a:t>
            </a:r>
          </a:p>
          <a:p>
            <a:endParaRPr lang="en-US" dirty="0"/>
          </a:p>
        </p:txBody>
      </p:sp>
    </p:spTree>
    <p:extLst>
      <p:ext uri="{BB962C8B-B14F-4D97-AF65-F5344CB8AC3E}">
        <p14:creationId xmlns:p14="http://schemas.microsoft.com/office/powerpoint/2010/main" val="1822627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Oligopoly, Rivalry, and Strategic Behavior: Outline</a:t>
            </a:r>
          </a:p>
        </p:txBody>
      </p:sp>
      <p:sp>
        <p:nvSpPr>
          <p:cNvPr id="3" name="Content Placeholder 2"/>
          <p:cNvSpPr>
            <a:spLocks noGrp="1"/>
          </p:cNvSpPr>
          <p:nvPr>
            <p:ph idx="1"/>
          </p:nvPr>
        </p:nvSpPr>
        <p:spPr>
          <a:xfrm>
            <a:off x="838200" y="1569493"/>
            <a:ext cx="10515600" cy="4607470"/>
          </a:xfrm>
        </p:spPr>
        <p:txBody>
          <a:bodyPr>
            <a:normAutofit/>
          </a:bodyPr>
          <a:lstStyle/>
          <a:p>
            <a:r>
              <a:rPr lang="en-US" dirty="0"/>
              <a:t>Porter’s Five Forces Model: when does internal rivalry get interesting?</a:t>
            </a:r>
          </a:p>
          <a:p>
            <a:r>
              <a:rPr lang="en-US" dirty="0"/>
              <a:t>Oligopoly: definition and examples</a:t>
            </a:r>
          </a:p>
          <a:p>
            <a:r>
              <a:rPr lang="en-US" dirty="0"/>
              <a:t>Modeling oligopoly market outcomes</a:t>
            </a:r>
          </a:p>
          <a:p>
            <a:r>
              <a:rPr lang="en-US" dirty="0"/>
              <a:t>Profit possibilities frontier</a:t>
            </a:r>
          </a:p>
          <a:p>
            <a:r>
              <a:rPr lang="en-US" dirty="0"/>
              <a:t>Cartel theory, tacit vs. overt collusion, factors facilitating or impeding collusion</a:t>
            </a:r>
          </a:p>
          <a:p>
            <a:r>
              <a:rPr lang="en-US" dirty="0"/>
              <a:t>Static games of complete information</a:t>
            </a:r>
          </a:p>
          <a:p>
            <a:r>
              <a:rPr lang="en-US" dirty="0"/>
              <a:t>Dynamic games of complete information</a:t>
            </a:r>
          </a:p>
          <a:p>
            <a:endParaRPr lang="en-US" dirty="0"/>
          </a:p>
        </p:txBody>
      </p:sp>
    </p:spTree>
    <p:extLst>
      <p:ext uri="{BB962C8B-B14F-4D97-AF65-F5344CB8AC3E}">
        <p14:creationId xmlns:p14="http://schemas.microsoft.com/office/powerpoint/2010/main" val="3046660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strategies</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Dominant strategy: a strategy that maximizes a player’s payoffs regardless of the strategy chosen by the other player.</a:t>
            </a:r>
          </a:p>
          <a:p>
            <a:pPr marL="514350" indent="-514350">
              <a:buFont typeface="+mj-lt"/>
              <a:buAutoNum type="arabicPeriod"/>
            </a:pPr>
            <a:r>
              <a:rPr lang="en-US" dirty="0"/>
              <a:t>Iterative elimination of dominated strategies: a dominated strategy is one such that there is an alternative strategy that is in all cases better to play than this strategy.</a:t>
            </a:r>
          </a:p>
          <a:p>
            <a:pPr marL="514350" indent="-514350">
              <a:buFont typeface="+mj-lt"/>
              <a:buAutoNum type="arabicPeriod"/>
            </a:pPr>
            <a:r>
              <a:rPr lang="en-US" dirty="0" err="1"/>
              <a:t>Rationalizable</a:t>
            </a:r>
            <a:r>
              <a:rPr lang="en-US" dirty="0"/>
              <a:t> strategies: a rational player will not play a strategy that is never a best response to any strategy the other player might choose.</a:t>
            </a:r>
          </a:p>
          <a:p>
            <a:pPr marL="514350" indent="-514350">
              <a:buFont typeface="+mj-lt"/>
              <a:buAutoNum type="arabicPeriod"/>
            </a:pPr>
            <a:r>
              <a:rPr lang="en-US" dirty="0"/>
              <a:t>Nash equilibrium: a strategy profile such that each player’s chosen strategy is a best response to the strategy selected by the other player.  Neither player will experience </a:t>
            </a:r>
            <a:r>
              <a:rPr lang="en-US" dirty="0">
                <a:solidFill>
                  <a:srgbClr val="FF0000"/>
                </a:solidFill>
              </a:rPr>
              <a:t>ex-post regret</a:t>
            </a:r>
            <a:r>
              <a:rPr lang="en-US" dirty="0"/>
              <a:t>.</a:t>
            </a:r>
          </a:p>
          <a:p>
            <a:endParaRPr lang="en-US" dirty="0"/>
          </a:p>
        </p:txBody>
      </p:sp>
    </p:spTree>
    <p:extLst>
      <p:ext uri="{BB962C8B-B14F-4D97-AF65-F5344CB8AC3E}">
        <p14:creationId xmlns:p14="http://schemas.microsoft.com/office/powerpoint/2010/main" val="3700064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9638950" cy="6888047"/>
          </a:xfrm>
          <a:prstGeom prst="rect">
            <a:avLst/>
          </a:prstGeom>
        </p:spPr>
      </p:pic>
      <p:pic>
        <p:nvPicPr>
          <p:cNvPr id="1026" name="Picture 2" descr="https://images-na.ssl-images-amazon.com/images/I/514qR1zZkML._SX332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84080" y="850392"/>
            <a:ext cx="1892808" cy="307238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097589" y="4336869"/>
            <a:ext cx="1579299" cy="1200329"/>
          </a:xfrm>
          <a:prstGeom prst="rect">
            <a:avLst/>
          </a:prstGeom>
          <a:noFill/>
        </p:spPr>
        <p:txBody>
          <a:bodyPr wrap="square" rtlCol="0">
            <a:spAutoFit/>
          </a:bodyPr>
          <a:lstStyle/>
          <a:p>
            <a:r>
              <a:rPr lang="en-US" sz="2400" b="1" dirty="0"/>
              <a:t>Buy and read this book!!</a:t>
            </a:r>
          </a:p>
        </p:txBody>
      </p:sp>
    </p:spTree>
    <p:extLst>
      <p:ext uri="{BB962C8B-B14F-4D97-AF65-F5344CB8AC3E}">
        <p14:creationId xmlns:p14="http://schemas.microsoft.com/office/powerpoint/2010/main" val="2641128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1. Dominant strategies and prisoner’s dilemma games</a:t>
            </a:r>
          </a:p>
        </p:txBody>
      </p:sp>
      <p:sp>
        <p:nvSpPr>
          <p:cNvPr id="3" name="Content Placeholder 2"/>
          <p:cNvSpPr>
            <a:spLocks noGrp="1"/>
          </p:cNvSpPr>
          <p:nvPr>
            <p:ph idx="1"/>
          </p:nvPr>
        </p:nvSpPr>
        <p:spPr>
          <a:xfrm>
            <a:off x="838200" y="1583140"/>
            <a:ext cx="10515600" cy="4593823"/>
          </a:xfrm>
        </p:spPr>
        <p:txBody>
          <a:bodyPr>
            <a:normAutofit fontScale="85000" lnSpcReduction="20000"/>
          </a:bodyPr>
          <a:lstStyle/>
          <a:p>
            <a:r>
              <a:rPr lang="en-US" dirty="0"/>
              <a:t>Payoff matrix for prisoner’s dilemma game between the Conductor and Tchaikovsky:</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What is the outcome of the game? </a:t>
            </a:r>
          </a:p>
        </p:txBody>
      </p:sp>
      <p:graphicFrame>
        <p:nvGraphicFramePr>
          <p:cNvPr id="4" name="Table 3"/>
          <p:cNvGraphicFramePr>
            <a:graphicFrameLocks noGrp="1"/>
          </p:cNvGraphicFramePr>
          <p:nvPr>
            <p:extLst>
              <p:ext uri="{D42A27DB-BD31-4B8C-83A1-F6EECF244321}">
                <p14:modId xmlns:p14="http://schemas.microsoft.com/office/powerpoint/2010/main" val="3223347100"/>
              </p:ext>
            </p:extLst>
          </p:nvPr>
        </p:nvGraphicFramePr>
        <p:xfrm>
          <a:off x="2032000" y="2377438"/>
          <a:ext cx="8128000" cy="28255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709445478"/>
                    </a:ext>
                  </a:extLst>
                </a:gridCol>
                <a:gridCol w="2032000">
                  <a:extLst>
                    <a:ext uri="{9D8B030D-6E8A-4147-A177-3AD203B41FA5}">
                      <a16:colId xmlns:a16="http://schemas.microsoft.com/office/drawing/2014/main" val="2810365987"/>
                    </a:ext>
                  </a:extLst>
                </a:gridCol>
                <a:gridCol w="2032000">
                  <a:extLst>
                    <a:ext uri="{9D8B030D-6E8A-4147-A177-3AD203B41FA5}">
                      <a16:colId xmlns:a16="http://schemas.microsoft.com/office/drawing/2014/main" val="1295145879"/>
                    </a:ext>
                  </a:extLst>
                </a:gridCol>
                <a:gridCol w="2032000">
                  <a:extLst>
                    <a:ext uri="{9D8B030D-6E8A-4147-A177-3AD203B41FA5}">
                      <a16:colId xmlns:a16="http://schemas.microsoft.com/office/drawing/2014/main" val="619849633"/>
                    </a:ext>
                  </a:extLst>
                </a:gridCol>
              </a:tblGrid>
              <a:tr h="706375">
                <a:tc>
                  <a:txBody>
                    <a:bodyPr/>
                    <a:lstStyle/>
                    <a:p>
                      <a:endParaRPr lang="en-US" dirty="0"/>
                    </a:p>
                  </a:txBody>
                  <a:tcPr/>
                </a:tc>
                <a:tc>
                  <a:txBody>
                    <a:bodyPr/>
                    <a:lstStyle/>
                    <a:p>
                      <a:endParaRPr lang="en-US" dirty="0"/>
                    </a:p>
                  </a:txBody>
                  <a:tcPr/>
                </a:tc>
                <a:tc>
                  <a:txBody>
                    <a:bodyPr/>
                    <a:lstStyle/>
                    <a:p>
                      <a:r>
                        <a:rPr lang="en-US" sz="2400" dirty="0"/>
                        <a:t>Tchaikovsky</a:t>
                      </a:r>
                    </a:p>
                  </a:txBody>
                  <a:tcPr/>
                </a:tc>
                <a:tc>
                  <a:txBody>
                    <a:bodyPr/>
                    <a:lstStyle/>
                    <a:p>
                      <a:endParaRPr lang="en-US"/>
                    </a:p>
                  </a:txBody>
                  <a:tcPr/>
                </a:tc>
                <a:extLst>
                  <a:ext uri="{0D108BD9-81ED-4DB2-BD59-A6C34878D82A}">
                    <a16:rowId xmlns:a16="http://schemas.microsoft.com/office/drawing/2014/main" val="672759674"/>
                  </a:ext>
                </a:extLst>
              </a:tr>
              <a:tr h="706375">
                <a:tc>
                  <a:txBody>
                    <a:bodyPr/>
                    <a:lstStyle/>
                    <a:p>
                      <a:endParaRPr lang="en-US" dirty="0"/>
                    </a:p>
                  </a:txBody>
                  <a:tcPr/>
                </a:tc>
                <a:tc>
                  <a:txBody>
                    <a:bodyPr/>
                    <a:lstStyle/>
                    <a:p>
                      <a:endParaRPr lang="en-US" dirty="0"/>
                    </a:p>
                  </a:txBody>
                  <a:tcPr/>
                </a:tc>
                <a:tc>
                  <a:txBody>
                    <a:bodyPr/>
                    <a:lstStyle/>
                    <a:p>
                      <a:r>
                        <a:rPr lang="en-US" b="1" dirty="0"/>
                        <a:t>Confess</a:t>
                      </a:r>
                    </a:p>
                  </a:txBody>
                  <a:tcPr/>
                </a:tc>
                <a:tc>
                  <a:txBody>
                    <a:bodyPr/>
                    <a:lstStyle/>
                    <a:p>
                      <a:r>
                        <a:rPr lang="en-US" b="1" dirty="0"/>
                        <a:t>Don’t confess</a:t>
                      </a:r>
                    </a:p>
                  </a:txBody>
                  <a:tcPr/>
                </a:tc>
                <a:extLst>
                  <a:ext uri="{0D108BD9-81ED-4DB2-BD59-A6C34878D82A}">
                    <a16:rowId xmlns:a16="http://schemas.microsoft.com/office/drawing/2014/main" val="2571432861"/>
                  </a:ext>
                </a:extLst>
              </a:tr>
              <a:tr h="706375">
                <a:tc>
                  <a:txBody>
                    <a:bodyPr/>
                    <a:lstStyle/>
                    <a:p>
                      <a:r>
                        <a:rPr lang="en-US" sz="2400" b="1" dirty="0"/>
                        <a:t>Conductor</a:t>
                      </a:r>
                    </a:p>
                  </a:txBody>
                  <a:tcPr/>
                </a:tc>
                <a:tc>
                  <a:txBody>
                    <a:bodyPr/>
                    <a:lstStyle/>
                    <a:p>
                      <a:r>
                        <a:rPr lang="en-US" b="1" dirty="0"/>
                        <a:t>Confess</a:t>
                      </a:r>
                    </a:p>
                  </a:txBody>
                  <a:tcPr/>
                </a:tc>
                <a:tc>
                  <a:txBody>
                    <a:bodyPr/>
                    <a:lstStyle/>
                    <a:p>
                      <a:r>
                        <a:rPr lang="en-US" dirty="0"/>
                        <a:t>C: 10 years</a:t>
                      </a:r>
                    </a:p>
                    <a:p>
                      <a:r>
                        <a:rPr lang="en-US" dirty="0"/>
                        <a:t>                T: 10 years</a:t>
                      </a:r>
                    </a:p>
                  </a:txBody>
                  <a:tcPr/>
                </a:tc>
                <a:tc>
                  <a:txBody>
                    <a:bodyPr/>
                    <a:lstStyle/>
                    <a:p>
                      <a:r>
                        <a:rPr lang="en-US" dirty="0"/>
                        <a:t>C: 1 year</a:t>
                      </a:r>
                    </a:p>
                    <a:p>
                      <a:r>
                        <a:rPr lang="en-US" dirty="0"/>
                        <a:t>                T: 25 years</a:t>
                      </a:r>
                    </a:p>
                  </a:txBody>
                  <a:tcPr/>
                </a:tc>
                <a:extLst>
                  <a:ext uri="{0D108BD9-81ED-4DB2-BD59-A6C34878D82A}">
                    <a16:rowId xmlns:a16="http://schemas.microsoft.com/office/drawing/2014/main" val="3042777596"/>
                  </a:ext>
                </a:extLst>
              </a:tr>
              <a:tr h="706375">
                <a:tc>
                  <a:txBody>
                    <a:bodyPr/>
                    <a:lstStyle/>
                    <a:p>
                      <a:endParaRPr lang="en-US"/>
                    </a:p>
                  </a:txBody>
                  <a:tcPr/>
                </a:tc>
                <a:tc>
                  <a:txBody>
                    <a:bodyPr/>
                    <a:lstStyle/>
                    <a:p>
                      <a:r>
                        <a:rPr lang="en-US" b="1" dirty="0"/>
                        <a:t>Don’t Confess</a:t>
                      </a:r>
                    </a:p>
                  </a:txBody>
                  <a:tcPr/>
                </a:tc>
                <a:tc>
                  <a:txBody>
                    <a:bodyPr/>
                    <a:lstStyle/>
                    <a:p>
                      <a:r>
                        <a:rPr lang="en-US" dirty="0"/>
                        <a:t>C: 25 years</a:t>
                      </a:r>
                    </a:p>
                    <a:p>
                      <a:r>
                        <a:rPr lang="en-US" dirty="0"/>
                        <a:t>                T: 1 year</a:t>
                      </a:r>
                    </a:p>
                  </a:txBody>
                  <a:tcPr/>
                </a:tc>
                <a:tc>
                  <a:txBody>
                    <a:bodyPr/>
                    <a:lstStyle/>
                    <a:p>
                      <a:r>
                        <a:rPr lang="en-US" dirty="0"/>
                        <a:t>C: 3 years</a:t>
                      </a:r>
                    </a:p>
                    <a:p>
                      <a:r>
                        <a:rPr lang="en-US" dirty="0"/>
                        <a:t>                T: 3 years</a:t>
                      </a:r>
                    </a:p>
                  </a:txBody>
                  <a:tcPr/>
                </a:tc>
                <a:extLst>
                  <a:ext uri="{0D108BD9-81ED-4DB2-BD59-A6C34878D82A}">
                    <a16:rowId xmlns:a16="http://schemas.microsoft.com/office/drawing/2014/main" val="647966309"/>
                  </a:ext>
                </a:extLst>
              </a:tr>
            </a:tbl>
          </a:graphicData>
        </a:graphic>
      </p:graphicFrame>
    </p:spTree>
    <p:extLst>
      <p:ext uri="{BB962C8B-B14F-4D97-AF65-F5344CB8AC3E}">
        <p14:creationId xmlns:p14="http://schemas.microsoft.com/office/powerpoint/2010/main" val="344410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Prisoner’s dilemma in a business setting</a:t>
            </a:r>
          </a:p>
        </p:txBody>
      </p:sp>
      <p:sp>
        <p:nvSpPr>
          <p:cNvPr id="3" name="Content Placeholder 2"/>
          <p:cNvSpPr>
            <a:spLocks noGrp="1"/>
          </p:cNvSpPr>
          <p:nvPr>
            <p:ph idx="1"/>
          </p:nvPr>
        </p:nvSpPr>
        <p:spPr>
          <a:xfrm>
            <a:off x="838200" y="1399031"/>
            <a:ext cx="10515600" cy="5029201"/>
          </a:xfrm>
        </p:spPr>
        <p:txBody>
          <a:bodyPr>
            <a:normAutofit lnSpcReduction="10000"/>
          </a:bodyPr>
          <a:lstStyle/>
          <a:p>
            <a:r>
              <a:rPr lang="en-US" sz="1800" dirty="0">
                <a:hlinkClick r:id="rId2"/>
              </a:rPr>
              <a:t>http://www.llbean.com/llb/shop/32937?page=warm-up-jacket-fleece-lined</a:t>
            </a:r>
            <a:r>
              <a:rPr lang="en-US" sz="1800" dirty="0"/>
              <a:t> </a:t>
            </a:r>
          </a:p>
          <a:p>
            <a:r>
              <a:rPr lang="en-US" sz="1800" dirty="0">
                <a:hlinkClick r:id="rId3"/>
              </a:rPr>
              <a:t>https://www.landsend.com/products/mens-classic-squall-jacket/id_326823_59?sku_0=::3K4&amp;dysku=4959900</a:t>
            </a:r>
            <a:endParaRPr lang="en-US" sz="1800" dirty="0"/>
          </a:p>
          <a:p>
            <a:r>
              <a:rPr lang="en-US" dirty="0" err="1"/>
              <a:t>Duopolists</a:t>
            </a:r>
            <a:r>
              <a:rPr lang="en-US" dirty="0"/>
              <a:t> choosing a pricing strategy: </a:t>
            </a:r>
          </a:p>
          <a:p>
            <a:endParaRPr lang="en-US" dirty="0"/>
          </a:p>
          <a:p>
            <a:endParaRPr lang="en-US" dirty="0"/>
          </a:p>
          <a:p>
            <a:endParaRPr lang="en-US" dirty="0"/>
          </a:p>
          <a:p>
            <a:endParaRPr lang="en-US" dirty="0"/>
          </a:p>
          <a:p>
            <a:endParaRPr lang="en-US" dirty="0"/>
          </a:p>
          <a:p>
            <a:endParaRPr lang="en-US" dirty="0"/>
          </a:p>
          <a:p>
            <a:r>
              <a:rPr lang="en-US" dirty="0"/>
              <a:t>Does this outcome seem counter-intuitive to you?  See: “Resolving the Prisoner’s Dilemma,” (Chapter 4 in Dixit and </a:t>
            </a:r>
            <a:r>
              <a:rPr lang="en-US" dirty="0" err="1"/>
              <a:t>Nalebuff</a:t>
            </a:r>
            <a:r>
              <a:rPr lang="en-US" dirty="0"/>
              <a:t>)</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89014512"/>
              </p:ext>
            </p:extLst>
          </p:nvPr>
        </p:nvGraphicFramePr>
        <p:xfrm>
          <a:off x="2032000" y="2935224"/>
          <a:ext cx="8128000" cy="2633472"/>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149934144"/>
                    </a:ext>
                  </a:extLst>
                </a:gridCol>
                <a:gridCol w="2032000">
                  <a:extLst>
                    <a:ext uri="{9D8B030D-6E8A-4147-A177-3AD203B41FA5}">
                      <a16:colId xmlns:a16="http://schemas.microsoft.com/office/drawing/2014/main" val="2814649553"/>
                    </a:ext>
                  </a:extLst>
                </a:gridCol>
                <a:gridCol w="2032000">
                  <a:extLst>
                    <a:ext uri="{9D8B030D-6E8A-4147-A177-3AD203B41FA5}">
                      <a16:colId xmlns:a16="http://schemas.microsoft.com/office/drawing/2014/main" val="2018029346"/>
                    </a:ext>
                  </a:extLst>
                </a:gridCol>
                <a:gridCol w="2032000">
                  <a:extLst>
                    <a:ext uri="{9D8B030D-6E8A-4147-A177-3AD203B41FA5}">
                      <a16:colId xmlns:a16="http://schemas.microsoft.com/office/drawing/2014/main" val="2951086282"/>
                    </a:ext>
                  </a:extLst>
                </a:gridCol>
              </a:tblGrid>
              <a:tr h="651238">
                <a:tc>
                  <a:txBody>
                    <a:bodyPr/>
                    <a:lstStyle/>
                    <a:p>
                      <a:endParaRPr lang="en-US" dirty="0"/>
                    </a:p>
                  </a:txBody>
                  <a:tcPr/>
                </a:tc>
                <a:tc>
                  <a:txBody>
                    <a:bodyPr/>
                    <a:lstStyle/>
                    <a:p>
                      <a:endParaRPr lang="en-US"/>
                    </a:p>
                  </a:txBody>
                  <a:tcPr/>
                </a:tc>
                <a:tc>
                  <a:txBody>
                    <a:bodyPr/>
                    <a:lstStyle/>
                    <a:p>
                      <a:r>
                        <a:rPr lang="en-US" dirty="0"/>
                        <a:t>Land’s End</a:t>
                      </a:r>
                    </a:p>
                  </a:txBody>
                  <a:tcPr/>
                </a:tc>
                <a:tc>
                  <a:txBody>
                    <a:bodyPr/>
                    <a:lstStyle/>
                    <a:p>
                      <a:endParaRPr lang="en-US"/>
                    </a:p>
                  </a:txBody>
                  <a:tcPr/>
                </a:tc>
                <a:extLst>
                  <a:ext uri="{0D108BD9-81ED-4DB2-BD59-A6C34878D82A}">
                    <a16:rowId xmlns:a16="http://schemas.microsoft.com/office/drawing/2014/main" val="719573076"/>
                  </a:ext>
                </a:extLst>
              </a:tr>
              <a:tr h="651238">
                <a:tc>
                  <a:txBody>
                    <a:bodyPr/>
                    <a:lstStyle/>
                    <a:p>
                      <a:endParaRPr lang="en-US"/>
                    </a:p>
                  </a:txBody>
                  <a:tcPr/>
                </a:tc>
                <a:tc>
                  <a:txBody>
                    <a:bodyPr/>
                    <a:lstStyle/>
                    <a:p>
                      <a:endParaRPr lang="en-US" dirty="0"/>
                    </a:p>
                  </a:txBody>
                  <a:tcPr/>
                </a:tc>
                <a:tc>
                  <a:txBody>
                    <a:bodyPr/>
                    <a:lstStyle/>
                    <a:p>
                      <a:r>
                        <a:rPr lang="en-US" dirty="0"/>
                        <a:t>High price: $89.99</a:t>
                      </a:r>
                    </a:p>
                  </a:txBody>
                  <a:tcPr/>
                </a:tc>
                <a:tc>
                  <a:txBody>
                    <a:bodyPr/>
                    <a:lstStyle/>
                    <a:p>
                      <a:r>
                        <a:rPr lang="en-US" dirty="0"/>
                        <a:t>Low price: $69.99</a:t>
                      </a:r>
                    </a:p>
                  </a:txBody>
                  <a:tcPr/>
                </a:tc>
                <a:extLst>
                  <a:ext uri="{0D108BD9-81ED-4DB2-BD59-A6C34878D82A}">
                    <a16:rowId xmlns:a16="http://schemas.microsoft.com/office/drawing/2014/main" val="1000731603"/>
                  </a:ext>
                </a:extLst>
              </a:tr>
              <a:tr h="665498">
                <a:tc>
                  <a:txBody>
                    <a:bodyPr/>
                    <a:lstStyle/>
                    <a:p>
                      <a:r>
                        <a:rPr lang="en-US" dirty="0"/>
                        <a:t>L. L. Bean</a:t>
                      </a:r>
                    </a:p>
                  </a:txBody>
                  <a:tcPr/>
                </a:tc>
                <a:tc>
                  <a:txBody>
                    <a:bodyPr/>
                    <a:lstStyle/>
                    <a:p>
                      <a:r>
                        <a:rPr lang="en-US" dirty="0"/>
                        <a:t>High price: $89.99</a:t>
                      </a:r>
                    </a:p>
                  </a:txBody>
                  <a:tcPr/>
                </a:tc>
                <a:tc>
                  <a:txBody>
                    <a:bodyPr/>
                    <a:lstStyle/>
                    <a:p>
                      <a:r>
                        <a:rPr lang="el-GR" dirty="0"/>
                        <a:t>π</a:t>
                      </a:r>
                      <a:r>
                        <a:rPr lang="en-US" baseline="-25000" dirty="0"/>
                        <a:t>LLB</a:t>
                      </a:r>
                      <a:r>
                        <a:rPr lang="en-US" baseline="0" dirty="0"/>
                        <a:t> = 100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l-GR" dirty="0"/>
                        <a:t>π</a:t>
                      </a:r>
                      <a:r>
                        <a:rPr lang="en-US" baseline="-25000" dirty="0"/>
                        <a:t>LE</a:t>
                      </a:r>
                      <a:r>
                        <a:rPr lang="en-US" baseline="0" dirty="0"/>
                        <a:t> = 100</a:t>
                      </a:r>
                      <a:endParaRPr lang="en-US" dirty="0"/>
                    </a:p>
                  </a:txBody>
                  <a:tcPr/>
                </a:tc>
                <a:tc>
                  <a:txBody>
                    <a:bodyPr/>
                    <a:lstStyle/>
                    <a:p>
                      <a:r>
                        <a:rPr lang="el-GR" dirty="0"/>
                        <a:t>π</a:t>
                      </a:r>
                      <a:r>
                        <a:rPr lang="en-US" baseline="-25000" dirty="0"/>
                        <a:t>LLB</a:t>
                      </a:r>
                      <a:r>
                        <a:rPr lang="en-US" baseline="0" dirty="0"/>
                        <a:t> = 40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l-GR" dirty="0"/>
                        <a:t>π</a:t>
                      </a:r>
                      <a:r>
                        <a:rPr lang="en-US" baseline="-25000" dirty="0"/>
                        <a:t>LE</a:t>
                      </a:r>
                      <a:r>
                        <a:rPr lang="en-US" baseline="0" dirty="0"/>
                        <a:t> = 140</a:t>
                      </a:r>
                      <a:endParaRPr lang="en-US" dirty="0"/>
                    </a:p>
                  </a:txBody>
                  <a:tcPr/>
                </a:tc>
                <a:extLst>
                  <a:ext uri="{0D108BD9-81ED-4DB2-BD59-A6C34878D82A}">
                    <a16:rowId xmlns:a16="http://schemas.microsoft.com/office/drawing/2014/main" val="3431677384"/>
                  </a:ext>
                </a:extLst>
              </a:tr>
              <a:tr h="665498">
                <a:tc>
                  <a:txBody>
                    <a:bodyPr/>
                    <a:lstStyle/>
                    <a:p>
                      <a:endParaRPr lang="en-US"/>
                    </a:p>
                  </a:txBody>
                  <a:tcPr/>
                </a:tc>
                <a:tc>
                  <a:txBody>
                    <a:bodyPr/>
                    <a:lstStyle/>
                    <a:p>
                      <a:r>
                        <a:rPr lang="en-US" dirty="0"/>
                        <a:t>Low price: $69.99</a:t>
                      </a:r>
                    </a:p>
                  </a:txBody>
                  <a:tcPr/>
                </a:tc>
                <a:tc>
                  <a:txBody>
                    <a:bodyPr/>
                    <a:lstStyle/>
                    <a:p>
                      <a:r>
                        <a:rPr lang="el-GR" dirty="0"/>
                        <a:t>π</a:t>
                      </a:r>
                      <a:r>
                        <a:rPr lang="en-US" baseline="-25000" dirty="0"/>
                        <a:t>LLB</a:t>
                      </a:r>
                      <a:r>
                        <a:rPr lang="en-US" baseline="0" dirty="0"/>
                        <a:t> = 140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l-GR" dirty="0"/>
                        <a:t>π</a:t>
                      </a:r>
                      <a:r>
                        <a:rPr lang="en-US" baseline="-25000" dirty="0"/>
                        <a:t>LE</a:t>
                      </a:r>
                      <a:r>
                        <a:rPr lang="en-US" baseline="0" dirty="0"/>
                        <a:t> = 40</a:t>
                      </a:r>
                      <a:endParaRPr lang="en-US" dirty="0"/>
                    </a:p>
                  </a:txBody>
                  <a:tcPr/>
                </a:tc>
                <a:tc>
                  <a:txBody>
                    <a:bodyPr/>
                    <a:lstStyle/>
                    <a:p>
                      <a:r>
                        <a:rPr lang="el-GR" dirty="0"/>
                        <a:t>π</a:t>
                      </a:r>
                      <a:r>
                        <a:rPr lang="en-US" baseline="-25000" dirty="0"/>
                        <a:t>LLB</a:t>
                      </a:r>
                      <a:r>
                        <a:rPr lang="en-US" baseline="0" dirty="0"/>
                        <a:t> = 60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l-GR" dirty="0"/>
                        <a:t>π</a:t>
                      </a:r>
                      <a:r>
                        <a:rPr lang="en-US" baseline="-25000" dirty="0"/>
                        <a:t>LE</a:t>
                      </a:r>
                      <a:r>
                        <a:rPr lang="en-US" baseline="0" dirty="0"/>
                        <a:t> = 60</a:t>
                      </a:r>
                      <a:endParaRPr lang="en-US" dirty="0"/>
                    </a:p>
                  </a:txBody>
                  <a:tcPr/>
                </a:tc>
                <a:extLst>
                  <a:ext uri="{0D108BD9-81ED-4DB2-BD59-A6C34878D82A}">
                    <a16:rowId xmlns:a16="http://schemas.microsoft.com/office/drawing/2014/main" val="999057901"/>
                  </a:ext>
                </a:extLst>
              </a:tr>
            </a:tbl>
          </a:graphicData>
        </a:graphic>
      </p:graphicFrame>
      <p:pic>
        <p:nvPicPr>
          <p:cNvPr id="6" name="Picture 10" descr="Front Vie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52176" y="2724595"/>
            <a:ext cx="1014984" cy="152247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main, view 1 of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363" y="4247073"/>
            <a:ext cx="995674" cy="1150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161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Cooperative vs. non-cooperative games</a:t>
            </a:r>
          </a:p>
        </p:txBody>
      </p:sp>
      <p:sp>
        <p:nvSpPr>
          <p:cNvPr id="3" name="Content Placeholder 2"/>
          <p:cNvSpPr>
            <a:spLocks noGrp="1"/>
          </p:cNvSpPr>
          <p:nvPr>
            <p:ph idx="1"/>
          </p:nvPr>
        </p:nvSpPr>
        <p:spPr/>
        <p:txBody>
          <a:bodyPr>
            <a:normAutofit fontScale="92500" lnSpcReduction="10000"/>
          </a:bodyPr>
          <a:lstStyle/>
          <a:p>
            <a:r>
              <a:rPr lang="en-US" dirty="0"/>
              <a:t>If players are able to enter into binding commitments to pursue strategies that are not in their narrow self-interest, then they will be able to collude.  We call such games </a:t>
            </a:r>
            <a:r>
              <a:rPr lang="en-US" u="sng" dirty="0"/>
              <a:t>cooperative</a:t>
            </a:r>
            <a:r>
              <a:rPr lang="en-US" dirty="0"/>
              <a:t>.</a:t>
            </a:r>
          </a:p>
          <a:p>
            <a:r>
              <a:rPr lang="en-US" dirty="0"/>
              <a:t>If players cannot make binding commitments, they cannot be counted on to honor any agreements that are not incentive compatible.  We call this type of game </a:t>
            </a:r>
            <a:r>
              <a:rPr lang="en-US" u="sng" dirty="0"/>
              <a:t>non-cooperative</a:t>
            </a:r>
            <a:r>
              <a:rPr lang="en-US" dirty="0"/>
              <a:t>.</a:t>
            </a:r>
          </a:p>
          <a:p>
            <a:r>
              <a:rPr lang="en-US">
                <a:hlinkClick r:id="rId2"/>
              </a:rPr>
              <a:t>https://www.youtube.com/watch?v=eY1Rc1_HGPM&amp;t=19s</a:t>
            </a:r>
            <a:endParaRPr lang="en-US"/>
          </a:p>
          <a:p>
            <a:r>
              <a:rPr lang="en-US">
                <a:hlinkClick r:id="rId3"/>
              </a:rPr>
              <a:t>https</a:t>
            </a:r>
            <a:r>
              <a:rPr lang="en-US" dirty="0">
                <a:hlinkClick r:id="rId3"/>
              </a:rPr>
              <a:t>://www.youtube.com/watch?v=S0qjK3TWZE8</a:t>
            </a:r>
            <a:r>
              <a:rPr lang="en-US" dirty="0"/>
              <a:t> </a:t>
            </a:r>
          </a:p>
          <a:p>
            <a:r>
              <a:rPr lang="en-US" dirty="0"/>
              <a:t>Are contracts to collude legally enforceable in the U.S?</a:t>
            </a:r>
          </a:p>
          <a:p>
            <a:r>
              <a:rPr lang="en-US" dirty="0"/>
              <a:t>How can you make your “commitments” credible?  (see Ch. 6 in Dixit and </a:t>
            </a:r>
            <a:r>
              <a:rPr lang="en-US" dirty="0" err="1"/>
              <a:t>Nalebuff</a:t>
            </a:r>
            <a:r>
              <a:rPr lang="en-US" dirty="0"/>
              <a:t>, “Credible Commitments”)</a:t>
            </a:r>
          </a:p>
        </p:txBody>
      </p:sp>
    </p:spTree>
    <p:extLst>
      <p:ext uri="{BB962C8B-B14F-4D97-AF65-F5344CB8AC3E}">
        <p14:creationId xmlns:p14="http://schemas.microsoft.com/office/powerpoint/2010/main" val="392526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2. Iterative elimination of dominated strategies</a:t>
            </a:r>
          </a:p>
        </p:txBody>
      </p:sp>
      <p:sp>
        <p:nvSpPr>
          <p:cNvPr id="3" name="Content Placeholder 2"/>
          <p:cNvSpPr>
            <a:spLocks noGrp="1"/>
          </p:cNvSpPr>
          <p:nvPr>
            <p:ph idx="1"/>
          </p:nvPr>
        </p:nvSpPr>
        <p:spPr>
          <a:xfrm>
            <a:off x="838200" y="1812562"/>
            <a:ext cx="10515600" cy="4351338"/>
          </a:xfrm>
        </p:spPr>
        <p:txBody>
          <a:bodyPr/>
          <a:lstStyle/>
          <a:p>
            <a:r>
              <a:rPr lang="en-US" dirty="0"/>
              <a:t>Now we are ready to explore ways of solving for the outcome of games of strategy.  The first thing to do is to look for dominant strategies.  If a player has a dominant strategy, she will play it.</a:t>
            </a:r>
          </a:p>
          <a:p>
            <a:r>
              <a:rPr lang="en-US" dirty="0"/>
              <a:t>The second thing to do, if there is no dominant strategy, is to look for dominated strategies and eliminate them from consideration.  A </a:t>
            </a:r>
            <a:r>
              <a:rPr lang="en-US" dirty="0">
                <a:solidFill>
                  <a:srgbClr val="FF0000"/>
                </a:solidFill>
              </a:rPr>
              <a:t>dominated strategy </a:t>
            </a:r>
            <a:r>
              <a:rPr lang="en-US" dirty="0"/>
              <a:t>is one such that there is an alternative strategy that is in all cases better to play than this strategy.  A rational player would never choose to play a dominated strategy.</a:t>
            </a:r>
          </a:p>
        </p:txBody>
      </p:sp>
    </p:spTree>
    <p:extLst>
      <p:ext uri="{BB962C8B-B14F-4D97-AF65-F5344CB8AC3E}">
        <p14:creationId xmlns:p14="http://schemas.microsoft.com/office/powerpoint/2010/main" val="1935062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12115"/>
          </a:xfrm>
        </p:spPr>
        <p:txBody>
          <a:bodyPr>
            <a:normAutofit fontScale="90000"/>
          </a:bodyPr>
          <a:lstStyle/>
          <a:p>
            <a:r>
              <a:rPr lang="en-US" dirty="0"/>
              <a:t>Can you predict the outcome of this game?</a:t>
            </a:r>
          </a:p>
        </p:txBody>
      </p:sp>
      <p:sp>
        <p:nvSpPr>
          <p:cNvPr id="3" name="Content Placeholder 2"/>
          <p:cNvSpPr>
            <a:spLocks noGrp="1"/>
          </p:cNvSpPr>
          <p:nvPr>
            <p:ph idx="1"/>
          </p:nvPr>
        </p:nvSpPr>
        <p:spPr/>
        <p:txBody>
          <a:bodyPr>
            <a:normAutofit fontScale="77500" lnSpcReduction="2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Does either player have a dominant strategy?  Are there any dominated strategies for either player?</a:t>
            </a:r>
          </a:p>
          <a:p>
            <a:r>
              <a:rPr lang="en-US" dirty="0"/>
              <a:t>Predicted outcome: R1, C1.  Note that the level of complexity went up one notch.  The column player has to get inside the row player’s head and understand how he will think in order to determine what strategy is best for her.</a:t>
            </a:r>
          </a:p>
        </p:txBody>
      </p:sp>
      <p:graphicFrame>
        <p:nvGraphicFramePr>
          <p:cNvPr id="4" name="Table 3"/>
          <p:cNvGraphicFramePr>
            <a:graphicFrameLocks noGrp="1"/>
          </p:cNvGraphicFramePr>
          <p:nvPr>
            <p:extLst>
              <p:ext uri="{D42A27DB-BD31-4B8C-83A1-F6EECF244321}">
                <p14:modId xmlns:p14="http://schemas.microsoft.com/office/powerpoint/2010/main" val="3449632940"/>
              </p:ext>
            </p:extLst>
          </p:nvPr>
        </p:nvGraphicFramePr>
        <p:xfrm>
          <a:off x="838200" y="1024128"/>
          <a:ext cx="10235185" cy="3419855"/>
        </p:xfrm>
        <a:graphic>
          <a:graphicData uri="http://schemas.openxmlformats.org/drawingml/2006/table">
            <a:tbl>
              <a:tblPr firstRow="1" bandRow="1">
                <a:tableStyleId>{5C22544A-7EE6-4342-B048-85BDC9FD1C3A}</a:tableStyleId>
              </a:tblPr>
              <a:tblGrid>
                <a:gridCol w="2047037">
                  <a:extLst>
                    <a:ext uri="{9D8B030D-6E8A-4147-A177-3AD203B41FA5}">
                      <a16:colId xmlns:a16="http://schemas.microsoft.com/office/drawing/2014/main" val="1598777456"/>
                    </a:ext>
                  </a:extLst>
                </a:gridCol>
                <a:gridCol w="2047037">
                  <a:extLst>
                    <a:ext uri="{9D8B030D-6E8A-4147-A177-3AD203B41FA5}">
                      <a16:colId xmlns:a16="http://schemas.microsoft.com/office/drawing/2014/main" val="4255026088"/>
                    </a:ext>
                  </a:extLst>
                </a:gridCol>
                <a:gridCol w="2047037">
                  <a:extLst>
                    <a:ext uri="{9D8B030D-6E8A-4147-A177-3AD203B41FA5}">
                      <a16:colId xmlns:a16="http://schemas.microsoft.com/office/drawing/2014/main" val="980224295"/>
                    </a:ext>
                  </a:extLst>
                </a:gridCol>
                <a:gridCol w="2047037">
                  <a:extLst>
                    <a:ext uri="{9D8B030D-6E8A-4147-A177-3AD203B41FA5}">
                      <a16:colId xmlns:a16="http://schemas.microsoft.com/office/drawing/2014/main" val="776449782"/>
                    </a:ext>
                  </a:extLst>
                </a:gridCol>
                <a:gridCol w="2047037">
                  <a:extLst>
                    <a:ext uri="{9D8B030D-6E8A-4147-A177-3AD203B41FA5}">
                      <a16:colId xmlns:a16="http://schemas.microsoft.com/office/drawing/2014/main" val="2468143026"/>
                    </a:ext>
                  </a:extLst>
                </a:gridCol>
              </a:tblGrid>
              <a:tr h="683971">
                <a:tc>
                  <a:txBody>
                    <a:bodyPr/>
                    <a:lstStyle/>
                    <a:p>
                      <a:pPr algn="ctr"/>
                      <a:endParaRPr lang="en-US" sz="3200" dirty="0"/>
                    </a:p>
                  </a:txBody>
                  <a:tcPr/>
                </a:tc>
                <a:tc>
                  <a:txBody>
                    <a:bodyPr/>
                    <a:lstStyle/>
                    <a:p>
                      <a:pPr algn="ctr"/>
                      <a:endParaRPr lang="en-US" sz="3200"/>
                    </a:p>
                  </a:txBody>
                  <a:tcPr/>
                </a:tc>
                <a:tc>
                  <a:txBody>
                    <a:bodyPr/>
                    <a:lstStyle/>
                    <a:p>
                      <a:pPr algn="ctr"/>
                      <a:r>
                        <a:rPr lang="en-US" sz="3200" dirty="0"/>
                        <a:t>Column</a:t>
                      </a:r>
                    </a:p>
                  </a:txBody>
                  <a:tcPr/>
                </a:tc>
                <a:tc>
                  <a:txBody>
                    <a:bodyPr/>
                    <a:lstStyle/>
                    <a:p>
                      <a:pPr algn="ctr"/>
                      <a:r>
                        <a:rPr lang="en-US" sz="3200" dirty="0"/>
                        <a:t>Player</a:t>
                      </a:r>
                    </a:p>
                  </a:txBody>
                  <a:tcPr/>
                </a:tc>
                <a:tc>
                  <a:txBody>
                    <a:bodyPr/>
                    <a:lstStyle/>
                    <a:p>
                      <a:pPr algn="ctr"/>
                      <a:endParaRPr lang="en-US" sz="3200"/>
                    </a:p>
                  </a:txBody>
                  <a:tcPr/>
                </a:tc>
                <a:extLst>
                  <a:ext uri="{0D108BD9-81ED-4DB2-BD59-A6C34878D82A}">
                    <a16:rowId xmlns:a16="http://schemas.microsoft.com/office/drawing/2014/main" val="2128053914"/>
                  </a:ext>
                </a:extLst>
              </a:tr>
              <a:tr h="683971">
                <a:tc>
                  <a:txBody>
                    <a:bodyPr/>
                    <a:lstStyle/>
                    <a:p>
                      <a:pPr algn="ctr"/>
                      <a:endParaRPr lang="en-US" sz="3200" dirty="0"/>
                    </a:p>
                  </a:txBody>
                  <a:tcPr/>
                </a:tc>
                <a:tc>
                  <a:txBody>
                    <a:bodyPr/>
                    <a:lstStyle/>
                    <a:p>
                      <a:pPr algn="ctr"/>
                      <a:endParaRPr lang="en-US" sz="3200" dirty="0"/>
                    </a:p>
                  </a:txBody>
                  <a:tcPr/>
                </a:tc>
                <a:tc>
                  <a:txBody>
                    <a:bodyPr/>
                    <a:lstStyle/>
                    <a:p>
                      <a:pPr algn="ctr"/>
                      <a:r>
                        <a:rPr lang="en-US" sz="3200" dirty="0"/>
                        <a:t>C1</a:t>
                      </a:r>
                    </a:p>
                  </a:txBody>
                  <a:tcPr/>
                </a:tc>
                <a:tc>
                  <a:txBody>
                    <a:bodyPr/>
                    <a:lstStyle/>
                    <a:p>
                      <a:pPr algn="ctr"/>
                      <a:r>
                        <a:rPr lang="en-US" sz="3200" dirty="0"/>
                        <a:t>C2</a:t>
                      </a:r>
                    </a:p>
                  </a:txBody>
                  <a:tcPr/>
                </a:tc>
                <a:tc>
                  <a:txBody>
                    <a:bodyPr/>
                    <a:lstStyle/>
                    <a:p>
                      <a:pPr algn="ctr"/>
                      <a:r>
                        <a:rPr lang="en-US" sz="3200" dirty="0"/>
                        <a:t>C3</a:t>
                      </a:r>
                    </a:p>
                  </a:txBody>
                  <a:tcPr/>
                </a:tc>
                <a:extLst>
                  <a:ext uri="{0D108BD9-81ED-4DB2-BD59-A6C34878D82A}">
                    <a16:rowId xmlns:a16="http://schemas.microsoft.com/office/drawing/2014/main" val="2194172443"/>
                  </a:ext>
                </a:extLst>
              </a:tr>
              <a:tr h="683971">
                <a:tc>
                  <a:txBody>
                    <a:bodyPr/>
                    <a:lstStyle/>
                    <a:p>
                      <a:pPr algn="ctr"/>
                      <a:r>
                        <a:rPr lang="en-US" sz="3200" b="1" dirty="0"/>
                        <a:t>Row</a:t>
                      </a:r>
                    </a:p>
                  </a:txBody>
                  <a:tcPr/>
                </a:tc>
                <a:tc>
                  <a:txBody>
                    <a:bodyPr/>
                    <a:lstStyle/>
                    <a:p>
                      <a:pPr algn="ctr"/>
                      <a:r>
                        <a:rPr lang="en-US" sz="3200" dirty="0"/>
                        <a:t>R1</a:t>
                      </a:r>
                    </a:p>
                  </a:txBody>
                  <a:tcPr/>
                </a:tc>
                <a:tc>
                  <a:txBody>
                    <a:bodyPr/>
                    <a:lstStyle/>
                    <a:p>
                      <a:pPr algn="ctr"/>
                      <a:r>
                        <a:rPr lang="en-US" sz="3200" dirty="0"/>
                        <a:t>4, 3</a:t>
                      </a:r>
                    </a:p>
                  </a:txBody>
                  <a:tcPr/>
                </a:tc>
                <a:tc>
                  <a:txBody>
                    <a:bodyPr/>
                    <a:lstStyle/>
                    <a:p>
                      <a:pPr algn="ctr"/>
                      <a:r>
                        <a:rPr lang="en-US" sz="3200" dirty="0"/>
                        <a:t>5, 1</a:t>
                      </a:r>
                    </a:p>
                  </a:txBody>
                  <a:tcPr/>
                </a:tc>
                <a:tc>
                  <a:txBody>
                    <a:bodyPr/>
                    <a:lstStyle/>
                    <a:p>
                      <a:pPr algn="ctr"/>
                      <a:r>
                        <a:rPr lang="en-US" sz="3200" dirty="0"/>
                        <a:t>6, 2</a:t>
                      </a:r>
                    </a:p>
                  </a:txBody>
                  <a:tcPr/>
                </a:tc>
                <a:extLst>
                  <a:ext uri="{0D108BD9-81ED-4DB2-BD59-A6C34878D82A}">
                    <a16:rowId xmlns:a16="http://schemas.microsoft.com/office/drawing/2014/main" val="1269023333"/>
                  </a:ext>
                </a:extLst>
              </a:tr>
              <a:tr h="683971">
                <a:tc>
                  <a:txBody>
                    <a:bodyPr/>
                    <a:lstStyle/>
                    <a:p>
                      <a:pPr algn="ctr"/>
                      <a:r>
                        <a:rPr lang="en-US" sz="3200" b="1" dirty="0"/>
                        <a:t>Player</a:t>
                      </a:r>
                    </a:p>
                  </a:txBody>
                  <a:tcPr/>
                </a:tc>
                <a:tc>
                  <a:txBody>
                    <a:bodyPr/>
                    <a:lstStyle/>
                    <a:p>
                      <a:pPr algn="ctr"/>
                      <a:r>
                        <a:rPr lang="en-US" sz="3200" dirty="0"/>
                        <a:t>R2</a:t>
                      </a:r>
                    </a:p>
                  </a:txBody>
                  <a:tcPr/>
                </a:tc>
                <a:tc>
                  <a:txBody>
                    <a:bodyPr/>
                    <a:lstStyle/>
                    <a:p>
                      <a:pPr algn="ctr"/>
                      <a:r>
                        <a:rPr lang="en-US" sz="3200" dirty="0"/>
                        <a:t>2, 1</a:t>
                      </a:r>
                    </a:p>
                  </a:txBody>
                  <a:tcPr/>
                </a:tc>
                <a:tc>
                  <a:txBody>
                    <a:bodyPr/>
                    <a:lstStyle/>
                    <a:p>
                      <a:pPr algn="ctr"/>
                      <a:r>
                        <a:rPr lang="en-US" sz="3200" dirty="0"/>
                        <a:t>3, 4</a:t>
                      </a:r>
                    </a:p>
                  </a:txBody>
                  <a:tcPr/>
                </a:tc>
                <a:tc>
                  <a:txBody>
                    <a:bodyPr/>
                    <a:lstStyle/>
                    <a:p>
                      <a:pPr algn="ctr"/>
                      <a:r>
                        <a:rPr lang="en-US" sz="3200" dirty="0"/>
                        <a:t>3, 6</a:t>
                      </a:r>
                    </a:p>
                  </a:txBody>
                  <a:tcPr/>
                </a:tc>
                <a:extLst>
                  <a:ext uri="{0D108BD9-81ED-4DB2-BD59-A6C34878D82A}">
                    <a16:rowId xmlns:a16="http://schemas.microsoft.com/office/drawing/2014/main" val="3504034014"/>
                  </a:ext>
                </a:extLst>
              </a:tr>
              <a:tr h="683971">
                <a:tc>
                  <a:txBody>
                    <a:bodyPr/>
                    <a:lstStyle/>
                    <a:p>
                      <a:pPr algn="ctr"/>
                      <a:endParaRPr lang="en-US" sz="3200" dirty="0"/>
                    </a:p>
                  </a:txBody>
                  <a:tcPr/>
                </a:tc>
                <a:tc>
                  <a:txBody>
                    <a:bodyPr/>
                    <a:lstStyle/>
                    <a:p>
                      <a:pPr algn="ctr"/>
                      <a:r>
                        <a:rPr lang="en-US" sz="3200" dirty="0"/>
                        <a:t>R3</a:t>
                      </a:r>
                    </a:p>
                  </a:txBody>
                  <a:tcPr/>
                </a:tc>
                <a:tc>
                  <a:txBody>
                    <a:bodyPr/>
                    <a:lstStyle/>
                    <a:p>
                      <a:pPr algn="ctr"/>
                      <a:r>
                        <a:rPr lang="en-US" sz="3200" dirty="0"/>
                        <a:t>3, 0</a:t>
                      </a:r>
                    </a:p>
                  </a:txBody>
                  <a:tcPr/>
                </a:tc>
                <a:tc>
                  <a:txBody>
                    <a:bodyPr/>
                    <a:lstStyle/>
                    <a:p>
                      <a:pPr algn="ctr"/>
                      <a:r>
                        <a:rPr lang="en-US" sz="3200" dirty="0"/>
                        <a:t>9, 6</a:t>
                      </a:r>
                    </a:p>
                  </a:txBody>
                  <a:tcPr/>
                </a:tc>
                <a:tc>
                  <a:txBody>
                    <a:bodyPr/>
                    <a:lstStyle/>
                    <a:p>
                      <a:pPr algn="ctr"/>
                      <a:r>
                        <a:rPr lang="en-US" sz="3200" dirty="0"/>
                        <a:t>2, 8</a:t>
                      </a:r>
                    </a:p>
                  </a:txBody>
                  <a:tcPr/>
                </a:tc>
                <a:extLst>
                  <a:ext uri="{0D108BD9-81ED-4DB2-BD59-A6C34878D82A}">
                    <a16:rowId xmlns:a16="http://schemas.microsoft.com/office/drawing/2014/main" val="4054397075"/>
                  </a:ext>
                </a:extLst>
              </a:tr>
            </a:tbl>
          </a:graphicData>
        </a:graphic>
      </p:graphicFrame>
    </p:spTree>
    <p:extLst>
      <p:ext uri="{BB962C8B-B14F-4D97-AF65-F5344CB8AC3E}">
        <p14:creationId xmlns:p14="http://schemas.microsoft.com/office/powerpoint/2010/main" val="577956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3. </a:t>
            </a:r>
            <a:r>
              <a:rPr lang="en-US" sz="4000" b="1" dirty="0" err="1"/>
              <a:t>Rationalizable</a:t>
            </a:r>
            <a:r>
              <a:rPr lang="en-US" sz="4000" b="1" dirty="0"/>
              <a:t> Strategies</a:t>
            </a:r>
          </a:p>
        </p:txBody>
      </p:sp>
      <p:sp>
        <p:nvSpPr>
          <p:cNvPr id="3" name="Content Placeholder 2"/>
          <p:cNvSpPr>
            <a:spLocks noGrp="1"/>
          </p:cNvSpPr>
          <p:nvPr>
            <p:ph idx="1"/>
          </p:nvPr>
        </p:nvSpPr>
        <p:spPr>
          <a:xfrm>
            <a:off x="838200" y="1426464"/>
            <a:ext cx="10515600" cy="4782312"/>
          </a:xfrm>
        </p:spPr>
        <p:txBody>
          <a:bodyPr>
            <a:normAutofit fontScale="92500" lnSpcReduction="20000"/>
          </a:bodyPr>
          <a:lstStyle/>
          <a:p>
            <a:r>
              <a:rPr lang="en-US" dirty="0"/>
              <a:t>How would you solve this game?</a:t>
            </a:r>
          </a:p>
          <a:p>
            <a:endParaRPr lang="en-US" dirty="0"/>
          </a:p>
          <a:p>
            <a:endParaRPr lang="en-US" dirty="0"/>
          </a:p>
          <a:p>
            <a:endParaRPr lang="en-US" dirty="0"/>
          </a:p>
          <a:p>
            <a:endParaRPr lang="en-US" dirty="0"/>
          </a:p>
          <a:p>
            <a:endParaRPr lang="en-US" dirty="0"/>
          </a:p>
          <a:p>
            <a:endParaRPr lang="en-US" dirty="0"/>
          </a:p>
          <a:p>
            <a:r>
              <a:rPr lang="en-US" dirty="0"/>
              <a:t>Are there any dominant strategies?  Are there any dominated strategies?</a:t>
            </a:r>
          </a:p>
          <a:p>
            <a:r>
              <a:rPr lang="en-US" dirty="0"/>
              <a:t>Another solution concept:  a strategy is a </a:t>
            </a:r>
            <a:r>
              <a:rPr lang="en-US" dirty="0">
                <a:solidFill>
                  <a:srgbClr val="FF0000"/>
                </a:solidFill>
              </a:rPr>
              <a:t>best response </a:t>
            </a:r>
            <a:r>
              <a:rPr lang="en-US" dirty="0"/>
              <a:t>for player i when player j plays a certain strategy if player i’s strategy choice yields the highest possible payoff among her set of choices.</a:t>
            </a:r>
          </a:p>
          <a:p>
            <a:r>
              <a:rPr lang="en-US" dirty="0"/>
              <a:t>A rational player will not play a strategy that is never a best response.  </a:t>
            </a:r>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61425375"/>
              </p:ext>
            </p:extLst>
          </p:nvPr>
        </p:nvGraphicFramePr>
        <p:xfrm>
          <a:off x="2032000" y="1892806"/>
          <a:ext cx="8128000" cy="2221996"/>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3814637999"/>
                    </a:ext>
                  </a:extLst>
                </a:gridCol>
                <a:gridCol w="1625600">
                  <a:extLst>
                    <a:ext uri="{9D8B030D-6E8A-4147-A177-3AD203B41FA5}">
                      <a16:colId xmlns:a16="http://schemas.microsoft.com/office/drawing/2014/main" val="2503430984"/>
                    </a:ext>
                  </a:extLst>
                </a:gridCol>
                <a:gridCol w="1625600">
                  <a:extLst>
                    <a:ext uri="{9D8B030D-6E8A-4147-A177-3AD203B41FA5}">
                      <a16:colId xmlns:a16="http://schemas.microsoft.com/office/drawing/2014/main" val="681982641"/>
                    </a:ext>
                  </a:extLst>
                </a:gridCol>
                <a:gridCol w="1625600">
                  <a:extLst>
                    <a:ext uri="{9D8B030D-6E8A-4147-A177-3AD203B41FA5}">
                      <a16:colId xmlns:a16="http://schemas.microsoft.com/office/drawing/2014/main" val="2400723043"/>
                    </a:ext>
                  </a:extLst>
                </a:gridCol>
                <a:gridCol w="1625600">
                  <a:extLst>
                    <a:ext uri="{9D8B030D-6E8A-4147-A177-3AD203B41FA5}">
                      <a16:colId xmlns:a16="http://schemas.microsoft.com/office/drawing/2014/main" val="938540787"/>
                    </a:ext>
                  </a:extLst>
                </a:gridCol>
              </a:tblGrid>
              <a:tr h="555499">
                <a:tc>
                  <a:txBody>
                    <a:bodyPr/>
                    <a:lstStyle/>
                    <a:p>
                      <a:pPr algn="ctr"/>
                      <a:endParaRPr lang="en-US" sz="2800" dirty="0"/>
                    </a:p>
                  </a:txBody>
                  <a:tcPr/>
                </a:tc>
                <a:tc>
                  <a:txBody>
                    <a:bodyPr/>
                    <a:lstStyle/>
                    <a:p>
                      <a:pPr algn="ctr"/>
                      <a:endParaRPr lang="en-US" sz="2800" dirty="0"/>
                    </a:p>
                  </a:txBody>
                  <a:tcPr/>
                </a:tc>
                <a:tc>
                  <a:txBody>
                    <a:bodyPr/>
                    <a:lstStyle/>
                    <a:p>
                      <a:pPr algn="ctr"/>
                      <a:r>
                        <a:rPr lang="en-US" sz="2800" dirty="0"/>
                        <a:t>Column</a:t>
                      </a:r>
                    </a:p>
                  </a:txBody>
                  <a:tcPr/>
                </a:tc>
                <a:tc>
                  <a:txBody>
                    <a:bodyPr/>
                    <a:lstStyle/>
                    <a:p>
                      <a:pPr algn="ctr"/>
                      <a:r>
                        <a:rPr lang="en-US" sz="2800" dirty="0"/>
                        <a:t>Player</a:t>
                      </a:r>
                    </a:p>
                  </a:txBody>
                  <a:tcPr/>
                </a:tc>
                <a:tc>
                  <a:txBody>
                    <a:bodyPr/>
                    <a:lstStyle/>
                    <a:p>
                      <a:pPr algn="ctr"/>
                      <a:endParaRPr lang="en-US" sz="2800"/>
                    </a:p>
                  </a:txBody>
                  <a:tcPr/>
                </a:tc>
                <a:extLst>
                  <a:ext uri="{0D108BD9-81ED-4DB2-BD59-A6C34878D82A}">
                    <a16:rowId xmlns:a16="http://schemas.microsoft.com/office/drawing/2014/main" val="230122630"/>
                  </a:ext>
                </a:extLst>
              </a:tr>
              <a:tr h="555499">
                <a:tc>
                  <a:txBody>
                    <a:bodyPr/>
                    <a:lstStyle/>
                    <a:p>
                      <a:pPr algn="ctr"/>
                      <a:endParaRPr lang="en-US" sz="2800"/>
                    </a:p>
                  </a:txBody>
                  <a:tcPr/>
                </a:tc>
                <a:tc>
                  <a:txBody>
                    <a:bodyPr/>
                    <a:lstStyle/>
                    <a:p>
                      <a:pPr algn="ctr"/>
                      <a:endParaRPr lang="en-US" sz="2800" dirty="0"/>
                    </a:p>
                  </a:txBody>
                  <a:tcPr/>
                </a:tc>
                <a:tc>
                  <a:txBody>
                    <a:bodyPr/>
                    <a:lstStyle/>
                    <a:p>
                      <a:pPr algn="ctr"/>
                      <a:r>
                        <a:rPr lang="en-US" sz="2800" dirty="0"/>
                        <a:t>Left</a:t>
                      </a:r>
                    </a:p>
                  </a:txBody>
                  <a:tcPr/>
                </a:tc>
                <a:tc>
                  <a:txBody>
                    <a:bodyPr/>
                    <a:lstStyle/>
                    <a:p>
                      <a:pPr algn="ctr"/>
                      <a:r>
                        <a:rPr lang="en-US" sz="2800" dirty="0"/>
                        <a:t>Middle</a:t>
                      </a:r>
                    </a:p>
                  </a:txBody>
                  <a:tcPr/>
                </a:tc>
                <a:tc>
                  <a:txBody>
                    <a:bodyPr/>
                    <a:lstStyle/>
                    <a:p>
                      <a:pPr algn="ctr"/>
                      <a:r>
                        <a:rPr lang="en-US" sz="2800" dirty="0"/>
                        <a:t>Right</a:t>
                      </a:r>
                    </a:p>
                  </a:txBody>
                  <a:tcPr/>
                </a:tc>
                <a:extLst>
                  <a:ext uri="{0D108BD9-81ED-4DB2-BD59-A6C34878D82A}">
                    <a16:rowId xmlns:a16="http://schemas.microsoft.com/office/drawing/2014/main" val="2518762056"/>
                  </a:ext>
                </a:extLst>
              </a:tr>
              <a:tr h="555499">
                <a:tc>
                  <a:txBody>
                    <a:bodyPr/>
                    <a:lstStyle/>
                    <a:p>
                      <a:pPr algn="ctr"/>
                      <a:r>
                        <a:rPr lang="en-US" sz="2800" b="1" dirty="0"/>
                        <a:t>Row</a:t>
                      </a:r>
                    </a:p>
                  </a:txBody>
                  <a:tcPr/>
                </a:tc>
                <a:tc>
                  <a:txBody>
                    <a:bodyPr/>
                    <a:lstStyle/>
                    <a:p>
                      <a:pPr algn="ctr"/>
                      <a:r>
                        <a:rPr lang="en-US" sz="2800" dirty="0"/>
                        <a:t>Up</a:t>
                      </a:r>
                    </a:p>
                  </a:txBody>
                  <a:tcPr/>
                </a:tc>
                <a:tc>
                  <a:txBody>
                    <a:bodyPr/>
                    <a:lstStyle/>
                    <a:p>
                      <a:pPr algn="ctr"/>
                      <a:r>
                        <a:rPr lang="en-US" sz="2800" dirty="0"/>
                        <a:t>2, 0</a:t>
                      </a:r>
                    </a:p>
                  </a:txBody>
                  <a:tcPr/>
                </a:tc>
                <a:tc>
                  <a:txBody>
                    <a:bodyPr/>
                    <a:lstStyle/>
                    <a:p>
                      <a:pPr algn="ctr"/>
                      <a:r>
                        <a:rPr lang="en-US" sz="2800" dirty="0"/>
                        <a:t>3, 5</a:t>
                      </a:r>
                    </a:p>
                  </a:txBody>
                  <a:tcPr/>
                </a:tc>
                <a:tc>
                  <a:txBody>
                    <a:bodyPr/>
                    <a:lstStyle/>
                    <a:p>
                      <a:pPr algn="ctr"/>
                      <a:r>
                        <a:rPr lang="en-US" sz="2800" dirty="0"/>
                        <a:t>4, 4</a:t>
                      </a:r>
                    </a:p>
                  </a:txBody>
                  <a:tcPr/>
                </a:tc>
                <a:extLst>
                  <a:ext uri="{0D108BD9-81ED-4DB2-BD59-A6C34878D82A}">
                    <a16:rowId xmlns:a16="http://schemas.microsoft.com/office/drawing/2014/main" val="1567848675"/>
                  </a:ext>
                </a:extLst>
              </a:tr>
              <a:tr h="555499">
                <a:tc>
                  <a:txBody>
                    <a:bodyPr/>
                    <a:lstStyle/>
                    <a:p>
                      <a:pPr algn="ctr"/>
                      <a:r>
                        <a:rPr lang="en-US" sz="2800" b="1" dirty="0"/>
                        <a:t>Player</a:t>
                      </a:r>
                    </a:p>
                  </a:txBody>
                  <a:tcPr/>
                </a:tc>
                <a:tc>
                  <a:txBody>
                    <a:bodyPr/>
                    <a:lstStyle/>
                    <a:p>
                      <a:pPr algn="ctr"/>
                      <a:r>
                        <a:rPr lang="en-US" sz="2800" dirty="0"/>
                        <a:t>Down</a:t>
                      </a:r>
                    </a:p>
                  </a:txBody>
                  <a:tcPr/>
                </a:tc>
                <a:tc>
                  <a:txBody>
                    <a:bodyPr/>
                    <a:lstStyle/>
                    <a:p>
                      <a:pPr algn="ctr"/>
                      <a:r>
                        <a:rPr lang="en-US" sz="2800" dirty="0"/>
                        <a:t>0, 3</a:t>
                      </a:r>
                    </a:p>
                  </a:txBody>
                  <a:tcPr/>
                </a:tc>
                <a:tc>
                  <a:txBody>
                    <a:bodyPr/>
                    <a:lstStyle/>
                    <a:p>
                      <a:pPr algn="ctr"/>
                      <a:r>
                        <a:rPr lang="en-US" sz="2800" dirty="0"/>
                        <a:t>2, 1</a:t>
                      </a:r>
                    </a:p>
                  </a:txBody>
                  <a:tcPr/>
                </a:tc>
                <a:tc>
                  <a:txBody>
                    <a:bodyPr/>
                    <a:lstStyle/>
                    <a:p>
                      <a:pPr algn="ctr"/>
                      <a:r>
                        <a:rPr lang="en-US" sz="2800" dirty="0"/>
                        <a:t>5, 2</a:t>
                      </a:r>
                    </a:p>
                  </a:txBody>
                  <a:tcPr/>
                </a:tc>
                <a:extLst>
                  <a:ext uri="{0D108BD9-81ED-4DB2-BD59-A6C34878D82A}">
                    <a16:rowId xmlns:a16="http://schemas.microsoft.com/office/drawing/2014/main" val="2059495507"/>
                  </a:ext>
                </a:extLst>
              </a:tr>
            </a:tbl>
          </a:graphicData>
        </a:graphic>
      </p:graphicFrame>
    </p:spTree>
    <p:extLst>
      <p:ext uri="{BB962C8B-B14F-4D97-AF65-F5344CB8AC3E}">
        <p14:creationId xmlns:p14="http://schemas.microsoft.com/office/powerpoint/2010/main" val="4082686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1843"/>
          </a:xfrm>
        </p:spPr>
        <p:txBody>
          <a:bodyPr>
            <a:normAutofit fontScale="90000"/>
          </a:bodyPr>
          <a:lstStyle/>
          <a:p>
            <a:r>
              <a:rPr lang="en-US" dirty="0"/>
              <a:t>Solution to the previous game</a:t>
            </a:r>
          </a:p>
        </p:txBody>
      </p:sp>
      <p:sp>
        <p:nvSpPr>
          <p:cNvPr id="3" name="Content Placeholder 2"/>
          <p:cNvSpPr>
            <a:spLocks noGrp="1"/>
          </p:cNvSpPr>
          <p:nvPr>
            <p:ph idx="1"/>
          </p:nvPr>
        </p:nvSpPr>
        <p:spPr>
          <a:xfrm>
            <a:off x="838200" y="987552"/>
            <a:ext cx="10515600" cy="5189411"/>
          </a:xfrm>
        </p:spPr>
        <p:txBody>
          <a:bodyPr>
            <a:normAutofit fontScale="92500"/>
          </a:bodyPr>
          <a:lstStyle/>
          <a:p>
            <a:r>
              <a:rPr lang="en-US" dirty="0"/>
              <a:t>Row player: U is the best response to L or M, and D is the best response to R.</a:t>
            </a:r>
          </a:p>
          <a:p>
            <a:r>
              <a:rPr lang="en-US" dirty="0"/>
              <a:t>Column player: L is the best response to D, and M is the best response to U.</a:t>
            </a:r>
          </a:p>
          <a:p>
            <a:r>
              <a:rPr lang="en-US" dirty="0"/>
              <a:t>So R is never a best response for the column player.  The row player should not expect that strategy to be played if the column player is rational.  That being the case, the row player should not play the D strategy, but should always play the U strategy.  And if the row player plays U, then the best response of the column player is to play M.</a:t>
            </a:r>
          </a:p>
          <a:p>
            <a:r>
              <a:rPr lang="en-US" dirty="0"/>
              <a:t>Note that we have added another layer of complexity.  The column player reasons that the row player is reasoning that he will never choose R, and so as a result will have a dominant strategy of U which she will play.  The column player’s choice of M is wise only if he can count on the row player having “gotten inside” of his head.</a:t>
            </a:r>
          </a:p>
        </p:txBody>
      </p:sp>
    </p:spTree>
    <p:extLst>
      <p:ext uri="{BB962C8B-B14F-4D97-AF65-F5344CB8AC3E}">
        <p14:creationId xmlns:p14="http://schemas.microsoft.com/office/powerpoint/2010/main" val="2840111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4. Nash equilibrium</a:t>
            </a:r>
          </a:p>
        </p:txBody>
      </p:sp>
      <p:sp>
        <p:nvSpPr>
          <p:cNvPr id="3" name="Content Placeholder 2"/>
          <p:cNvSpPr>
            <a:spLocks noGrp="1"/>
          </p:cNvSpPr>
          <p:nvPr>
            <p:ph idx="1"/>
          </p:nvPr>
        </p:nvSpPr>
        <p:spPr>
          <a:xfrm>
            <a:off x="838200" y="1399032"/>
            <a:ext cx="10515600" cy="4777931"/>
          </a:xfrm>
        </p:spPr>
        <p:txBody>
          <a:bodyPr/>
          <a:lstStyle/>
          <a:p>
            <a:r>
              <a:rPr lang="en-US" dirty="0"/>
              <a:t>Let’s try a more complicated example: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44995279"/>
              </p:ext>
            </p:extLst>
          </p:nvPr>
        </p:nvGraphicFramePr>
        <p:xfrm>
          <a:off x="2032000" y="1993390"/>
          <a:ext cx="8128002" cy="4183572"/>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3438644218"/>
                    </a:ext>
                  </a:extLst>
                </a:gridCol>
                <a:gridCol w="1354667">
                  <a:extLst>
                    <a:ext uri="{9D8B030D-6E8A-4147-A177-3AD203B41FA5}">
                      <a16:colId xmlns:a16="http://schemas.microsoft.com/office/drawing/2014/main" val="2290043146"/>
                    </a:ext>
                  </a:extLst>
                </a:gridCol>
                <a:gridCol w="1354667">
                  <a:extLst>
                    <a:ext uri="{9D8B030D-6E8A-4147-A177-3AD203B41FA5}">
                      <a16:colId xmlns:a16="http://schemas.microsoft.com/office/drawing/2014/main" val="1563831240"/>
                    </a:ext>
                  </a:extLst>
                </a:gridCol>
                <a:gridCol w="1354667">
                  <a:extLst>
                    <a:ext uri="{9D8B030D-6E8A-4147-A177-3AD203B41FA5}">
                      <a16:colId xmlns:a16="http://schemas.microsoft.com/office/drawing/2014/main" val="1219788749"/>
                    </a:ext>
                  </a:extLst>
                </a:gridCol>
                <a:gridCol w="1354667">
                  <a:extLst>
                    <a:ext uri="{9D8B030D-6E8A-4147-A177-3AD203B41FA5}">
                      <a16:colId xmlns:a16="http://schemas.microsoft.com/office/drawing/2014/main" val="3405206044"/>
                    </a:ext>
                  </a:extLst>
                </a:gridCol>
                <a:gridCol w="1354667">
                  <a:extLst>
                    <a:ext uri="{9D8B030D-6E8A-4147-A177-3AD203B41FA5}">
                      <a16:colId xmlns:a16="http://schemas.microsoft.com/office/drawing/2014/main" val="1210454077"/>
                    </a:ext>
                  </a:extLst>
                </a:gridCol>
              </a:tblGrid>
              <a:tr h="697262">
                <a:tc>
                  <a:txBody>
                    <a:bodyPr/>
                    <a:lstStyle/>
                    <a:p>
                      <a:pPr algn="ctr"/>
                      <a:endParaRPr lang="en-US" sz="2800" dirty="0"/>
                    </a:p>
                  </a:txBody>
                  <a:tcPr/>
                </a:tc>
                <a:tc>
                  <a:txBody>
                    <a:bodyPr/>
                    <a:lstStyle/>
                    <a:p>
                      <a:pPr algn="ctr"/>
                      <a:endParaRPr lang="en-US" sz="2800"/>
                    </a:p>
                  </a:txBody>
                  <a:tcPr/>
                </a:tc>
                <a:tc>
                  <a:txBody>
                    <a:bodyPr/>
                    <a:lstStyle/>
                    <a:p>
                      <a:pPr algn="ctr"/>
                      <a:r>
                        <a:rPr lang="en-US" sz="2800" dirty="0"/>
                        <a:t>Column</a:t>
                      </a:r>
                    </a:p>
                  </a:txBody>
                  <a:tcPr/>
                </a:tc>
                <a:tc>
                  <a:txBody>
                    <a:bodyPr/>
                    <a:lstStyle/>
                    <a:p>
                      <a:pPr algn="ctr"/>
                      <a:r>
                        <a:rPr lang="en-US" sz="2800" dirty="0"/>
                        <a:t>Player</a:t>
                      </a:r>
                    </a:p>
                  </a:txBody>
                  <a:tcPr/>
                </a:tc>
                <a:tc>
                  <a:txBody>
                    <a:bodyPr/>
                    <a:lstStyle/>
                    <a:p>
                      <a:pPr algn="ctr"/>
                      <a:endParaRPr lang="en-US" sz="2800"/>
                    </a:p>
                  </a:txBody>
                  <a:tcPr/>
                </a:tc>
                <a:tc>
                  <a:txBody>
                    <a:bodyPr/>
                    <a:lstStyle/>
                    <a:p>
                      <a:pPr algn="ctr"/>
                      <a:endParaRPr lang="en-US" sz="2800"/>
                    </a:p>
                  </a:txBody>
                  <a:tcPr/>
                </a:tc>
                <a:extLst>
                  <a:ext uri="{0D108BD9-81ED-4DB2-BD59-A6C34878D82A}">
                    <a16:rowId xmlns:a16="http://schemas.microsoft.com/office/drawing/2014/main" val="3740991171"/>
                  </a:ext>
                </a:extLst>
              </a:tr>
              <a:tr h="697262">
                <a:tc>
                  <a:txBody>
                    <a:bodyPr/>
                    <a:lstStyle/>
                    <a:p>
                      <a:pPr algn="ctr"/>
                      <a:endParaRPr lang="en-US" sz="2800" dirty="0"/>
                    </a:p>
                  </a:txBody>
                  <a:tcPr/>
                </a:tc>
                <a:tc>
                  <a:txBody>
                    <a:bodyPr/>
                    <a:lstStyle/>
                    <a:p>
                      <a:pPr algn="ctr"/>
                      <a:endParaRPr lang="en-US" sz="2800" dirty="0"/>
                    </a:p>
                  </a:txBody>
                  <a:tcPr/>
                </a:tc>
                <a:tc>
                  <a:txBody>
                    <a:bodyPr/>
                    <a:lstStyle/>
                    <a:p>
                      <a:pPr algn="ctr"/>
                      <a:r>
                        <a:rPr lang="en-US" sz="2800" dirty="0"/>
                        <a:t>C1</a:t>
                      </a:r>
                    </a:p>
                  </a:txBody>
                  <a:tcPr/>
                </a:tc>
                <a:tc>
                  <a:txBody>
                    <a:bodyPr/>
                    <a:lstStyle/>
                    <a:p>
                      <a:pPr algn="ctr"/>
                      <a:r>
                        <a:rPr lang="en-US" sz="2800" dirty="0"/>
                        <a:t>C2</a:t>
                      </a:r>
                    </a:p>
                  </a:txBody>
                  <a:tcPr/>
                </a:tc>
                <a:tc>
                  <a:txBody>
                    <a:bodyPr/>
                    <a:lstStyle/>
                    <a:p>
                      <a:pPr algn="ctr"/>
                      <a:r>
                        <a:rPr lang="en-US" sz="2800" dirty="0"/>
                        <a:t>C3</a:t>
                      </a:r>
                    </a:p>
                  </a:txBody>
                  <a:tcPr/>
                </a:tc>
                <a:tc>
                  <a:txBody>
                    <a:bodyPr/>
                    <a:lstStyle/>
                    <a:p>
                      <a:pPr algn="ctr"/>
                      <a:r>
                        <a:rPr lang="en-US" sz="2800" dirty="0"/>
                        <a:t>C4</a:t>
                      </a:r>
                    </a:p>
                  </a:txBody>
                  <a:tcPr/>
                </a:tc>
                <a:extLst>
                  <a:ext uri="{0D108BD9-81ED-4DB2-BD59-A6C34878D82A}">
                    <a16:rowId xmlns:a16="http://schemas.microsoft.com/office/drawing/2014/main" val="1379560203"/>
                  </a:ext>
                </a:extLst>
              </a:tr>
              <a:tr h="697262">
                <a:tc>
                  <a:txBody>
                    <a:bodyPr/>
                    <a:lstStyle/>
                    <a:p>
                      <a:pPr algn="ctr"/>
                      <a:r>
                        <a:rPr lang="en-US" sz="2800" b="1" dirty="0"/>
                        <a:t>Row</a:t>
                      </a:r>
                    </a:p>
                  </a:txBody>
                  <a:tcPr/>
                </a:tc>
                <a:tc>
                  <a:txBody>
                    <a:bodyPr/>
                    <a:lstStyle/>
                    <a:p>
                      <a:pPr algn="ctr"/>
                      <a:r>
                        <a:rPr lang="en-US" sz="2800" dirty="0"/>
                        <a:t>R1</a:t>
                      </a:r>
                    </a:p>
                  </a:txBody>
                  <a:tcPr/>
                </a:tc>
                <a:tc>
                  <a:txBody>
                    <a:bodyPr/>
                    <a:lstStyle/>
                    <a:p>
                      <a:pPr algn="ctr"/>
                      <a:r>
                        <a:rPr lang="en-US" sz="2800" dirty="0"/>
                        <a:t>0, 5</a:t>
                      </a:r>
                    </a:p>
                  </a:txBody>
                  <a:tcPr/>
                </a:tc>
                <a:tc>
                  <a:txBody>
                    <a:bodyPr/>
                    <a:lstStyle/>
                    <a:p>
                      <a:pPr algn="ctr"/>
                      <a:r>
                        <a:rPr lang="en-US" sz="2800" dirty="0"/>
                        <a:t>2, 5</a:t>
                      </a:r>
                    </a:p>
                  </a:txBody>
                  <a:tcPr/>
                </a:tc>
                <a:tc>
                  <a:txBody>
                    <a:bodyPr/>
                    <a:lstStyle/>
                    <a:p>
                      <a:pPr algn="ctr"/>
                      <a:r>
                        <a:rPr lang="en-US" sz="2800" dirty="0"/>
                        <a:t>7, 0</a:t>
                      </a:r>
                    </a:p>
                  </a:txBody>
                  <a:tcPr/>
                </a:tc>
                <a:tc>
                  <a:txBody>
                    <a:bodyPr/>
                    <a:lstStyle/>
                    <a:p>
                      <a:pPr algn="ctr"/>
                      <a:r>
                        <a:rPr lang="en-US" sz="2800" dirty="0"/>
                        <a:t>6, 6</a:t>
                      </a:r>
                    </a:p>
                  </a:txBody>
                  <a:tcPr/>
                </a:tc>
                <a:extLst>
                  <a:ext uri="{0D108BD9-81ED-4DB2-BD59-A6C34878D82A}">
                    <a16:rowId xmlns:a16="http://schemas.microsoft.com/office/drawing/2014/main" val="952294796"/>
                  </a:ext>
                </a:extLst>
              </a:tr>
              <a:tr h="697262">
                <a:tc>
                  <a:txBody>
                    <a:bodyPr/>
                    <a:lstStyle/>
                    <a:p>
                      <a:pPr algn="ctr"/>
                      <a:r>
                        <a:rPr lang="en-US" sz="2800" b="1" dirty="0"/>
                        <a:t>Player</a:t>
                      </a:r>
                    </a:p>
                  </a:txBody>
                  <a:tcPr/>
                </a:tc>
                <a:tc>
                  <a:txBody>
                    <a:bodyPr/>
                    <a:lstStyle/>
                    <a:p>
                      <a:pPr algn="ctr"/>
                      <a:r>
                        <a:rPr lang="en-US" sz="2800" dirty="0"/>
                        <a:t>R2</a:t>
                      </a:r>
                    </a:p>
                  </a:txBody>
                  <a:tcPr/>
                </a:tc>
                <a:tc>
                  <a:txBody>
                    <a:bodyPr/>
                    <a:lstStyle/>
                    <a:p>
                      <a:pPr algn="ctr"/>
                      <a:r>
                        <a:rPr lang="en-US" sz="2800" dirty="0"/>
                        <a:t>5, 2</a:t>
                      </a:r>
                    </a:p>
                  </a:txBody>
                  <a:tcPr/>
                </a:tc>
                <a:tc>
                  <a:txBody>
                    <a:bodyPr/>
                    <a:lstStyle/>
                    <a:p>
                      <a:pPr algn="ctr"/>
                      <a:r>
                        <a:rPr lang="en-US" sz="2800" dirty="0"/>
                        <a:t>3, 3</a:t>
                      </a:r>
                    </a:p>
                  </a:txBody>
                  <a:tcPr/>
                </a:tc>
                <a:tc>
                  <a:txBody>
                    <a:bodyPr/>
                    <a:lstStyle/>
                    <a:p>
                      <a:pPr algn="ctr"/>
                      <a:r>
                        <a:rPr lang="en-US" sz="2800" dirty="0"/>
                        <a:t>5, 2</a:t>
                      </a:r>
                    </a:p>
                  </a:txBody>
                  <a:tcPr/>
                </a:tc>
                <a:tc>
                  <a:txBody>
                    <a:bodyPr/>
                    <a:lstStyle/>
                    <a:p>
                      <a:pPr algn="ctr"/>
                      <a:r>
                        <a:rPr lang="en-US" sz="2800" dirty="0"/>
                        <a:t>2, 2</a:t>
                      </a:r>
                    </a:p>
                  </a:txBody>
                  <a:tcPr/>
                </a:tc>
                <a:extLst>
                  <a:ext uri="{0D108BD9-81ED-4DB2-BD59-A6C34878D82A}">
                    <a16:rowId xmlns:a16="http://schemas.microsoft.com/office/drawing/2014/main" val="2800996877"/>
                  </a:ext>
                </a:extLst>
              </a:tr>
              <a:tr h="697262">
                <a:tc>
                  <a:txBody>
                    <a:bodyPr/>
                    <a:lstStyle/>
                    <a:p>
                      <a:pPr algn="ctr"/>
                      <a:endParaRPr lang="en-US" sz="2800"/>
                    </a:p>
                  </a:txBody>
                  <a:tcPr/>
                </a:tc>
                <a:tc>
                  <a:txBody>
                    <a:bodyPr/>
                    <a:lstStyle/>
                    <a:p>
                      <a:pPr algn="ctr"/>
                      <a:r>
                        <a:rPr lang="en-US" sz="2800" dirty="0"/>
                        <a:t>R3</a:t>
                      </a:r>
                    </a:p>
                  </a:txBody>
                  <a:tcPr/>
                </a:tc>
                <a:tc>
                  <a:txBody>
                    <a:bodyPr/>
                    <a:lstStyle/>
                    <a:p>
                      <a:pPr algn="ctr"/>
                      <a:r>
                        <a:rPr lang="en-US" sz="2800" dirty="0"/>
                        <a:t>7, 0</a:t>
                      </a:r>
                    </a:p>
                  </a:txBody>
                  <a:tcPr/>
                </a:tc>
                <a:tc>
                  <a:txBody>
                    <a:bodyPr/>
                    <a:lstStyle/>
                    <a:p>
                      <a:pPr algn="ctr"/>
                      <a:r>
                        <a:rPr lang="en-US" sz="2800" dirty="0"/>
                        <a:t>2, 5</a:t>
                      </a:r>
                    </a:p>
                  </a:txBody>
                  <a:tcPr/>
                </a:tc>
                <a:tc>
                  <a:txBody>
                    <a:bodyPr/>
                    <a:lstStyle/>
                    <a:p>
                      <a:pPr algn="ctr"/>
                      <a:r>
                        <a:rPr lang="en-US" sz="2800" dirty="0"/>
                        <a:t>0, 7</a:t>
                      </a:r>
                    </a:p>
                  </a:txBody>
                  <a:tcPr/>
                </a:tc>
                <a:tc>
                  <a:txBody>
                    <a:bodyPr/>
                    <a:lstStyle/>
                    <a:p>
                      <a:pPr algn="ctr"/>
                      <a:r>
                        <a:rPr lang="en-US" sz="2800" dirty="0"/>
                        <a:t>4, 4</a:t>
                      </a:r>
                    </a:p>
                  </a:txBody>
                  <a:tcPr/>
                </a:tc>
                <a:extLst>
                  <a:ext uri="{0D108BD9-81ED-4DB2-BD59-A6C34878D82A}">
                    <a16:rowId xmlns:a16="http://schemas.microsoft.com/office/drawing/2014/main" val="3966983786"/>
                  </a:ext>
                </a:extLst>
              </a:tr>
              <a:tr h="697262">
                <a:tc>
                  <a:txBody>
                    <a:bodyPr/>
                    <a:lstStyle/>
                    <a:p>
                      <a:pPr algn="ctr"/>
                      <a:endParaRPr lang="en-US" sz="2800"/>
                    </a:p>
                  </a:txBody>
                  <a:tcPr/>
                </a:tc>
                <a:tc>
                  <a:txBody>
                    <a:bodyPr/>
                    <a:lstStyle/>
                    <a:p>
                      <a:pPr algn="ctr"/>
                      <a:r>
                        <a:rPr lang="en-US" sz="2800" dirty="0"/>
                        <a:t>R4</a:t>
                      </a:r>
                    </a:p>
                  </a:txBody>
                  <a:tcPr/>
                </a:tc>
                <a:tc>
                  <a:txBody>
                    <a:bodyPr/>
                    <a:lstStyle/>
                    <a:p>
                      <a:pPr algn="ctr"/>
                      <a:r>
                        <a:rPr lang="en-US" sz="2800" dirty="0"/>
                        <a:t>6, 6</a:t>
                      </a:r>
                    </a:p>
                  </a:txBody>
                  <a:tcPr/>
                </a:tc>
                <a:tc>
                  <a:txBody>
                    <a:bodyPr/>
                    <a:lstStyle/>
                    <a:p>
                      <a:pPr algn="ctr"/>
                      <a:r>
                        <a:rPr lang="en-US" sz="2800" dirty="0"/>
                        <a:t>2, 2</a:t>
                      </a:r>
                    </a:p>
                  </a:txBody>
                  <a:tcPr/>
                </a:tc>
                <a:tc>
                  <a:txBody>
                    <a:bodyPr/>
                    <a:lstStyle/>
                    <a:p>
                      <a:pPr algn="ctr"/>
                      <a:r>
                        <a:rPr lang="en-US" sz="2800" dirty="0"/>
                        <a:t>4, 4</a:t>
                      </a:r>
                    </a:p>
                  </a:txBody>
                  <a:tcPr/>
                </a:tc>
                <a:tc>
                  <a:txBody>
                    <a:bodyPr/>
                    <a:lstStyle/>
                    <a:p>
                      <a:pPr algn="ctr"/>
                      <a:r>
                        <a:rPr lang="en-US" sz="2800" dirty="0"/>
                        <a:t>10, 3</a:t>
                      </a:r>
                    </a:p>
                  </a:txBody>
                  <a:tcPr/>
                </a:tc>
                <a:extLst>
                  <a:ext uri="{0D108BD9-81ED-4DB2-BD59-A6C34878D82A}">
                    <a16:rowId xmlns:a16="http://schemas.microsoft.com/office/drawing/2014/main" val="3925474725"/>
                  </a:ext>
                </a:extLst>
              </a:tr>
            </a:tbl>
          </a:graphicData>
        </a:graphic>
      </p:graphicFrame>
    </p:spTree>
    <p:extLst>
      <p:ext uri="{BB962C8B-B14F-4D97-AF65-F5344CB8AC3E}">
        <p14:creationId xmlns:p14="http://schemas.microsoft.com/office/powerpoint/2010/main" val="1181132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2887639" cy="1873108"/>
          </a:xfrm>
        </p:spPr>
        <p:txBody>
          <a:bodyPr>
            <a:normAutofit fontScale="90000"/>
          </a:bodyPr>
          <a:lstStyle/>
          <a:p>
            <a:r>
              <a:rPr lang="en-US" dirty="0"/>
              <a:t>A taxonomy</a:t>
            </a:r>
            <a:br>
              <a:rPr lang="en-US" dirty="0"/>
            </a:br>
            <a:r>
              <a:rPr lang="en-US" dirty="0"/>
              <a:t>of market</a:t>
            </a:r>
            <a:br>
              <a:rPr lang="en-US" dirty="0"/>
            </a:br>
            <a:r>
              <a:rPr lang="en-US" dirty="0"/>
              <a:t>structures</a:t>
            </a:r>
          </a:p>
        </p:txBody>
      </p:sp>
      <p:pic>
        <p:nvPicPr>
          <p:cNvPr id="1026" name="Picture 2" descr="structuremap.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65675" y="69966"/>
            <a:ext cx="6543352" cy="6788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83495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3867"/>
          </a:xfrm>
        </p:spPr>
        <p:txBody>
          <a:bodyPr/>
          <a:lstStyle/>
          <a:p>
            <a:r>
              <a:rPr lang="en-US" dirty="0"/>
              <a:t>Solution to the previous game</a:t>
            </a:r>
          </a:p>
        </p:txBody>
      </p:sp>
      <p:sp>
        <p:nvSpPr>
          <p:cNvPr id="3" name="Content Placeholder 2"/>
          <p:cNvSpPr>
            <a:spLocks noGrp="1"/>
          </p:cNvSpPr>
          <p:nvPr>
            <p:ph idx="1"/>
          </p:nvPr>
        </p:nvSpPr>
        <p:spPr>
          <a:xfrm>
            <a:off x="838200" y="1307592"/>
            <a:ext cx="10515600" cy="4869371"/>
          </a:xfrm>
        </p:spPr>
        <p:txBody>
          <a:bodyPr>
            <a:normAutofit lnSpcReduction="10000"/>
          </a:bodyPr>
          <a:lstStyle/>
          <a:p>
            <a:r>
              <a:rPr lang="en-US" dirty="0"/>
              <a:t>Does either player have a dominant strategy?  Are there any dominated strategies?  Non-</a:t>
            </a:r>
            <a:r>
              <a:rPr lang="en-US" dirty="0" err="1"/>
              <a:t>rationalizable</a:t>
            </a:r>
            <a:r>
              <a:rPr lang="en-US" dirty="0"/>
              <a:t> strategies?  So how do we think the game will turn out?</a:t>
            </a:r>
          </a:p>
          <a:p>
            <a:r>
              <a:rPr lang="en-US" dirty="0"/>
              <a:t>An even stronger solution concept:  </a:t>
            </a:r>
            <a:r>
              <a:rPr lang="en-US" dirty="0">
                <a:solidFill>
                  <a:srgbClr val="FF0000"/>
                </a:solidFill>
              </a:rPr>
              <a:t>Nash Equilibrium</a:t>
            </a:r>
          </a:p>
          <a:p>
            <a:r>
              <a:rPr lang="en-US" dirty="0"/>
              <a:t>A Nash equilibrium is a strategy profile such that each player’s chosen strategy is a best response to the strategy selected by the other player.</a:t>
            </a:r>
          </a:p>
          <a:p>
            <a:r>
              <a:rPr lang="en-US" dirty="0"/>
              <a:t>In other words, if my strategy choice is the best possible response to your strategy, and at the same time your strategy is the best possible response to my strategy, then this strategy pair is a Nash equilibrium.  If that is true, then neither of us will experience </a:t>
            </a:r>
            <a:r>
              <a:rPr lang="en-US" u="sng" dirty="0"/>
              <a:t>ex post regret</a:t>
            </a:r>
            <a:r>
              <a:rPr lang="en-US" dirty="0"/>
              <a:t>.</a:t>
            </a:r>
          </a:p>
          <a:p>
            <a:r>
              <a:rPr lang="en-US" dirty="0"/>
              <a:t>In the previous game, the strategy pair R2, C2 is a Nash equilibrium.</a:t>
            </a:r>
          </a:p>
        </p:txBody>
      </p:sp>
    </p:spTree>
    <p:extLst>
      <p:ext uri="{BB962C8B-B14F-4D97-AF65-F5344CB8AC3E}">
        <p14:creationId xmlns:p14="http://schemas.microsoft.com/office/powerpoint/2010/main" val="22199351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Games of Complete Information</a:t>
            </a:r>
          </a:p>
        </p:txBody>
      </p:sp>
      <p:sp>
        <p:nvSpPr>
          <p:cNvPr id="3" name="Content Placeholder 2"/>
          <p:cNvSpPr>
            <a:spLocks noGrp="1"/>
          </p:cNvSpPr>
          <p:nvPr>
            <p:ph idx="1"/>
          </p:nvPr>
        </p:nvSpPr>
        <p:spPr>
          <a:xfrm>
            <a:off x="838200" y="1555845"/>
            <a:ext cx="10515600" cy="4621118"/>
          </a:xfrm>
        </p:spPr>
        <p:txBody>
          <a:bodyPr>
            <a:normAutofit fontScale="92500" lnSpcReduction="10000"/>
          </a:bodyPr>
          <a:lstStyle/>
          <a:p>
            <a:r>
              <a:rPr lang="en-US" dirty="0"/>
              <a:t>Now we turn to game theoretic situations where there can be a sequence of moves and where players may move more than once.</a:t>
            </a:r>
          </a:p>
          <a:p>
            <a:r>
              <a:rPr lang="en-US" dirty="0"/>
              <a:t>We define a dynamic game by its extensive form, which specifies:</a:t>
            </a:r>
          </a:p>
          <a:p>
            <a:pPr lvl="1">
              <a:buFont typeface="Wingdings" panose="05000000000000000000" pitchFamily="2" charset="2"/>
              <a:buChar char="Ø"/>
            </a:pPr>
            <a:r>
              <a:rPr lang="en-US" dirty="0"/>
              <a:t>The identity and number of players</a:t>
            </a:r>
          </a:p>
          <a:p>
            <a:pPr lvl="1">
              <a:buFont typeface="Wingdings" panose="05000000000000000000" pitchFamily="2" charset="2"/>
              <a:buChar char="Ø"/>
            </a:pPr>
            <a:r>
              <a:rPr lang="en-US" dirty="0"/>
              <a:t>When each player can make a move</a:t>
            </a:r>
          </a:p>
          <a:p>
            <a:pPr lvl="1">
              <a:buFont typeface="Wingdings" panose="05000000000000000000" pitchFamily="2" charset="2"/>
              <a:buChar char="Ø"/>
            </a:pPr>
            <a:r>
              <a:rPr lang="en-US" dirty="0"/>
              <a:t>The choices or options available on each move</a:t>
            </a:r>
          </a:p>
          <a:p>
            <a:pPr lvl="1">
              <a:buFont typeface="Wingdings" panose="05000000000000000000" pitchFamily="2" charset="2"/>
              <a:buChar char="Ø"/>
            </a:pPr>
            <a:r>
              <a:rPr lang="en-US" dirty="0"/>
              <a:t>The information available when making a move</a:t>
            </a:r>
          </a:p>
          <a:p>
            <a:pPr lvl="1">
              <a:buFont typeface="Wingdings" panose="05000000000000000000" pitchFamily="2" charset="2"/>
              <a:buChar char="Ø"/>
            </a:pPr>
            <a:r>
              <a:rPr lang="en-US" dirty="0"/>
              <a:t>The payoffs over all possible outcomes of the game</a:t>
            </a:r>
          </a:p>
          <a:p>
            <a:r>
              <a:rPr lang="en-US" dirty="0"/>
              <a:t>The extensive form of a dynamic game can be represented by a game tree, which has:</a:t>
            </a:r>
          </a:p>
          <a:p>
            <a:pPr lvl="1">
              <a:buFont typeface="Wingdings" panose="05000000000000000000" pitchFamily="2" charset="2"/>
              <a:buChar char="Ø"/>
            </a:pPr>
            <a:r>
              <a:rPr lang="en-US" dirty="0"/>
              <a:t>Decision nodes</a:t>
            </a:r>
          </a:p>
          <a:p>
            <a:pPr lvl="1">
              <a:buFont typeface="Wingdings" panose="05000000000000000000" pitchFamily="2" charset="2"/>
              <a:buChar char="Ø"/>
            </a:pPr>
            <a:r>
              <a:rPr lang="en-US" dirty="0"/>
              <a:t>Branches: actions available</a:t>
            </a:r>
          </a:p>
          <a:p>
            <a:pPr lvl="1">
              <a:buFont typeface="Wingdings" panose="05000000000000000000" pitchFamily="2" charset="2"/>
              <a:buChar char="Ø"/>
            </a:pPr>
            <a:r>
              <a:rPr lang="en-US" dirty="0"/>
              <a:t>Terminal nodes: payoffs</a:t>
            </a:r>
          </a:p>
        </p:txBody>
      </p:sp>
    </p:spTree>
    <p:extLst>
      <p:ext uri="{BB962C8B-B14F-4D97-AF65-F5344CB8AC3E}">
        <p14:creationId xmlns:p14="http://schemas.microsoft.com/office/powerpoint/2010/main" val="1675131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392072" y="3043451"/>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1</a:t>
            </a:r>
          </a:p>
        </p:txBody>
      </p:sp>
      <p:sp>
        <p:nvSpPr>
          <p:cNvPr id="4" name="Oval 3"/>
          <p:cNvSpPr/>
          <p:nvPr/>
        </p:nvSpPr>
        <p:spPr>
          <a:xfrm>
            <a:off x="4012442" y="1774209"/>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5" name="Oval 4"/>
          <p:cNvSpPr/>
          <p:nvPr/>
        </p:nvSpPr>
        <p:spPr>
          <a:xfrm>
            <a:off x="4026090" y="4367284"/>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6" name="Oval 5"/>
          <p:cNvSpPr/>
          <p:nvPr/>
        </p:nvSpPr>
        <p:spPr>
          <a:xfrm>
            <a:off x="6428096" y="1160060"/>
            <a:ext cx="436728" cy="423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428096" y="2620371"/>
            <a:ext cx="436728" cy="423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428096" y="3869142"/>
            <a:ext cx="436728" cy="423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428096" y="5420436"/>
            <a:ext cx="436728" cy="423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2306472" y="2456597"/>
            <a:ext cx="1705970" cy="8188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6" idx="3"/>
          </p:cNvCxnSpPr>
          <p:nvPr/>
        </p:nvCxnSpPr>
        <p:spPr>
          <a:xfrm flipV="1">
            <a:off x="4926842" y="1521181"/>
            <a:ext cx="1565211" cy="5259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7" idx="2"/>
          </p:cNvCxnSpPr>
          <p:nvPr/>
        </p:nvCxnSpPr>
        <p:spPr>
          <a:xfrm>
            <a:off x="4894864" y="2408831"/>
            <a:ext cx="1533232" cy="423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3" idx="5"/>
            <a:endCxn id="5" idx="2"/>
          </p:cNvCxnSpPr>
          <p:nvPr/>
        </p:nvCxnSpPr>
        <p:spPr>
          <a:xfrm>
            <a:off x="2172561" y="3823940"/>
            <a:ext cx="1853529" cy="1000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8" idx="3"/>
          </p:cNvCxnSpPr>
          <p:nvPr/>
        </p:nvCxnSpPr>
        <p:spPr>
          <a:xfrm flipV="1">
            <a:off x="4888466" y="4230263"/>
            <a:ext cx="1603587" cy="43785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9" idx="2"/>
          </p:cNvCxnSpPr>
          <p:nvPr/>
        </p:nvCxnSpPr>
        <p:spPr>
          <a:xfrm>
            <a:off x="4926842" y="5044539"/>
            <a:ext cx="1501254" cy="587437"/>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016155" y="2456597"/>
            <a:ext cx="328033" cy="400110"/>
          </a:xfrm>
          <a:prstGeom prst="rect">
            <a:avLst/>
          </a:prstGeom>
          <a:noFill/>
        </p:spPr>
        <p:txBody>
          <a:bodyPr wrap="square" rtlCol="0">
            <a:spAutoFit/>
          </a:bodyPr>
          <a:lstStyle/>
          <a:p>
            <a:r>
              <a:rPr lang="en-US" sz="2000" b="1" dirty="0"/>
              <a:t>U</a:t>
            </a:r>
          </a:p>
        </p:txBody>
      </p:sp>
      <p:sp>
        <p:nvSpPr>
          <p:cNvPr id="34" name="TextBox 33"/>
          <p:cNvSpPr txBox="1"/>
          <p:nvPr/>
        </p:nvSpPr>
        <p:spPr>
          <a:xfrm>
            <a:off x="3016154" y="3957851"/>
            <a:ext cx="328033" cy="400110"/>
          </a:xfrm>
          <a:prstGeom prst="rect">
            <a:avLst/>
          </a:prstGeom>
          <a:noFill/>
        </p:spPr>
        <p:txBody>
          <a:bodyPr wrap="square" rtlCol="0">
            <a:spAutoFit/>
          </a:bodyPr>
          <a:lstStyle/>
          <a:p>
            <a:r>
              <a:rPr lang="en-US" sz="2000" b="1" dirty="0"/>
              <a:t>D</a:t>
            </a:r>
          </a:p>
        </p:txBody>
      </p:sp>
      <p:sp>
        <p:nvSpPr>
          <p:cNvPr id="35" name="TextBox 34"/>
          <p:cNvSpPr txBox="1"/>
          <p:nvPr/>
        </p:nvSpPr>
        <p:spPr>
          <a:xfrm>
            <a:off x="5595095" y="1371600"/>
            <a:ext cx="279685" cy="369332"/>
          </a:xfrm>
          <a:prstGeom prst="rect">
            <a:avLst/>
          </a:prstGeom>
          <a:noFill/>
        </p:spPr>
        <p:txBody>
          <a:bodyPr wrap="square" rtlCol="0">
            <a:spAutoFit/>
          </a:bodyPr>
          <a:lstStyle/>
          <a:p>
            <a:r>
              <a:rPr lang="en-US" b="1" i="1" dirty="0"/>
              <a:t>u</a:t>
            </a:r>
          </a:p>
        </p:txBody>
      </p:sp>
      <p:sp>
        <p:nvSpPr>
          <p:cNvPr id="36" name="TextBox 35"/>
          <p:cNvSpPr txBox="1"/>
          <p:nvPr/>
        </p:nvSpPr>
        <p:spPr>
          <a:xfrm>
            <a:off x="5718412" y="2375554"/>
            <a:ext cx="272956" cy="369332"/>
          </a:xfrm>
          <a:prstGeom prst="rect">
            <a:avLst/>
          </a:prstGeom>
          <a:noFill/>
        </p:spPr>
        <p:txBody>
          <a:bodyPr wrap="square" rtlCol="0">
            <a:spAutoFit/>
          </a:bodyPr>
          <a:lstStyle/>
          <a:p>
            <a:r>
              <a:rPr lang="en-US" b="1" i="1" dirty="0"/>
              <a:t>d</a:t>
            </a:r>
          </a:p>
        </p:txBody>
      </p:sp>
      <p:sp>
        <p:nvSpPr>
          <p:cNvPr id="37" name="TextBox 36"/>
          <p:cNvSpPr txBox="1"/>
          <p:nvPr/>
        </p:nvSpPr>
        <p:spPr>
          <a:xfrm>
            <a:off x="5513696" y="4012741"/>
            <a:ext cx="289170" cy="369332"/>
          </a:xfrm>
          <a:prstGeom prst="rect">
            <a:avLst/>
          </a:prstGeom>
          <a:noFill/>
        </p:spPr>
        <p:txBody>
          <a:bodyPr wrap="square" rtlCol="0">
            <a:spAutoFit/>
          </a:bodyPr>
          <a:lstStyle/>
          <a:p>
            <a:r>
              <a:rPr lang="en-US" b="1" i="1" dirty="0"/>
              <a:t>u</a:t>
            </a:r>
          </a:p>
        </p:txBody>
      </p:sp>
      <p:sp>
        <p:nvSpPr>
          <p:cNvPr id="38" name="TextBox 37"/>
          <p:cNvSpPr txBox="1"/>
          <p:nvPr/>
        </p:nvSpPr>
        <p:spPr>
          <a:xfrm>
            <a:off x="5595095" y="5044539"/>
            <a:ext cx="306494" cy="369332"/>
          </a:xfrm>
          <a:prstGeom prst="rect">
            <a:avLst/>
          </a:prstGeom>
          <a:noFill/>
        </p:spPr>
        <p:txBody>
          <a:bodyPr wrap="none" rtlCol="0">
            <a:spAutoFit/>
          </a:bodyPr>
          <a:lstStyle/>
          <a:p>
            <a:r>
              <a:rPr lang="en-US" b="1" i="1" dirty="0"/>
              <a:t>d</a:t>
            </a:r>
          </a:p>
        </p:txBody>
      </p:sp>
      <p:sp>
        <p:nvSpPr>
          <p:cNvPr id="39" name="TextBox 38"/>
          <p:cNvSpPr txBox="1"/>
          <p:nvPr/>
        </p:nvSpPr>
        <p:spPr>
          <a:xfrm>
            <a:off x="7042245" y="1064525"/>
            <a:ext cx="573206" cy="400110"/>
          </a:xfrm>
          <a:prstGeom prst="rect">
            <a:avLst/>
          </a:prstGeom>
          <a:noFill/>
        </p:spPr>
        <p:txBody>
          <a:bodyPr wrap="square" rtlCol="0">
            <a:spAutoFit/>
          </a:bodyPr>
          <a:lstStyle/>
          <a:p>
            <a:r>
              <a:rPr lang="en-US" sz="2000" b="1" dirty="0"/>
              <a:t>5, 2</a:t>
            </a:r>
          </a:p>
        </p:txBody>
      </p:sp>
      <p:sp>
        <p:nvSpPr>
          <p:cNvPr id="40" name="TextBox 39"/>
          <p:cNvSpPr txBox="1"/>
          <p:nvPr/>
        </p:nvSpPr>
        <p:spPr>
          <a:xfrm>
            <a:off x="7042245" y="2538484"/>
            <a:ext cx="573206" cy="400110"/>
          </a:xfrm>
          <a:prstGeom prst="rect">
            <a:avLst/>
          </a:prstGeom>
          <a:noFill/>
        </p:spPr>
        <p:txBody>
          <a:bodyPr wrap="square" rtlCol="0">
            <a:spAutoFit/>
          </a:bodyPr>
          <a:lstStyle/>
          <a:p>
            <a:r>
              <a:rPr lang="en-US" sz="2000" b="1" dirty="0"/>
              <a:t>1, 0</a:t>
            </a:r>
          </a:p>
        </p:txBody>
      </p:sp>
      <p:sp>
        <p:nvSpPr>
          <p:cNvPr id="41" name="TextBox 40"/>
          <p:cNvSpPr txBox="1"/>
          <p:nvPr/>
        </p:nvSpPr>
        <p:spPr>
          <a:xfrm>
            <a:off x="7042245" y="3869142"/>
            <a:ext cx="682388" cy="400110"/>
          </a:xfrm>
          <a:prstGeom prst="rect">
            <a:avLst/>
          </a:prstGeom>
          <a:noFill/>
        </p:spPr>
        <p:txBody>
          <a:bodyPr wrap="square" rtlCol="0">
            <a:spAutoFit/>
          </a:bodyPr>
          <a:lstStyle/>
          <a:p>
            <a:r>
              <a:rPr lang="en-US" sz="2000" b="1" dirty="0"/>
              <a:t>4, 4</a:t>
            </a:r>
          </a:p>
        </p:txBody>
      </p:sp>
      <p:sp>
        <p:nvSpPr>
          <p:cNvPr id="42" name="TextBox 41"/>
          <p:cNvSpPr txBox="1"/>
          <p:nvPr/>
        </p:nvSpPr>
        <p:spPr>
          <a:xfrm>
            <a:off x="7042245" y="5420436"/>
            <a:ext cx="573206" cy="400110"/>
          </a:xfrm>
          <a:prstGeom prst="rect">
            <a:avLst/>
          </a:prstGeom>
          <a:noFill/>
        </p:spPr>
        <p:txBody>
          <a:bodyPr wrap="square" rtlCol="0">
            <a:spAutoFit/>
          </a:bodyPr>
          <a:lstStyle/>
          <a:p>
            <a:r>
              <a:rPr lang="en-US" sz="2000" b="1" dirty="0"/>
              <a:t>6, 0</a:t>
            </a:r>
          </a:p>
        </p:txBody>
      </p:sp>
      <p:sp>
        <p:nvSpPr>
          <p:cNvPr id="43" name="TextBox 42"/>
          <p:cNvSpPr txBox="1"/>
          <p:nvPr/>
        </p:nvSpPr>
        <p:spPr>
          <a:xfrm>
            <a:off x="996287" y="627797"/>
            <a:ext cx="2811438" cy="400110"/>
          </a:xfrm>
          <a:prstGeom prst="rect">
            <a:avLst/>
          </a:prstGeom>
          <a:noFill/>
        </p:spPr>
        <p:txBody>
          <a:bodyPr wrap="square" rtlCol="0">
            <a:spAutoFit/>
          </a:bodyPr>
          <a:lstStyle/>
          <a:p>
            <a:r>
              <a:rPr lang="en-US" sz="2000" b="1" dirty="0"/>
              <a:t>Example of a game tree:</a:t>
            </a:r>
          </a:p>
        </p:txBody>
      </p:sp>
    </p:spTree>
    <p:extLst>
      <p:ext uri="{BB962C8B-B14F-4D97-AF65-F5344CB8AC3E}">
        <p14:creationId xmlns:p14="http://schemas.microsoft.com/office/powerpoint/2010/main" val="2974783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6571"/>
          </a:xfrm>
        </p:spPr>
        <p:txBody>
          <a:bodyPr>
            <a:normAutofit fontScale="90000"/>
          </a:bodyPr>
          <a:lstStyle/>
          <a:p>
            <a:r>
              <a:rPr lang="en-US" dirty="0"/>
              <a:t>Solving the previous game</a:t>
            </a:r>
          </a:p>
        </p:txBody>
      </p:sp>
      <p:sp>
        <p:nvSpPr>
          <p:cNvPr id="3" name="Content Placeholder 2"/>
          <p:cNvSpPr>
            <a:spLocks noGrp="1"/>
          </p:cNvSpPr>
          <p:nvPr>
            <p:ph idx="1"/>
          </p:nvPr>
        </p:nvSpPr>
        <p:spPr>
          <a:xfrm>
            <a:off x="838200" y="1364776"/>
            <a:ext cx="10515600" cy="4812187"/>
          </a:xfrm>
        </p:spPr>
        <p:txBody>
          <a:bodyPr>
            <a:normAutofit lnSpcReduction="10000"/>
          </a:bodyPr>
          <a:lstStyle/>
          <a:p>
            <a:r>
              <a:rPr lang="en-US" dirty="0"/>
              <a:t>Player #1 moves first and has two options, UP or DOWN.</a:t>
            </a:r>
          </a:p>
          <a:p>
            <a:r>
              <a:rPr lang="en-US" dirty="0"/>
              <a:t>If player #1 plays UP, then player #2 moves next.  He has two options, </a:t>
            </a:r>
            <a:r>
              <a:rPr lang="en-US" i="1" dirty="0"/>
              <a:t>up</a:t>
            </a:r>
            <a:r>
              <a:rPr lang="en-US" dirty="0"/>
              <a:t> or </a:t>
            </a:r>
            <a:r>
              <a:rPr lang="en-US" i="1" dirty="0"/>
              <a:t>down</a:t>
            </a:r>
            <a:r>
              <a:rPr lang="en-US" dirty="0"/>
              <a:t>.  If player #1 plays DOWN, then player #2 moves next.  He has two options, </a:t>
            </a:r>
            <a:r>
              <a:rPr lang="en-US" i="1" dirty="0"/>
              <a:t>up</a:t>
            </a:r>
            <a:r>
              <a:rPr lang="en-US" dirty="0"/>
              <a:t> or </a:t>
            </a:r>
            <a:r>
              <a:rPr lang="en-US" i="1" dirty="0"/>
              <a:t>down</a:t>
            </a:r>
            <a:r>
              <a:rPr lang="en-US" dirty="0"/>
              <a:t>.</a:t>
            </a:r>
          </a:p>
          <a:p>
            <a:r>
              <a:rPr lang="en-US" dirty="0"/>
              <a:t>If player #1 plays U and player #2 then plays </a:t>
            </a:r>
            <a:r>
              <a:rPr lang="en-US" i="1" dirty="0"/>
              <a:t>u</a:t>
            </a:r>
            <a:r>
              <a:rPr lang="en-US" dirty="0"/>
              <a:t>, the payoff to player #1 is 5 and the payoff to player #2 is 2.  U and </a:t>
            </a:r>
            <a:r>
              <a:rPr lang="en-US" i="1" dirty="0"/>
              <a:t>d</a:t>
            </a:r>
            <a:r>
              <a:rPr lang="en-US" dirty="0"/>
              <a:t> results in payoffs of 1 and 0 to players #1 and #2.  D and </a:t>
            </a:r>
            <a:r>
              <a:rPr lang="en-US" i="1" dirty="0"/>
              <a:t>u</a:t>
            </a:r>
            <a:r>
              <a:rPr lang="en-US" dirty="0"/>
              <a:t> results in payoffs of 4 and 4.  D and </a:t>
            </a:r>
            <a:r>
              <a:rPr lang="en-US" i="1" dirty="0"/>
              <a:t>d</a:t>
            </a:r>
            <a:r>
              <a:rPr lang="en-US" dirty="0"/>
              <a:t> results in payoffs of 6 and 0.</a:t>
            </a:r>
          </a:p>
          <a:p>
            <a:r>
              <a:rPr lang="en-US" dirty="0"/>
              <a:t>How would player #1 want this game to turn out?</a:t>
            </a:r>
          </a:p>
          <a:p>
            <a:r>
              <a:rPr lang="en-US" dirty="0"/>
              <a:t>How would player #2 want the game to turn out?</a:t>
            </a:r>
          </a:p>
          <a:p>
            <a:r>
              <a:rPr lang="en-US" dirty="0"/>
              <a:t>How is the game likely to turn out?  Why?</a:t>
            </a:r>
          </a:p>
        </p:txBody>
      </p:sp>
    </p:spTree>
    <p:extLst>
      <p:ext uri="{BB962C8B-B14F-4D97-AF65-F5344CB8AC3E}">
        <p14:creationId xmlns:p14="http://schemas.microsoft.com/office/powerpoint/2010/main" val="26833945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0344"/>
          </a:xfrm>
        </p:spPr>
        <p:txBody>
          <a:bodyPr/>
          <a:lstStyle/>
          <a:p>
            <a:r>
              <a:rPr lang="en-US" dirty="0"/>
              <a:t>Solving the previous game (continued)</a:t>
            </a:r>
          </a:p>
        </p:txBody>
      </p:sp>
      <p:sp>
        <p:nvSpPr>
          <p:cNvPr id="3" name="Content Placeholder 2"/>
          <p:cNvSpPr>
            <a:spLocks noGrp="1"/>
          </p:cNvSpPr>
          <p:nvPr>
            <p:ph idx="1"/>
          </p:nvPr>
        </p:nvSpPr>
        <p:spPr>
          <a:xfrm>
            <a:off x="838200" y="1255594"/>
            <a:ext cx="10515600" cy="4921369"/>
          </a:xfrm>
        </p:spPr>
        <p:txBody>
          <a:bodyPr/>
          <a:lstStyle/>
          <a:p>
            <a:r>
              <a:rPr lang="en-US" dirty="0"/>
              <a:t>If you are player #1, which strategy do you play?  Why?</a:t>
            </a:r>
          </a:p>
          <a:p>
            <a:pPr lvl="1">
              <a:buFont typeface="Wingdings" panose="05000000000000000000" pitchFamily="2" charset="2"/>
              <a:buChar char="Ø"/>
            </a:pPr>
            <a:r>
              <a:rPr lang="en-US" dirty="0"/>
              <a:t>UP, since your likely payoff from UP is 5 while your likely payoff from DOWN is 4.</a:t>
            </a:r>
          </a:p>
          <a:p>
            <a:r>
              <a:rPr lang="en-US" dirty="0"/>
              <a:t>If you are player #2, how might you induce player #1 to play DOWN so that you can get to a payoff of 4 instead of 2?</a:t>
            </a:r>
          </a:p>
          <a:p>
            <a:pPr lvl="1">
              <a:buFont typeface="Wingdings" panose="05000000000000000000" pitchFamily="2" charset="2"/>
              <a:buChar char="Ø"/>
            </a:pPr>
            <a:r>
              <a:rPr lang="en-US" dirty="0"/>
              <a:t>Threaten to play </a:t>
            </a:r>
            <a:r>
              <a:rPr lang="en-US" i="1" dirty="0"/>
              <a:t>down</a:t>
            </a:r>
            <a:r>
              <a:rPr lang="en-US" dirty="0"/>
              <a:t> if player #1 plays UP.</a:t>
            </a:r>
          </a:p>
          <a:p>
            <a:r>
              <a:rPr lang="en-US" dirty="0"/>
              <a:t>Is such a threat credible?</a:t>
            </a:r>
          </a:p>
          <a:p>
            <a:pPr lvl="1">
              <a:buFont typeface="Wingdings" panose="05000000000000000000" pitchFamily="2" charset="2"/>
              <a:buChar char="Ø"/>
            </a:pPr>
            <a:r>
              <a:rPr lang="en-US" dirty="0"/>
              <a:t>No, since if player #1 plays UP, you maximize your payoff by playing </a:t>
            </a:r>
            <a:r>
              <a:rPr lang="en-US" i="1" dirty="0"/>
              <a:t>up</a:t>
            </a:r>
            <a:r>
              <a:rPr lang="en-US" dirty="0"/>
              <a:t>.</a:t>
            </a:r>
          </a:p>
          <a:p>
            <a:r>
              <a:rPr lang="en-US" dirty="0"/>
              <a:t>See Dixit and </a:t>
            </a:r>
            <a:r>
              <a:rPr lang="en-US" dirty="0" err="1"/>
              <a:t>Nalebuff</a:t>
            </a:r>
            <a:r>
              <a:rPr lang="en-US" dirty="0"/>
              <a:t>, Ch. 6: “Credible Commitments”</a:t>
            </a:r>
          </a:p>
        </p:txBody>
      </p:sp>
    </p:spTree>
    <p:extLst>
      <p:ext uri="{BB962C8B-B14F-4D97-AF65-F5344CB8AC3E}">
        <p14:creationId xmlns:p14="http://schemas.microsoft.com/office/powerpoint/2010/main" val="20408590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Solving dynamic games</a:t>
            </a:r>
          </a:p>
        </p:txBody>
      </p:sp>
      <p:sp>
        <p:nvSpPr>
          <p:cNvPr id="3" name="Content Placeholder 2"/>
          <p:cNvSpPr>
            <a:spLocks noGrp="1"/>
          </p:cNvSpPr>
          <p:nvPr>
            <p:ph idx="1"/>
          </p:nvPr>
        </p:nvSpPr>
        <p:spPr>
          <a:xfrm>
            <a:off x="838200" y="1473958"/>
            <a:ext cx="10515600" cy="5145206"/>
          </a:xfrm>
        </p:spPr>
        <p:txBody>
          <a:bodyPr>
            <a:normAutofit/>
          </a:bodyPr>
          <a:lstStyle/>
          <a:p>
            <a:r>
              <a:rPr lang="en-US" sz="2400" dirty="0"/>
              <a:t>Let us define a </a:t>
            </a:r>
            <a:r>
              <a:rPr lang="en-US" sz="2400" u="sng" dirty="0"/>
              <a:t>subgame</a:t>
            </a:r>
            <a:r>
              <a:rPr lang="en-US" sz="2400" dirty="0"/>
              <a:t> to be a smaller game “embedded” in the complete game.  In other words, starting from some point in the original game, a subgame includes all subsequent choices that must be made if players actually reach that point in the game.</a:t>
            </a:r>
          </a:p>
          <a:p>
            <a:r>
              <a:rPr lang="en-US" sz="2400" dirty="0"/>
              <a:t>This will allow us to test whether conjectural sub-strategies within a game are sequentially rational.</a:t>
            </a:r>
          </a:p>
          <a:p>
            <a:r>
              <a:rPr lang="en-US" sz="2400" dirty="0"/>
              <a:t>In our original game, there are three subgames: the original complete game and the games that begin at player #2’s decision nodes:</a:t>
            </a:r>
          </a:p>
          <a:p>
            <a:endParaRPr lang="en-US" dirty="0"/>
          </a:p>
          <a:p>
            <a:endParaRPr lang="en-US" dirty="0"/>
          </a:p>
          <a:p>
            <a:endParaRPr lang="en-US" dirty="0"/>
          </a:p>
          <a:p>
            <a:endParaRPr lang="en-US" dirty="0"/>
          </a:p>
          <a:p>
            <a:pPr marL="0" indent="0">
              <a:buNone/>
            </a:pPr>
            <a:endParaRPr lang="en-US" dirty="0"/>
          </a:p>
        </p:txBody>
      </p:sp>
      <p:sp>
        <p:nvSpPr>
          <p:cNvPr id="4" name="Oval 3"/>
          <p:cNvSpPr/>
          <p:nvPr/>
        </p:nvSpPr>
        <p:spPr>
          <a:xfrm>
            <a:off x="1105469" y="5227092"/>
            <a:ext cx="709683" cy="696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5" name="Oval 4"/>
          <p:cNvSpPr/>
          <p:nvPr/>
        </p:nvSpPr>
        <p:spPr>
          <a:xfrm>
            <a:off x="2893326" y="4906370"/>
            <a:ext cx="341193" cy="320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2893325" y="5909479"/>
            <a:ext cx="341193" cy="320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409297" y="4906369"/>
            <a:ext cx="341193" cy="320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8409297" y="5923127"/>
            <a:ext cx="341193" cy="320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202338" y="5213444"/>
            <a:ext cx="709683" cy="696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11" name="Straight Connector 10"/>
          <p:cNvCxnSpPr>
            <a:endCxn id="5" idx="2"/>
          </p:cNvCxnSpPr>
          <p:nvPr/>
        </p:nvCxnSpPr>
        <p:spPr>
          <a:xfrm flipV="1">
            <a:off x="1815152" y="5066731"/>
            <a:ext cx="1078174" cy="3377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15152" y="5710095"/>
            <a:ext cx="1078173" cy="359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7" idx="2"/>
          </p:cNvCxnSpPr>
          <p:nvPr/>
        </p:nvCxnSpPr>
        <p:spPr>
          <a:xfrm flipV="1">
            <a:off x="6912021" y="5066730"/>
            <a:ext cx="1497276" cy="3207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8" idx="2"/>
          </p:cNvCxnSpPr>
          <p:nvPr/>
        </p:nvCxnSpPr>
        <p:spPr>
          <a:xfrm>
            <a:off x="6912021" y="5710095"/>
            <a:ext cx="1497276" cy="373393"/>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224584" y="4906369"/>
            <a:ext cx="313899" cy="369332"/>
          </a:xfrm>
          <a:prstGeom prst="rect">
            <a:avLst/>
          </a:prstGeom>
          <a:noFill/>
        </p:spPr>
        <p:txBody>
          <a:bodyPr wrap="square" rtlCol="0">
            <a:spAutoFit/>
          </a:bodyPr>
          <a:lstStyle/>
          <a:p>
            <a:r>
              <a:rPr lang="en-US" dirty="0"/>
              <a:t>u</a:t>
            </a:r>
          </a:p>
        </p:txBody>
      </p:sp>
      <p:sp>
        <p:nvSpPr>
          <p:cNvPr id="22" name="TextBox 21"/>
          <p:cNvSpPr txBox="1"/>
          <p:nvPr/>
        </p:nvSpPr>
        <p:spPr>
          <a:xfrm>
            <a:off x="2251881" y="5564874"/>
            <a:ext cx="300251" cy="369332"/>
          </a:xfrm>
          <a:prstGeom prst="rect">
            <a:avLst/>
          </a:prstGeom>
          <a:noFill/>
        </p:spPr>
        <p:txBody>
          <a:bodyPr wrap="square" rtlCol="0">
            <a:spAutoFit/>
          </a:bodyPr>
          <a:lstStyle/>
          <a:p>
            <a:r>
              <a:rPr lang="en-US" dirty="0"/>
              <a:t>d</a:t>
            </a:r>
          </a:p>
        </p:txBody>
      </p:sp>
      <p:sp>
        <p:nvSpPr>
          <p:cNvPr id="23" name="TextBox 22"/>
          <p:cNvSpPr txBox="1"/>
          <p:nvPr/>
        </p:nvSpPr>
        <p:spPr>
          <a:xfrm>
            <a:off x="7492621" y="4906369"/>
            <a:ext cx="320142" cy="369332"/>
          </a:xfrm>
          <a:prstGeom prst="rect">
            <a:avLst/>
          </a:prstGeom>
          <a:noFill/>
        </p:spPr>
        <p:txBody>
          <a:bodyPr wrap="square" rtlCol="0">
            <a:spAutoFit/>
          </a:bodyPr>
          <a:lstStyle/>
          <a:p>
            <a:r>
              <a:rPr lang="en-US" dirty="0"/>
              <a:t>u</a:t>
            </a:r>
          </a:p>
        </p:txBody>
      </p:sp>
      <p:sp>
        <p:nvSpPr>
          <p:cNvPr id="24" name="TextBox 23"/>
          <p:cNvSpPr txBox="1"/>
          <p:nvPr/>
        </p:nvSpPr>
        <p:spPr>
          <a:xfrm>
            <a:off x="7629099" y="5598343"/>
            <a:ext cx="286602" cy="369332"/>
          </a:xfrm>
          <a:prstGeom prst="rect">
            <a:avLst/>
          </a:prstGeom>
          <a:noFill/>
        </p:spPr>
        <p:txBody>
          <a:bodyPr wrap="square" rtlCol="0">
            <a:spAutoFit/>
          </a:bodyPr>
          <a:lstStyle/>
          <a:p>
            <a:r>
              <a:rPr lang="en-US" dirty="0"/>
              <a:t>d</a:t>
            </a:r>
          </a:p>
        </p:txBody>
      </p:sp>
      <p:sp>
        <p:nvSpPr>
          <p:cNvPr id="25" name="TextBox 24"/>
          <p:cNvSpPr txBox="1"/>
          <p:nvPr/>
        </p:nvSpPr>
        <p:spPr>
          <a:xfrm>
            <a:off x="3396018" y="4857759"/>
            <a:ext cx="664760" cy="369332"/>
          </a:xfrm>
          <a:prstGeom prst="rect">
            <a:avLst/>
          </a:prstGeom>
          <a:noFill/>
        </p:spPr>
        <p:txBody>
          <a:bodyPr wrap="square" rtlCol="0">
            <a:spAutoFit/>
          </a:bodyPr>
          <a:lstStyle/>
          <a:p>
            <a:r>
              <a:rPr lang="en-US" dirty="0"/>
              <a:t>5, 2</a:t>
            </a:r>
          </a:p>
        </p:txBody>
      </p:sp>
      <p:sp>
        <p:nvSpPr>
          <p:cNvPr id="26" name="TextBox 25"/>
          <p:cNvSpPr txBox="1"/>
          <p:nvPr/>
        </p:nvSpPr>
        <p:spPr>
          <a:xfrm>
            <a:off x="3386921" y="5909479"/>
            <a:ext cx="804079" cy="369332"/>
          </a:xfrm>
          <a:prstGeom prst="rect">
            <a:avLst/>
          </a:prstGeom>
          <a:noFill/>
        </p:spPr>
        <p:txBody>
          <a:bodyPr wrap="square" rtlCol="0">
            <a:spAutoFit/>
          </a:bodyPr>
          <a:lstStyle/>
          <a:p>
            <a:r>
              <a:rPr lang="en-US" dirty="0"/>
              <a:t>1, 0</a:t>
            </a:r>
          </a:p>
        </p:txBody>
      </p:sp>
      <p:sp>
        <p:nvSpPr>
          <p:cNvPr id="28" name="TextBox 27"/>
          <p:cNvSpPr txBox="1"/>
          <p:nvPr/>
        </p:nvSpPr>
        <p:spPr>
          <a:xfrm>
            <a:off x="8923359" y="4844112"/>
            <a:ext cx="664760" cy="369332"/>
          </a:xfrm>
          <a:prstGeom prst="rect">
            <a:avLst/>
          </a:prstGeom>
          <a:noFill/>
        </p:spPr>
        <p:txBody>
          <a:bodyPr wrap="square" rtlCol="0">
            <a:spAutoFit/>
          </a:bodyPr>
          <a:lstStyle/>
          <a:p>
            <a:r>
              <a:rPr lang="en-US" dirty="0"/>
              <a:t>4, 4</a:t>
            </a:r>
          </a:p>
        </p:txBody>
      </p:sp>
      <p:sp>
        <p:nvSpPr>
          <p:cNvPr id="29" name="TextBox 28"/>
          <p:cNvSpPr txBox="1"/>
          <p:nvPr/>
        </p:nvSpPr>
        <p:spPr>
          <a:xfrm>
            <a:off x="8889245" y="5923127"/>
            <a:ext cx="664760" cy="369332"/>
          </a:xfrm>
          <a:prstGeom prst="rect">
            <a:avLst/>
          </a:prstGeom>
          <a:noFill/>
        </p:spPr>
        <p:txBody>
          <a:bodyPr wrap="square" rtlCol="0">
            <a:spAutoFit/>
          </a:bodyPr>
          <a:lstStyle/>
          <a:p>
            <a:r>
              <a:rPr lang="en-US" dirty="0"/>
              <a:t>6, 0</a:t>
            </a:r>
          </a:p>
        </p:txBody>
      </p:sp>
    </p:spTree>
    <p:extLst>
      <p:ext uri="{BB962C8B-B14F-4D97-AF65-F5344CB8AC3E}">
        <p14:creationId xmlns:p14="http://schemas.microsoft.com/office/powerpoint/2010/main" val="38901995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Subgame Perfect Nash Equilibrium</a:t>
            </a:r>
          </a:p>
        </p:txBody>
      </p:sp>
      <p:sp>
        <p:nvSpPr>
          <p:cNvPr id="3" name="Content Placeholder 2"/>
          <p:cNvSpPr>
            <a:spLocks noGrp="1"/>
          </p:cNvSpPr>
          <p:nvPr>
            <p:ph idx="1"/>
          </p:nvPr>
        </p:nvSpPr>
        <p:spPr>
          <a:xfrm>
            <a:off x="838200" y="1569493"/>
            <a:ext cx="10515600" cy="4607470"/>
          </a:xfrm>
        </p:spPr>
        <p:txBody>
          <a:bodyPr>
            <a:normAutofit lnSpcReduction="10000"/>
          </a:bodyPr>
          <a:lstStyle/>
          <a:p>
            <a:r>
              <a:rPr lang="en-US" dirty="0"/>
              <a:t>A strategy profile is Subgame Perfect Nash Equilibrium [SPNE] if the strategies are a Nash equilibrium in every subgame.</a:t>
            </a:r>
          </a:p>
          <a:p>
            <a:r>
              <a:rPr lang="en-US" dirty="0"/>
              <a:t>How do we determine the subgame perfect Nash equilibrium to a dynamic game?</a:t>
            </a:r>
          </a:p>
          <a:p>
            <a:r>
              <a:rPr lang="en-US" dirty="0"/>
              <a:t>The approach is simple:  We </a:t>
            </a:r>
            <a:r>
              <a:rPr lang="en-US" u="sng" dirty="0"/>
              <a:t>look ahead and reason backward</a:t>
            </a:r>
            <a:r>
              <a:rPr lang="en-US" dirty="0"/>
              <a:t>.  In other words, we use </a:t>
            </a:r>
            <a:r>
              <a:rPr lang="en-US" dirty="0">
                <a:solidFill>
                  <a:srgbClr val="FF0000"/>
                </a:solidFill>
              </a:rPr>
              <a:t>backward induction</a:t>
            </a:r>
            <a:r>
              <a:rPr lang="en-US" dirty="0"/>
              <a:t>.</a:t>
            </a:r>
          </a:p>
          <a:p>
            <a:r>
              <a:rPr lang="en-US" dirty="0"/>
              <a:t>Backward induction involves identifying the smallest possible subgames and determining what the optimal choices are for the player involved.  Then we replace these subgames with the implied payoffs, and solve the next highest level of subgames.  This process is continued until the Nash moves for every possible subgame have been found.</a:t>
            </a:r>
          </a:p>
        </p:txBody>
      </p:sp>
    </p:spTree>
    <p:extLst>
      <p:ext uri="{BB962C8B-B14F-4D97-AF65-F5344CB8AC3E}">
        <p14:creationId xmlns:p14="http://schemas.microsoft.com/office/powerpoint/2010/main" val="272834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815152" y="2279175"/>
            <a:ext cx="818866"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1</a:t>
            </a:r>
          </a:p>
        </p:txBody>
      </p:sp>
      <p:sp>
        <p:nvSpPr>
          <p:cNvPr id="3" name="Oval 2"/>
          <p:cNvSpPr/>
          <p:nvPr/>
        </p:nvSpPr>
        <p:spPr>
          <a:xfrm>
            <a:off x="4506036" y="1162334"/>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4" name="Oval 3"/>
          <p:cNvSpPr/>
          <p:nvPr/>
        </p:nvSpPr>
        <p:spPr>
          <a:xfrm>
            <a:off x="4506036" y="3700817"/>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5" name="Oval 4"/>
          <p:cNvSpPr/>
          <p:nvPr/>
        </p:nvSpPr>
        <p:spPr>
          <a:xfrm>
            <a:off x="7399360" y="2888774"/>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a:t>
            </a:r>
          </a:p>
        </p:txBody>
      </p:sp>
      <p:sp>
        <p:nvSpPr>
          <p:cNvPr id="6" name="Oval 5"/>
          <p:cNvSpPr/>
          <p:nvPr/>
        </p:nvSpPr>
        <p:spPr>
          <a:xfrm>
            <a:off x="7385712" y="4847228"/>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a:t>
            </a:r>
          </a:p>
        </p:txBody>
      </p:sp>
      <p:sp>
        <p:nvSpPr>
          <p:cNvPr id="8" name="Oval 7"/>
          <p:cNvSpPr/>
          <p:nvPr/>
        </p:nvSpPr>
        <p:spPr>
          <a:xfrm>
            <a:off x="7202604" y="750628"/>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852545" y="5597855"/>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9852545" y="4521958"/>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9833210" y="3608696"/>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9813875" y="2563504"/>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202604" y="1912961"/>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flipV="1">
            <a:off x="2634018" y="1705971"/>
            <a:ext cx="1932295" cy="85753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34018" y="2888774"/>
            <a:ext cx="1872018" cy="1045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8" idx="2"/>
          </p:cNvCxnSpPr>
          <p:nvPr/>
        </p:nvCxnSpPr>
        <p:spPr>
          <a:xfrm flipV="1">
            <a:off x="5338550" y="913263"/>
            <a:ext cx="1864054" cy="4924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3" idx="2"/>
          </p:cNvCxnSpPr>
          <p:nvPr/>
        </p:nvCxnSpPr>
        <p:spPr>
          <a:xfrm>
            <a:off x="5338550" y="1705971"/>
            <a:ext cx="1864054" cy="369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338550" y="3411940"/>
            <a:ext cx="2060810" cy="5220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324902" y="4217158"/>
            <a:ext cx="2074458" cy="88710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8218226" y="2743200"/>
            <a:ext cx="1634319" cy="3957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11" idx="2"/>
          </p:cNvCxnSpPr>
          <p:nvPr/>
        </p:nvCxnSpPr>
        <p:spPr>
          <a:xfrm>
            <a:off x="8218226" y="3411940"/>
            <a:ext cx="1614984" cy="359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10" idx="2"/>
          </p:cNvCxnSpPr>
          <p:nvPr/>
        </p:nvCxnSpPr>
        <p:spPr>
          <a:xfrm flipV="1">
            <a:off x="8218226" y="4684593"/>
            <a:ext cx="1634319" cy="41967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9" idx="2"/>
          </p:cNvCxnSpPr>
          <p:nvPr/>
        </p:nvCxnSpPr>
        <p:spPr>
          <a:xfrm>
            <a:off x="8218226" y="5363570"/>
            <a:ext cx="1634319" cy="39692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738281" y="600501"/>
            <a:ext cx="900752" cy="400110"/>
          </a:xfrm>
          <a:prstGeom prst="rect">
            <a:avLst/>
          </a:prstGeom>
          <a:noFill/>
        </p:spPr>
        <p:txBody>
          <a:bodyPr wrap="square" rtlCol="0">
            <a:spAutoFit/>
          </a:bodyPr>
          <a:lstStyle/>
          <a:p>
            <a:r>
              <a:rPr lang="en-US" sz="2000" b="1" dirty="0"/>
              <a:t>2, 1, 2</a:t>
            </a:r>
          </a:p>
        </p:txBody>
      </p:sp>
      <p:sp>
        <p:nvSpPr>
          <p:cNvPr id="39" name="TextBox 38"/>
          <p:cNvSpPr txBox="1"/>
          <p:nvPr/>
        </p:nvSpPr>
        <p:spPr>
          <a:xfrm>
            <a:off x="7738280" y="1859734"/>
            <a:ext cx="900753" cy="400110"/>
          </a:xfrm>
          <a:prstGeom prst="rect">
            <a:avLst/>
          </a:prstGeom>
          <a:noFill/>
        </p:spPr>
        <p:txBody>
          <a:bodyPr wrap="square" rtlCol="0">
            <a:spAutoFit/>
          </a:bodyPr>
          <a:lstStyle/>
          <a:p>
            <a:r>
              <a:rPr lang="en-US" sz="2000" b="1" dirty="0"/>
              <a:t>1, 3, 4</a:t>
            </a:r>
          </a:p>
        </p:txBody>
      </p:sp>
      <p:sp>
        <p:nvSpPr>
          <p:cNvPr id="40" name="TextBox 39"/>
          <p:cNvSpPr txBox="1"/>
          <p:nvPr/>
        </p:nvSpPr>
        <p:spPr>
          <a:xfrm flipH="1">
            <a:off x="10322252" y="2543145"/>
            <a:ext cx="949660" cy="400110"/>
          </a:xfrm>
          <a:prstGeom prst="rect">
            <a:avLst/>
          </a:prstGeom>
          <a:noFill/>
        </p:spPr>
        <p:txBody>
          <a:bodyPr wrap="square" rtlCol="0">
            <a:spAutoFit/>
          </a:bodyPr>
          <a:lstStyle/>
          <a:p>
            <a:r>
              <a:rPr lang="en-US" sz="2000" b="1" dirty="0"/>
              <a:t>3, 0, 1</a:t>
            </a:r>
          </a:p>
        </p:txBody>
      </p:sp>
      <p:sp>
        <p:nvSpPr>
          <p:cNvPr id="41" name="TextBox 40"/>
          <p:cNvSpPr txBox="1"/>
          <p:nvPr/>
        </p:nvSpPr>
        <p:spPr>
          <a:xfrm>
            <a:off x="10322252" y="3571276"/>
            <a:ext cx="949660" cy="400110"/>
          </a:xfrm>
          <a:prstGeom prst="rect">
            <a:avLst/>
          </a:prstGeom>
          <a:noFill/>
        </p:spPr>
        <p:txBody>
          <a:bodyPr wrap="square" rtlCol="0">
            <a:spAutoFit/>
          </a:bodyPr>
          <a:lstStyle/>
          <a:p>
            <a:r>
              <a:rPr lang="en-US" sz="2000" b="1" dirty="0"/>
              <a:t>4, 3, 3</a:t>
            </a:r>
          </a:p>
        </p:txBody>
      </p:sp>
      <p:sp>
        <p:nvSpPr>
          <p:cNvPr id="42" name="TextBox 41"/>
          <p:cNvSpPr txBox="1"/>
          <p:nvPr/>
        </p:nvSpPr>
        <p:spPr>
          <a:xfrm flipH="1">
            <a:off x="10416646" y="4483402"/>
            <a:ext cx="855265" cy="402382"/>
          </a:xfrm>
          <a:prstGeom prst="rect">
            <a:avLst/>
          </a:prstGeom>
          <a:noFill/>
        </p:spPr>
        <p:txBody>
          <a:bodyPr wrap="square" rtlCol="0">
            <a:spAutoFit/>
          </a:bodyPr>
          <a:lstStyle/>
          <a:p>
            <a:r>
              <a:rPr lang="en-US" sz="2000" b="1" dirty="0"/>
              <a:t>1, 2, 6</a:t>
            </a:r>
          </a:p>
        </p:txBody>
      </p:sp>
      <p:sp>
        <p:nvSpPr>
          <p:cNvPr id="43" name="TextBox 42"/>
          <p:cNvSpPr txBox="1"/>
          <p:nvPr/>
        </p:nvSpPr>
        <p:spPr>
          <a:xfrm>
            <a:off x="10416646" y="5523015"/>
            <a:ext cx="900752" cy="400110"/>
          </a:xfrm>
          <a:prstGeom prst="rect">
            <a:avLst/>
          </a:prstGeom>
          <a:noFill/>
        </p:spPr>
        <p:txBody>
          <a:bodyPr wrap="square" rtlCol="0">
            <a:spAutoFit/>
          </a:bodyPr>
          <a:lstStyle/>
          <a:p>
            <a:r>
              <a:rPr lang="en-US" sz="2000" b="1" dirty="0"/>
              <a:t>2, 6, 0</a:t>
            </a:r>
          </a:p>
        </p:txBody>
      </p:sp>
      <p:sp>
        <p:nvSpPr>
          <p:cNvPr id="44" name="TextBox 43"/>
          <p:cNvSpPr txBox="1"/>
          <p:nvPr/>
        </p:nvSpPr>
        <p:spPr>
          <a:xfrm>
            <a:off x="3370997" y="1831073"/>
            <a:ext cx="330392" cy="400110"/>
          </a:xfrm>
          <a:prstGeom prst="rect">
            <a:avLst/>
          </a:prstGeom>
          <a:noFill/>
        </p:spPr>
        <p:txBody>
          <a:bodyPr wrap="square" rtlCol="0">
            <a:spAutoFit/>
          </a:bodyPr>
          <a:lstStyle/>
          <a:p>
            <a:r>
              <a:rPr lang="en-US" sz="2000" b="1" dirty="0"/>
              <a:t>U</a:t>
            </a:r>
          </a:p>
        </p:txBody>
      </p:sp>
      <p:sp>
        <p:nvSpPr>
          <p:cNvPr id="45" name="TextBox 44"/>
          <p:cNvSpPr txBox="1"/>
          <p:nvPr/>
        </p:nvSpPr>
        <p:spPr>
          <a:xfrm>
            <a:off x="3485581" y="3100311"/>
            <a:ext cx="308497" cy="400110"/>
          </a:xfrm>
          <a:prstGeom prst="rect">
            <a:avLst/>
          </a:prstGeom>
          <a:noFill/>
        </p:spPr>
        <p:txBody>
          <a:bodyPr wrap="square" rtlCol="0">
            <a:spAutoFit/>
          </a:bodyPr>
          <a:lstStyle/>
          <a:p>
            <a:r>
              <a:rPr lang="en-US" sz="2000" b="1" dirty="0"/>
              <a:t>D</a:t>
            </a:r>
          </a:p>
        </p:txBody>
      </p:sp>
      <p:sp>
        <p:nvSpPr>
          <p:cNvPr id="46" name="TextBox 45"/>
          <p:cNvSpPr txBox="1"/>
          <p:nvPr/>
        </p:nvSpPr>
        <p:spPr>
          <a:xfrm>
            <a:off x="6107372" y="795891"/>
            <a:ext cx="254759" cy="400110"/>
          </a:xfrm>
          <a:prstGeom prst="rect">
            <a:avLst/>
          </a:prstGeom>
          <a:noFill/>
        </p:spPr>
        <p:txBody>
          <a:bodyPr wrap="square" rtlCol="0">
            <a:spAutoFit/>
          </a:bodyPr>
          <a:lstStyle/>
          <a:p>
            <a:r>
              <a:rPr lang="en-US" sz="2000" b="1" dirty="0"/>
              <a:t>u</a:t>
            </a:r>
          </a:p>
        </p:txBody>
      </p:sp>
      <p:sp>
        <p:nvSpPr>
          <p:cNvPr id="47" name="TextBox 46"/>
          <p:cNvSpPr txBox="1"/>
          <p:nvPr/>
        </p:nvSpPr>
        <p:spPr>
          <a:xfrm>
            <a:off x="6143197" y="1600422"/>
            <a:ext cx="339490" cy="400110"/>
          </a:xfrm>
          <a:prstGeom prst="rect">
            <a:avLst/>
          </a:prstGeom>
          <a:noFill/>
        </p:spPr>
        <p:txBody>
          <a:bodyPr wrap="square" rtlCol="0">
            <a:spAutoFit/>
          </a:bodyPr>
          <a:lstStyle/>
          <a:p>
            <a:r>
              <a:rPr lang="en-US" sz="2000" b="1" dirty="0"/>
              <a:t>d</a:t>
            </a:r>
          </a:p>
        </p:txBody>
      </p:sp>
      <p:sp>
        <p:nvSpPr>
          <p:cNvPr id="48" name="TextBox 47"/>
          <p:cNvSpPr txBox="1"/>
          <p:nvPr/>
        </p:nvSpPr>
        <p:spPr>
          <a:xfrm>
            <a:off x="6362131" y="3316404"/>
            <a:ext cx="218363" cy="400110"/>
          </a:xfrm>
          <a:prstGeom prst="rect">
            <a:avLst/>
          </a:prstGeom>
          <a:noFill/>
        </p:spPr>
        <p:txBody>
          <a:bodyPr wrap="square" rtlCol="0">
            <a:spAutoFit/>
          </a:bodyPr>
          <a:lstStyle/>
          <a:p>
            <a:r>
              <a:rPr lang="en-US" sz="2000" b="1" dirty="0"/>
              <a:t>u</a:t>
            </a:r>
          </a:p>
        </p:txBody>
      </p:sp>
      <p:sp>
        <p:nvSpPr>
          <p:cNvPr id="49" name="TextBox 48"/>
          <p:cNvSpPr txBox="1"/>
          <p:nvPr/>
        </p:nvSpPr>
        <p:spPr>
          <a:xfrm>
            <a:off x="6378054" y="4396852"/>
            <a:ext cx="202440" cy="400110"/>
          </a:xfrm>
          <a:prstGeom prst="rect">
            <a:avLst/>
          </a:prstGeom>
          <a:noFill/>
        </p:spPr>
        <p:txBody>
          <a:bodyPr wrap="square" rtlCol="0">
            <a:spAutoFit/>
          </a:bodyPr>
          <a:lstStyle/>
          <a:p>
            <a:r>
              <a:rPr lang="en-US" sz="2000" b="1" dirty="0"/>
              <a:t>d</a:t>
            </a:r>
          </a:p>
        </p:txBody>
      </p:sp>
      <p:sp>
        <p:nvSpPr>
          <p:cNvPr id="50" name="TextBox 49"/>
          <p:cNvSpPr txBox="1"/>
          <p:nvPr/>
        </p:nvSpPr>
        <p:spPr>
          <a:xfrm>
            <a:off x="8911988" y="2563504"/>
            <a:ext cx="432180" cy="400110"/>
          </a:xfrm>
          <a:prstGeom prst="rect">
            <a:avLst/>
          </a:prstGeom>
          <a:noFill/>
        </p:spPr>
        <p:txBody>
          <a:bodyPr wrap="square" rtlCol="0">
            <a:spAutoFit/>
          </a:bodyPr>
          <a:lstStyle/>
          <a:p>
            <a:r>
              <a:rPr lang="en-US" sz="2000" b="1" dirty="0"/>
              <a:t>D’</a:t>
            </a:r>
          </a:p>
        </p:txBody>
      </p:sp>
      <p:sp>
        <p:nvSpPr>
          <p:cNvPr id="51" name="TextBox 50"/>
          <p:cNvSpPr txBox="1"/>
          <p:nvPr/>
        </p:nvSpPr>
        <p:spPr>
          <a:xfrm>
            <a:off x="8968852" y="3316404"/>
            <a:ext cx="452646" cy="400110"/>
          </a:xfrm>
          <a:prstGeom prst="rect">
            <a:avLst/>
          </a:prstGeom>
          <a:noFill/>
        </p:spPr>
        <p:txBody>
          <a:bodyPr wrap="square" rtlCol="0">
            <a:spAutoFit/>
          </a:bodyPr>
          <a:lstStyle/>
          <a:p>
            <a:r>
              <a:rPr lang="en-US" sz="2000" b="1" dirty="0"/>
              <a:t>U’</a:t>
            </a:r>
          </a:p>
        </p:txBody>
      </p:sp>
      <p:sp>
        <p:nvSpPr>
          <p:cNvPr id="52" name="TextBox 51"/>
          <p:cNvSpPr txBox="1"/>
          <p:nvPr/>
        </p:nvSpPr>
        <p:spPr>
          <a:xfrm>
            <a:off x="8952933" y="4512242"/>
            <a:ext cx="509510" cy="400110"/>
          </a:xfrm>
          <a:prstGeom prst="rect">
            <a:avLst/>
          </a:prstGeom>
          <a:noFill/>
        </p:spPr>
        <p:txBody>
          <a:bodyPr wrap="square" rtlCol="0">
            <a:spAutoFit/>
          </a:bodyPr>
          <a:lstStyle/>
          <a:p>
            <a:r>
              <a:rPr lang="en-US" sz="2000" b="1" dirty="0"/>
              <a:t>U’</a:t>
            </a:r>
          </a:p>
        </p:txBody>
      </p:sp>
      <p:sp>
        <p:nvSpPr>
          <p:cNvPr id="53" name="TextBox 52"/>
          <p:cNvSpPr txBox="1"/>
          <p:nvPr/>
        </p:nvSpPr>
        <p:spPr>
          <a:xfrm>
            <a:off x="8911988" y="5240743"/>
            <a:ext cx="509510" cy="400110"/>
          </a:xfrm>
          <a:prstGeom prst="rect">
            <a:avLst/>
          </a:prstGeom>
          <a:noFill/>
        </p:spPr>
        <p:txBody>
          <a:bodyPr wrap="square" rtlCol="0">
            <a:spAutoFit/>
          </a:bodyPr>
          <a:lstStyle/>
          <a:p>
            <a:r>
              <a:rPr lang="en-US" sz="2000" b="1" dirty="0"/>
              <a:t>D’</a:t>
            </a:r>
          </a:p>
        </p:txBody>
      </p:sp>
      <p:sp>
        <p:nvSpPr>
          <p:cNvPr id="54" name="TextBox 53"/>
          <p:cNvSpPr txBox="1"/>
          <p:nvPr/>
        </p:nvSpPr>
        <p:spPr>
          <a:xfrm>
            <a:off x="805217" y="600501"/>
            <a:ext cx="2456597" cy="461665"/>
          </a:xfrm>
          <a:prstGeom prst="rect">
            <a:avLst/>
          </a:prstGeom>
          <a:noFill/>
        </p:spPr>
        <p:txBody>
          <a:bodyPr wrap="square" rtlCol="0">
            <a:spAutoFit/>
          </a:bodyPr>
          <a:lstStyle/>
          <a:p>
            <a:r>
              <a:rPr lang="en-US" sz="2400" b="1" dirty="0"/>
              <a:t>Another example</a:t>
            </a:r>
          </a:p>
        </p:txBody>
      </p:sp>
    </p:spTree>
    <p:extLst>
      <p:ext uri="{BB962C8B-B14F-4D97-AF65-F5344CB8AC3E}">
        <p14:creationId xmlns:p14="http://schemas.microsoft.com/office/powerpoint/2010/main" val="28654093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815152" y="2279175"/>
            <a:ext cx="818866"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1</a:t>
            </a:r>
          </a:p>
        </p:txBody>
      </p:sp>
      <p:sp>
        <p:nvSpPr>
          <p:cNvPr id="3" name="Oval 2"/>
          <p:cNvSpPr/>
          <p:nvPr/>
        </p:nvSpPr>
        <p:spPr>
          <a:xfrm>
            <a:off x="4506036" y="1162334"/>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4" name="Oval 3"/>
          <p:cNvSpPr/>
          <p:nvPr/>
        </p:nvSpPr>
        <p:spPr>
          <a:xfrm>
            <a:off x="4506036" y="3700817"/>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5" name="Oval 4"/>
          <p:cNvSpPr/>
          <p:nvPr/>
        </p:nvSpPr>
        <p:spPr>
          <a:xfrm>
            <a:off x="7399360" y="2888774"/>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a:t>
            </a:r>
          </a:p>
        </p:txBody>
      </p:sp>
      <p:sp>
        <p:nvSpPr>
          <p:cNvPr id="6" name="Oval 5"/>
          <p:cNvSpPr/>
          <p:nvPr/>
        </p:nvSpPr>
        <p:spPr>
          <a:xfrm>
            <a:off x="7385712" y="4847228"/>
            <a:ext cx="832514" cy="7506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3</a:t>
            </a:r>
          </a:p>
        </p:txBody>
      </p:sp>
      <p:sp>
        <p:nvSpPr>
          <p:cNvPr id="8" name="Oval 7"/>
          <p:cNvSpPr/>
          <p:nvPr/>
        </p:nvSpPr>
        <p:spPr>
          <a:xfrm>
            <a:off x="7202604" y="750628"/>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852545" y="5597855"/>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9852545" y="4521958"/>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9833210" y="3608696"/>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9813875" y="2563504"/>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202604" y="1912961"/>
            <a:ext cx="366216" cy="325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flipV="1">
            <a:off x="2634018" y="1705971"/>
            <a:ext cx="1932295" cy="85753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34018" y="2888774"/>
            <a:ext cx="1872018" cy="10451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8" idx="2"/>
          </p:cNvCxnSpPr>
          <p:nvPr/>
        </p:nvCxnSpPr>
        <p:spPr>
          <a:xfrm flipV="1">
            <a:off x="5338550" y="913263"/>
            <a:ext cx="1864054" cy="4924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3" idx="2"/>
          </p:cNvCxnSpPr>
          <p:nvPr/>
        </p:nvCxnSpPr>
        <p:spPr>
          <a:xfrm>
            <a:off x="5338550" y="1705971"/>
            <a:ext cx="1864054" cy="36962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338550" y="3411940"/>
            <a:ext cx="2060810" cy="52202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324902" y="4217158"/>
            <a:ext cx="2074458" cy="88710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8218226" y="2743200"/>
            <a:ext cx="1634319" cy="3957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11" idx="2"/>
          </p:cNvCxnSpPr>
          <p:nvPr/>
        </p:nvCxnSpPr>
        <p:spPr>
          <a:xfrm>
            <a:off x="8218226" y="3411940"/>
            <a:ext cx="1614984" cy="35939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10" idx="2"/>
          </p:cNvCxnSpPr>
          <p:nvPr/>
        </p:nvCxnSpPr>
        <p:spPr>
          <a:xfrm flipV="1">
            <a:off x="8218226" y="4684593"/>
            <a:ext cx="1634319" cy="41967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9" idx="2"/>
          </p:cNvCxnSpPr>
          <p:nvPr/>
        </p:nvCxnSpPr>
        <p:spPr>
          <a:xfrm>
            <a:off x="8218226" y="5363570"/>
            <a:ext cx="1634319" cy="39692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738281" y="600501"/>
            <a:ext cx="900752" cy="400110"/>
          </a:xfrm>
          <a:prstGeom prst="rect">
            <a:avLst/>
          </a:prstGeom>
          <a:noFill/>
        </p:spPr>
        <p:txBody>
          <a:bodyPr wrap="square" rtlCol="0">
            <a:spAutoFit/>
          </a:bodyPr>
          <a:lstStyle/>
          <a:p>
            <a:r>
              <a:rPr lang="en-US" sz="2000" b="1" dirty="0"/>
              <a:t>2, 1, 2</a:t>
            </a:r>
          </a:p>
        </p:txBody>
      </p:sp>
      <p:sp>
        <p:nvSpPr>
          <p:cNvPr id="39" name="TextBox 38"/>
          <p:cNvSpPr txBox="1"/>
          <p:nvPr/>
        </p:nvSpPr>
        <p:spPr>
          <a:xfrm>
            <a:off x="7738280" y="1859734"/>
            <a:ext cx="900753" cy="400110"/>
          </a:xfrm>
          <a:prstGeom prst="rect">
            <a:avLst/>
          </a:prstGeom>
          <a:noFill/>
        </p:spPr>
        <p:txBody>
          <a:bodyPr wrap="square" rtlCol="0">
            <a:spAutoFit/>
          </a:bodyPr>
          <a:lstStyle/>
          <a:p>
            <a:r>
              <a:rPr lang="en-US" sz="2000" b="1" dirty="0"/>
              <a:t>1, 3, 4</a:t>
            </a:r>
          </a:p>
        </p:txBody>
      </p:sp>
      <p:sp>
        <p:nvSpPr>
          <p:cNvPr id="40" name="TextBox 39"/>
          <p:cNvSpPr txBox="1"/>
          <p:nvPr/>
        </p:nvSpPr>
        <p:spPr>
          <a:xfrm flipH="1">
            <a:off x="10322252" y="2543145"/>
            <a:ext cx="949660" cy="400110"/>
          </a:xfrm>
          <a:prstGeom prst="rect">
            <a:avLst/>
          </a:prstGeom>
          <a:noFill/>
        </p:spPr>
        <p:txBody>
          <a:bodyPr wrap="square" rtlCol="0">
            <a:spAutoFit/>
          </a:bodyPr>
          <a:lstStyle/>
          <a:p>
            <a:r>
              <a:rPr lang="en-US" sz="2000" b="1" dirty="0"/>
              <a:t>3, 0, 1</a:t>
            </a:r>
          </a:p>
        </p:txBody>
      </p:sp>
      <p:sp>
        <p:nvSpPr>
          <p:cNvPr id="41" name="TextBox 40"/>
          <p:cNvSpPr txBox="1"/>
          <p:nvPr/>
        </p:nvSpPr>
        <p:spPr>
          <a:xfrm>
            <a:off x="10322252" y="3571276"/>
            <a:ext cx="949660" cy="400110"/>
          </a:xfrm>
          <a:prstGeom prst="rect">
            <a:avLst/>
          </a:prstGeom>
          <a:noFill/>
        </p:spPr>
        <p:txBody>
          <a:bodyPr wrap="square" rtlCol="0">
            <a:spAutoFit/>
          </a:bodyPr>
          <a:lstStyle/>
          <a:p>
            <a:r>
              <a:rPr lang="en-US" sz="2000" b="1" dirty="0">
                <a:solidFill>
                  <a:srgbClr val="FF0000"/>
                </a:solidFill>
              </a:rPr>
              <a:t>4, 3, 3</a:t>
            </a:r>
          </a:p>
        </p:txBody>
      </p:sp>
      <p:sp>
        <p:nvSpPr>
          <p:cNvPr id="42" name="TextBox 41"/>
          <p:cNvSpPr txBox="1"/>
          <p:nvPr/>
        </p:nvSpPr>
        <p:spPr>
          <a:xfrm flipH="1">
            <a:off x="10416646" y="4483402"/>
            <a:ext cx="855265" cy="402382"/>
          </a:xfrm>
          <a:prstGeom prst="rect">
            <a:avLst/>
          </a:prstGeom>
          <a:noFill/>
        </p:spPr>
        <p:txBody>
          <a:bodyPr wrap="square" rtlCol="0">
            <a:spAutoFit/>
          </a:bodyPr>
          <a:lstStyle/>
          <a:p>
            <a:r>
              <a:rPr lang="en-US" sz="2000" b="1" dirty="0"/>
              <a:t>1, 2, 6</a:t>
            </a:r>
          </a:p>
        </p:txBody>
      </p:sp>
      <p:sp>
        <p:nvSpPr>
          <p:cNvPr id="43" name="TextBox 42"/>
          <p:cNvSpPr txBox="1"/>
          <p:nvPr/>
        </p:nvSpPr>
        <p:spPr>
          <a:xfrm>
            <a:off x="10416646" y="5523015"/>
            <a:ext cx="900752" cy="400110"/>
          </a:xfrm>
          <a:prstGeom prst="rect">
            <a:avLst/>
          </a:prstGeom>
          <a:noFill/>
        </p:spPr>
        <p:txBody>
          <a:bodyPr wrap="square" rtlCol="0">
            <a:spAutoFit/>
          </a:bodyPr>
          <a:lstStyle/>
          <a:p>
            <a:r>
              <a:rPr lang="en-US" sz="2000" b="1" dirty="0"/>
              <a:t>2, 6, 0</a:t>
            </a:r>
          </a:p>
        </p:txBody>
      </p:sp>
      <p:sp>
        <p:nvSpPr>
          <p:cNvPr id="44" name="TextBox 43"/>
          <p:cNvSpPr txBox="1"/>
          <p:nvPr/>
        </p:nvSpPr>
        <p:spPr>
          <a:xfrm>
            <a:off x="3370997" y="1831073"/>
            <a:ext cx="330392" cy="400110"/>
          </a:xfrm>
          <a:prstGeom prst="rect">
            <a:avLst/>
          </a:prstGeom>
          <a:noFill/>
        </p:spPr>
        <p:txBody>
          <a:bodyPr wrap="square" rtlCol="0">
            <a:spAutoFit/>
          </a:bodyPr>
          <a:lstStyle/>
          <a:p>
            <a:r>
              <a:rPr lang="en-US" sz="2000" b="1" dirty="0"/>
              <a:t>U</a:t>
            </a:r>
          </a:p>
        </p:txBody>
      </p:sp>
      <p:sp>
        <p:nvSpPr>
          <p:cNvPr id="45" name="TextBox 44"/>
          <p:cNvSpPr txBox="1"/>
          <p:nvPr/>
        </p:nvSpPr>
        <p:spPr>
          <a:xfrm>
            <a:off x="3485581" y="3100311"/>
            <a:ext cx="308497" cy="400110"/>
          </a:xfrm>
          <a:prstGeom prst="rect">
            <a:avLst/>
          </a:prstGeom>
          <a:noFill/>
        </p:spPr>
        <p:txBody>
          <a:bodyPr wrap="square" rtlCol="0">
            <a:spAutoFit/>
          </a:bodyPr>
          <a:lstStyle/>
          <a:p>
            <a:r>
              <a:rPr lang="en-US" sz="2000" b="1" dirty="0"/>
              <a:t>D</a:t>
            </a:r>
          </a:p>
        </p:txBody>
      </p:sp>
      <p:sp>
        <p:nvSpPr>
          <p:cNvPr id="46" name="TextBox 45"/>
          <p:cNvSpPr txBox="1"/>
          <p:nvPr/>
        </p:nvSpPr>
        <p:spPr>
          <a:xfrm>
            <a:off x="6107372" y="795891"/>
            <a:ext cx="254759" cy="400110"/>
          </a:xfrm>
          <a:prstGeom prst="rect">
            <a:avLst/>
          </a:prstGeom>
          <a:noFill/>
        </p:spPr>
        <p:txBody>
          <a:bodyPr wrap="square" rtlCol="0">
            <a:spAutoFit/>
          </a:bodyPr>
          <a:lstStyle/>
          <a:p>
            <a:r>
              <a:rPr lang="en-US" sz="2000" b="1" dirty="0"/>
              <a:t>u</a:t>
            </a:r>
          </a:p>
        </p:txBody>
      </p:sp>
      <p:sp>
        <p:nvSpPr>
          <p:cNvPr id="47" name="TextBox 46"/>
          <p:cNvSpPr txBox="1"/>
          <p:nvPr/>
        </p:nvSpPr>
        <p:spPr>
          <a:xfrm>
            <a:off x="6143197" y="1600422"/>
            <a:ext cx="339490" cy="400110"/>
          </a:xfrm>
          <a:prstGeom prst="rect">
            <a:avLst/>
          </a:prstGeom>
          <a:noFill/>
        </p:spPr>
        <p:txBody>
          <a:bodyPr wrap="square" rtlCol="0">
            <a:spAutoFit/>
          </a:bodyPr>
          <a:lstStyle/>
          <a:p>
            <a:r>
              <a:rPr lang="en-US" sz="2000" b="1" dirty="0"/>
              <a:t>d</a:t>
            </a:r>
          </a:p>
        </p:txBody>
      </p:sp>
      <p:sp>
        <p:nvSpPr>
          <p:cNvPr id="48" name="TextBox 47"/>
          <p:cNvSpPr txBox="1"/>
          <p:nvPr/>
        </p:nvSpPr>
        <p:spPr>
          <a:xfrm>
            <a:off x="6362131" y="3316404"/>
            <a:ext cx="218363" cy="400110"/>
          </a:xfrm>
          <a:prstGeom prst="rect">
            <a:avLst/>
          </a:prstGeom>
          <a:noFill/>
        </p:spPr>
        <p:txBody>
          <a:bodyPr wrap="square" rtlCol="0">
            <a:spAutoFit/>
          </a:bodyPr>
          <a:lstStyle/>
          <a:p>
            <a:r>
              <a:rPr lang="en-US" sz="2000" b="1" dirty="0"/>
              <a:t>u</a:t>
            </a:r>
          </a:p>
        </p:txBody>
      </p:sp>
      <p:sp>
        <p:nvSpPr>
          <p:cNvPr id="49" name="TextBox 48"/>
          <p:cNvSpPr txBox="1"/>
          <p:nvPr/>
        </p:nvSpPr>
        <p:spPr>
          <a:xfrm>
            <a:off x="6378054" y="4396852"/>
            <a:ext cx="202440" cy="400110"/>
          </a:xfrm>
          <a:prstGeom prst="rect">
            <a:avLst/>
          </a:prstGeom>
          <a:noFill/>
        </p:spPr>
        <p:txBody>
          <a:bodyPr wrap="square" rtlCol="0">
            <a:spAutoFit/>
          </a:bodyPr>
          <a:lstStyle/>
          <a:p>
            <a:r>
              <a:rPr lang="en-US" sz="2000" b="1" dirty="0"/>
              <a:t>d</a:t>
            </a:r>
          </a:p>
        </p:txBody>
      </p:sp>
      <p:sp>
        <p:nvSpPr>
          <p:cNvPr id="50" name="TextBox 49"/>
          <p:cNvSpPr txBox="1"/>
          <p:nvPr/>
        </p:nvSpPr>
        <p:spPr>
          <a:xfrm>
            <a:off x="8911988" y="2563504"/>
            <a:ext cx="432180" cy="400110"/>
          </a:xfrm>
          <a:prstGeom prst="rect">
            <a:avLst/>
          </a:prstGeom>
          <a:noFill/>
        </p:spPr>
        <p:txBody>
          <a:bodyPr wrap="square" rtlCol="0">
            <a:spAutoFit/>
          </a:bodyPr>
          <a:lstStyle/>
          <a:p>
            <a:r>
              <a:rPr lang="en-US" sz="2000" b="1" dirty="0"/>
              <a:t>U’</a:t>
            </a:r>
          </a:p>
        </p:txBody>
      </p:sp>
      <p:sp>
        <p:nvSpPr>
          <p:cNvPr id="51" name="TextBox 50"/>
          <p:cNvSpPr txBox="1"/>
          <p:nvPr/>
        </p:nvSpPr>
        <p:spPr>
          <a:xfrm>
            <a:off x="8968852" y="3316404"/>
            <a:ext cx="452646" cy="400110"/>
          </a:xfrm>
          <a:prstGeom prst="rect">
            <a:avLst/>
          </a:prstGeom>
          <a:noFill/>
        </p:spPr>
        <p:txBody>
          <a:bodyPr wrap="square" rtlCol="0">
            <a:spAutoFit/>
          </a:bodyPr>
          <a:lstStyle/>
          <a:p>
            <a:r>
              <a:rPr lang="en-US" sz="2000" b="1" dirty="0"/>
              <a:t>D’</a:t>
            </a:r>
          </a:p>
        </p:txBody>
      </p:sp>
      <p:sp>
        <p:nvSpPr>
          <p:cNvPr id="52" name="TextBox 51"/>
          <p:cNvSpPr txBox="1"/>
          <p:nvPr/>
        </p:nvSpPr>
        <p:spPr>
          <a:xfrm>
            <a:off x="8952933" y="4512242"/>
            <a:ext cx="509510" cy="400110"/>
          </a:xfrm>
          <a:prstGeom prst="rect">
            <a:avLst/>
          </a:prstGeom>
          <a:noFill/>
        </p:spPr>
        <p:txBody>
          <a:bodyPr wrap="square" rtlCol="0">
            <a:spAutoFit/>
          </a:bodyPr>
          <a:lstStyle/>
          <a:p>
            <a:r>
              <a:rPr lang="en-US" sz="2000" b="1" dirty="0"/>
              <a:t>U’</a:t>
            </a:r>
          </a:p>
        </p:txBody>
      </p:sp>
      <p:sp>
        <p:nvSpPr>
          <p:cNvPr id="53" name="TextBox 52"/>
          <p:cNvSpPr txBox="1"/>
          <p:nvPr/>
        </p:nvSpPr>
        <p:spPr>
          <a:xfrm>
            <a:off x="8911988" y="5240743"/>
            <a:ext cx="509510" cy="400110"/>
          </a:xfrm>
          <a:prstGeom prst="rect">
            <a:avLst/>
          </a:prstGeom>
          <a:noFill/>
        </p:spPr>
        <p:txBody>
          <a:bodyPr wrap="square" rtlCol="0">
            <a:spAutoFit/>
          </a:bodyPr>
          <a:lstStyle/>
          <a:p>
            <a:r>
              <a:rPr lang="en-US" sz="2000" b="1" dirty="0"/>
              <a:t>D’</a:t>
            </a:r>
          </a:p>
        </p:txBody>
      </p:sp>
      <p:sp>
        <p:nvSpPr>
          <p:cNvPr id="54" name="TextBox 53"/>
          <p:cNvSpPr txBox="1"/>
          <p:nvPr/>
        </p:nvSpPr>
        <p:spPr>
          <a:xfrm>
            <a:off x="805217" y="600501"/>
            <a:ext cx="2456597" cy="461665"/>
          </a:xfrm>
          <a:prstGeom prst="rect">
            <a:avLst/>
          </a:prstGeom>
          <a:noFill/>
        </p:spPr>
        <p:txBody>
          <a:bodyPr wrap="square" rtlCol="0">
            <a:spAutoFit/>
          </a:bodyPr>
          <a:lstStyle/>
          <a:p>
            <a:r>
              <a:rPr lang="en-US" sz="2400" b="1" dirty="0"/>
              <a:t>Another example</a:t>
            </a:r>
          </a:p>
        </p:txBody>
      </p:sp>
      <p:sp>
        <p:nvSpPr>
          <p:cNvPr id="7" name="TextBox 6"/>
          <p:cNvSpPr txBox="1"/>
          <p:nvPr/>
        </p:nvSpPr>
        <p:spPr>
          <a:xfrm>
            <a:off x="955344" y="5154302"/>
            <a:ext cx="4162566" cy="923330"/>
          </a:xfrm>
          <a:prstGeom prst="rect">
            <a:avLst/>
          </a:prstGeom>
          <a:noFill/>
        </p:spPr>
        <p:txBody>
          <a:bodyPr wrap="square" rtlCol="0">
            <a:spAutoFit/>
          </a:bodyPr>
          <a:lstStyle/>
          <a:p>
            <a:r>
              <a:rPr lang="en-US" b="1" dirty="0"/>
              <a:t>Solution:  Player #1 picks D.  Player #2 picks u.  Player #3 picks D’.  And [D, u, D’] is subgame perfect Nash equilibrium.</a:t>
            </a:r>
          </a:p>
        </p:txBody>
      </p:sp>
    </p:spTree>
    <p:extLst>
      <p:ext uri="{BB962C8B-B14F-4D97-AF65-F5344CB8AC3E}">
        <p14:creationId xmlns:p14="http://schemas.microsoft.com/office/powerpoint/2010/main" val="25762312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Entry Barriers</a:t>
            </a:r>
          </a:p>
        </p:txBody>
      </p:sp>
      <p:sp>
        <p:nvSpPr>
          <p:cNvPr id="3" name="Content Placeholder 2"/>
          <p:cNvSpPr>
            <a:spLocks noGrp="1"/>
          </p:cNvSpPr>
          <p:nvPr>
            <p:ph idx="1"/>
          </p:nvPr>
        </p:nvSpPr>
        <p:spPr/>
        <p:txBody>
          <a:bodyPr/>
          <a:lstStyle/>
          <a:p>
            <a:r>
              <a:rPr lang="en-US" dirty="0"/>
              <a:t>Are there actions that an incumbent firm might take to deter entry by outsiders?  In certain cases there may be.  If the incumbent can make some binding commitment and communicate that to potential entrants </a:t>
            </a:r>
            <a:r>
              <a:rPr lang="en-US" u="sng" dirty="0"/>
              <a:t>prior</a:t>
            </a:r>
            <a:r>
              <a:rPr lang="en-US" dirty="0"/>
              <a:t> to their decision to enter, then the incumbent may be able to forestall entry.</a:t>
            </a:r>
          </a:p>
          <a:p>
            <a:r>
              <a:rPr lang="en-US" dirty="0"/>
              <a:t>Consider the following example from </a:t>
            </a:r>
            <a:r>
              <a:rPr lang="en-US" dirty="0" err="1"/>
              <a:t>Avinash</a:t>
            </a:r>
            <a:r>
              <a:rPr lang="en-US" dirty="0"/>
              <a:t> Dixit, “New Developments in Oligopoly Theory,” </a:t>
            </a:r>
            <a:r>
              <a:rPr lang="en-US" i="1" dirty="0"/>
              <a:t>American Economic Review</a:t>
            </a:r>
            <a:r>
              <a:rPr lang="en-US" dirty="0"/>
              <a:t>, May 1982, pp. 12-17.</a:t>
            </a:r>
          </a:p>
        </p:txBody>
      </p:sp>
    </p:spTree>
    <p:extLst>
      <p:ext uri="{BB962C8B-B14F-4D97-AF65-F5344CB8AC3E}">
        <p14:creationId xmlns:p14="http://schemas.microsoft.com/office/powerpoint/2010/main" val="1585677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Porter’s Five-Forces Model</a:t>
            </a:r>
          </a:p>
        </p:txBody>
      </p:sp>
      <p:sp>
        <p:nvSpPr>
          <p:cNvPr id="4" name="Content Placeholder 3"/>
          <p:cNvSpPr>
            <a:spLocks noGrp="1"/>
          </p:cNvSpPr>
          <p:nvPr>
            <p:ph idx="1"/>
          </p:nvPr>
        </p:nvSpPr>
        <p:spPr/>
        <p:txBody>
          <a:bodyPr>
            <a:normAutofit fontScale="92500"/>
          </a:bodyPr>
          <a:lstStyle/>
          <a:p>
            <a:r>
              <a:rPr lang="en-US" dirty="0"/>
              <a:t>Michael Porter developed a model for industry analysis that incorporates many of the concepts we have studied so far. </a:t>
            </a:r>
            <a:r>
              <a:rPr lang="en-US" u="sng" dirty="0">
                <a:hlinkClick r:id="rId2"/>
              </a:rPr>
              <a:t>http://www.youtube.com/watch?v=mYF2_FBCvXw</a:t>
            </a:r>
            <a:r>
              <a:rPr lang="en-US" dirty="0"/>
              <a:t> </a:t>
            </a:r>
          </a:p>
          <a:p>
            <a:r>
              <a:rPr lang="en-US" dirty="0"/>
              <a:t>If we want to understand the nature and intensity of competition among firms in a market, we must understand the outside forces acting on firms in that industry.  These forces include supplier power, buyer power, the threat of substitutes, and the threat of entry.  We must also understand the market structure of the industry that inherently affects internal rivalry.</a:t>
            </a:r>
          </a:p>
          <a:p>
            <a:r>
              <a:rPr lang="en-US" dirty="0"/>
              <a:t>When there are only a few firms in an industry, and those firms are somewhat insulated from the other four forces, then the internal rivalry aspect of a market gets interesting.</a:t>
            </a:r>
          </a:p>
          <a:p>
            <a:endParaRPr lang="en-US" dirty="0"/>
          </a:p>
        </p:txBody>
      </p:sp>
    </p:spTree>
    <p:extLst>
      <p:ext uri="{BB962C8B-B14F-4D97-AF65-F5344CB8AC3E}">
        <p14:creationId xmlns:p14="http://schemas.microsoft.com/office/powerpoint/2010/main" val="1065563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9116" y="559558"/>
            <a:ext cx="10072048" cy="1938992"/>
          </a:xfrm>
          <a:prstGeom prst="rect">
            <a:avLst/>
          </a:prstGeom>
        </p:spPr>
        <p:txBody>
          <a:bodyPr wrap="square">
            <a:spAutoFit/>
          </a:bodyPr>
          <a:lstStyle/>
          <a:p>
            <a:r>
              <a:rPr lang="en-US" sz="2400" b="1" dirty="0">
                <a:solidFill>
                  <a:srgbClr val="000000"/>
                </a:solidFill>
                <a:latin typeface="Times New Roman" panose="02020603050405020304" pitchFamily="18" charset="0"/>
              </a:rPr>
              <a:t>Consider a two-stage game between an incumbent monopolist and a prospective entrant. The first stage is the latter's entry decision. If he stays out, the incumbent earns monopoly profits P</a:t>
            </a:r>
            <a:r>
              <a:rPr lang="en-US" sz="2400" b="1" baseline="-25000" dirty="0">
                <a:solidFill>
                  <a:srgbClr val="000000"/>
                </a:solidFill>
                <a:latin typeface="Times New Roman" panose="02020603050405020304" pitchFamily="18" charset="0"/>
              </a:rPr>
              <a:t>M</a:t>
            </a:r>
            <a:r>
              <a:rPr lang="en-US" sz="2400" b="1" dirty="0">
                <a:solidFill>
                  <a:srgbClr val="000000"/>
                </a:solidFill>
                <a:latin typeface="Times New Roman" panose="02020603050405020304" pitchFamily="18" charset="0"/>
              </a:rPr>
              <a:t> If entry occurs, the incumbent decides whether to fight a price war, with profits P</a:t>
            </a:r>
            <a:r>
              <a:rPr lang="en-US" sz="2400" b="1" baseline="-25000" dirty="0">
                <a:solidFill>
                  <a:srgbClr val="000000"/>
                </a:solidFill>
                <a:latin typeface="Times New Roman" panose="02020603050405020304" pitchFamily="18" charset="0"/>
              </a:rPr>
              <a:t>W</a:t>
            </a:r>
            <a:r>
              <a:rPr lang="en-US" sz="2400" b="1" dirty="0">
                <a:solidFill>
                  <a:srgbClr val="000000"/>
                </a:solidFill>
                <a:latin typeface="Times New Roman" panose="02020603050405020304" pitchFamily="18" charset="0"/>
              </a:rPr>
              <a:t> to each, or to share the market, with profits P</a:t>
            </a:r>
            <a:r>
              <a:rPr lang="en-US" sz="2400" b="1" baseline="-25000" dirty="0">
                <a:solidFill>
                  <a:srgbClr val="000000"/>
                </a:solidFill>
                <a:latin typeface="Times New Roman" panose="02020603050405020304" pitchFamily="18" charset="0"/>
              </a:rPr>
              <a:t>D</a:t>
            </a:r>
            <a:r>
              <a:rPr lang="en-US" sz="2400" b="1" dirty="0">
                <a:solidFill>
                  <a:srgbClr val="000000"/>
                </a:solidFill>
                <a:latin typeface="Times New Roman" panose="02020603050405020304" pitchFamily="18" charset="0"/>
              </a:rPr>
              <a:t> to each </a:t>
            </a:r>
            <a:r>
              <a:rPr lang="en-US" sz="2400" b="1" dirty="0" err="1">
                <a:solidFill>
                  <a:srgbClr val="000000"/>
                </a:solidFill>
                <a:latin typeface="Times New Roman" panose="02020603050405020304" pitchFamily="18" charset="0"/>
              </a:rPr>
              <a:t>duopolist</a:t>
            </a:r>
            <a:r>
              <a:rPr lang="en-US" sz="2400" b="1" dirty="0">
                <a:solidFill>
                  <a:srgbClr val="000000"/>
                </a:solidFill>
                <a:latin typeface="Times New Roman" panose="02020603050405020304" pitchFamily="18" charset="0"/>
              </a:rPr>
              <a:t>. </a:t>
            </a:r>
            <a:endParaRPr lang="en-US" sz="2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4634" y="3128962"/>
            <a:ext cx="8689553" cy="3737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54919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888" y="771526"/>
            <a:ext cx="9258300" cy="1569660"/>
          </a:xfrm>
          <a:prstGeom prst="rect">
            <a:avLst/>
          </a:prstGeom>
        </p:spPr>
        <p:txBody>
          <a:bodyPr wrap="square">
            <a:spAutoFit/>
          </a:bodyPr>
          <a:lstStyle/>
          <a:p>
            <a:r>
              <a:rPr lang="en-US" sz="2400" b="1" dirty="0">
                <a:solidFill>
                  <a:srgbClr val="000000"/>
                </a:solidFill>
                <a:latin typeface="Times New Roman" panose="02020603050405020304" pitchFamily="18" charset="0"/>
              </a:rPr>
              <a:t>At each termination point the corresponding payoffs are shown, the first component being the incumbent's. It is assumed that P</a:t>
            </a:r>
            <a:r>
              <a:rPr lang="en-US" sz="2400" b="1" baseline="-25000" dirty="0">
                <a:solidFill>
                  <a:srgbClr val="000000"/>
                </a:solidFill>
                <a:latin typeface="Times New Roman" panose="02020603050405020304" pitchFamily="18" charset="0"/>
              </a:rPr>
              <a:t>M</a:t>
            </a:r>
            <a:r>
              <a:rPr lang="en-US" sz="2400" b="1" dirty="0">
                <a:solidFill>
                  <a:srgbClr val="000000"/>
                </a:solidFill>
                <a:latin typeface="Times New Roman" panose="02020603050405020304" pitchFamily="18" charset="0"/>
              </a:rPr>
              <a:t> &gt; P</a:t>
            </a:r>
            <a:r>
              <a:rPr lang="en-US" sz="2400" b="1" baseline="-25000" dirty="0">
                <a:solidFill>
                  <a:srgbClr val="000000"/>
                </a:solidFill>
                <a:latin typeface="Times New Roman" panose="02020603050405020304" pitchFamily="18" charset="0"/>
              </a:rPr>
              <a:t>D</a:t>
            </a:r>
            <a:r>
              <a:rPr lang="en-US" sz="2400" b="1" dirty="0">
                <a:solidFill>
                  <a:srgbClr val="000000"/>
                </a:solidFill>
                <a:latin typeface="Times New Roman" panose="02020603050405020304" pitchFamily="18" charset="0"/>
              </a:rPr>
              <a:t> &gt; 0 &gt; P</a:t>
            </a:r>
            <a:r>
              <a:rPr lang="en-US" sz="2400" b="1" baseline="-25000" dirty="0">
                <a:solidFill>
                  <a:srgbClr val="000000"/>
                </a:solidFill>
                <a:latin typeface="Times New Roman" panose="02020603050405020304" pitchFamily="18" charset="0"/>
              </a:rPr>
              <a:t>W</a:t>
            </a:r>
            <a:r>
              <a:rPr lang="en-US" sz="2400" b="1" dirty="0">
                <a:solidFill>
                  <a:srgbClr val="000000"/>
                </a:solidFill>
                <a:latin typeface="Times New Roman" panose="02020603050405020304" pitchFamily="18" charset="0"/>
              </a:rPr>
              <a:t> , that is, duopoly is </a:t>
            </a:r>
            <a:r>
              <a:rPr lang="en-US" sz="2400" b="1" dirty="0">
                <a:solidFill>
                  <a:srgbClr val="000000"/>
                </a:solidFill>
                <a:latin typeface="Times New Roman" panose="02020603050405020304" pitchFamily="18" charset="0"/>
                <a:cs typeface="Times New Roman" panose="02020603050405020304" pitchFamily="18" charset="0"/>
              </a:rPr>
              <a:t>profitable but not </a:t>
            </a:r>
            <a:r>
              <a:rPr lang="en-US" sz="2400" b="1" dirty="0">
                <a:latin typeface="Times New Roman" panose="02020603050405020304" pitchFamily="18" charset="0"/>
                <a:cs typeface="Times New Roman" panose="02020603050405020304" pitchFamily="18" charset="0"/>
              </a:rPr>
              <a:t>as much as monopoly, while a price war is mutually destructive </a:t>
            </a:r>
            <a:endParaRPr lang="en-US"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1385889" y="2614613"/>
            <a:ext cx="9586912" cy="1569660"/>
          </a:xfrm>
          <a:prstGeom prst="rect">
            <a:avLst/>
          </a:prstGeom>
        </p:spPr>
        <p:txBody>
          <a:bodyPr wrap="square">
            <a:spAutoFit/>
          </a:bodyPr>
          <a:lstStyle/>
          <a:p>
            <a:r>
              <a:rPr lang="en-US" sz="2400" b="1" dirty="0">
                <a:solidFill>
                  <a:srgbClr val="000000"/>
                </a:solidFill>
                <a:latin typeface="Times New Roman" panose="02020603050405020304" pitchFamily="18" charset="0"/>
              </a:rPr>
              <a:t>In the above example, the strategy "War if entry" cannot be part of a perfect equilibrium. The entrant knows that the incumbent's optimal response to entry is sharing. Since P</a:t>
            </a:r>
            <a:r>
              <a:rPr lang="en-US" sz="2400" b="1" baseline="-25000" dirty="0">
                <a:solidFill>
                  <a:srgbClr val="000000"/>
                </a:solidFill>
                <a:latin typeface="Times New Roman" panose="02020603050405020304" pitchFamily="18" charset="0"/>
              </a:rPr>
              <a:t>D</a:t>
            </a:r>
            <a:r>
              <a:rPr lang="en-US" sz="2400" b="1" dirty="0">
                <a:solidFill>
                  <a:srgbClr val="000000"/>
                </a:solidFill>
                <a:latin typeface="Times New Roman" panose="02020603050405020304" pitchFamily="18" charset="0"/>
              </a:rPr>
              <a:t> &gt; 0, he stands to gain by entering. Therefore this is the outcome in the perfect equilibrium.</a:t>
            </a:r>
            <a:endParaRPr lang="en-US" sz="2400" dirty="0"/>
          </a:p>
        </p:txBody>
      </p:sp>
    </p:spTree>
    <p:extLst>
      <p:ext uri="{BB962C8B-B14F-4D97-AF65-F5344CB8AC3E}">
        <p14:creationId xmlns:p14="http://schemas.microsoft.com/office/powerpoint/2010/main" val="32913206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1588" y="842963"/>
            <a:ext cx="9415462" cy="1569660"/>
          </a:xfrm>
          <a:prstGeom prst="rect">
            <a:avLst/>
          </a:prstGeom>
        </p:spPr>
        <p:txBody>
          <a:bodyPr wrap="square">
            <a:spAutoFit/>
          </a:bodyPr>
          <a:lstStyle/>
          <a:p>
            <a:r>
              <a:rPr lang="en-US" sz="2400" b="1" dirty="0">
                <a:solidFill>
                  <a:srgbClr val="000000"/>
                </a:solidFill>
                <a:latin typeface="Times New Roman" panose="02020603050405020304" pitchFamily="18" charset="0"/>
              </a:rPr>
              <a:t>Now suppose the incumbent has available a prior irrevocable commitment, such as incurring cost C in readiness to fight a price war. This does not affect his payoff if a war in fact occurs, but lowers it by C otherwise. The new three-stage game tree is shown below.</a:t>
            </a:r>
            <a:endParaRPr lang="en-US" sz="2400" dirty="0"/>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1588" y="2566987"/>
            <a:ext cx="10115550" cy="4291013"/>
          </a:xfrm>
          <a:prstGeom prst="rect">
            <a:avLst/>
          </a:prstGeom>
          <a:noFill/>
          <a:ln>
            <a:noFill/>
          </a:ln>
        </p:spPr>
      </p:pic>
    </p:spTree>
    <p:extLst>
      <p:ext uri="{BB962C8B-B14F-4D97-AF65-F5344CB8AC3E}">
        <p14:creationId xmlns:p14="http://schemas.microsoft.com/office/powerpoint/2010/main" val="3413021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43025" y="1457325"/>
            <a:ext cx="9544050" cy="4154984"/>
          </a:xfrm>
          <a:prstGeom prst="rect">
            <a:avLst/>
          </a:prstGeom>
        </p:spPr>
        <p:txBody>
          <a:bodyPr wrap="square">
            <a:spAutoFit/>
          </a:bodyPr>
          <a:lstStyle/>
          <a:p>
            <a:r>
              <a:rPr lang="en-US" sz="2400" b="1" dirty="0">
                <a:solidFill>
                  <a:srgbClr val="000000"/>
                </a:solidFill>
                <a:latin typeface="Times New Roman" panose="02020603050405020304" pitchFamily="18" charset="0"/>
              </a:rPr>
              <a:t>An incumbent who has made this commitment will find it optimal to fight in the event of entry if P</a:t>
            </a:r>
            <a:r>
              <a:rPr lang="en-US" sz="2400" b="1" baseline="-25000" dirty="0">
                <a:solidFill>
                  <a:srgbClr val="000000"/>
                </a:solidFill>
                <a:latin typeface="Times New Roman" panose="02020603050405020304" pitchFamily="18" charset="0"/>
              </a:rPr>
              <a:t>W</a:t>
            </a:r>
            <a:r>
              <a:rPr lang="en-US" sz="2400" b="1" dirty="0">
                <a:solidFill>
                  <a:srgbClr val="000000"/>
                </a:solidFill>
                <a:latin typeface="Times New Roman" panose="02020603050405020304" pitchFamily="18" charset="0"/>
              </a:rPr>
              <a:t> &gt; P</a:t>
            </a:r>
            <a:r>
              <a:rPr lang="en-US" sz="2400" b="1" baseline="-25000" dirty="0">
                <a:solidFill>
                  <a:srgbClr val="000000"/>
                </a:solidFill>
                <a:latin typeface="Times New Roman" panose="02020603050405020304" pitchFamily="18" charset="0"/>
              </a:rPr>
              <a:t>D</a:t>
            </a:r>
            <a:r>
              <a:rPr lang="en-US" sz="2400" b="1" dirty="0">
                <a:solidFill>
                  <a:srgbClr val="000000"/>
                </a:solidFill>
                <a:latin typeface="Times New Roman" panose="02020603050405020304" pitchFamily="18" charset="0"/>
              </a:rPr>
              <a:t> - C. An entrant, knowing this, will stay out if the incumbent is committed, and enter if he is passive. The incumbent, knowing this in turn, will make the commitment if the ultimate payoff from doing so, P</a:t>
            </a:r>
            <a:r>
              <a:rPr lang="en-US" sz="2400" b="1" baseline="-25000" dirty="0">
                <a:solidFill>
                  <a:srgbClr val="000000"/>
                </a:solidFill>
                <a:latin typeface="Times New Roman" panose="02020603050405020304" pitchFamily="18" charset="0"/>
              </a:rPr>
              <a:t>M</a:t>
            </a:r>
            <a:r>
              <a:rPr lang="en-US" sz="2400" b="1" dirty="0">
                <a:solidFill>
                  <a:srgbClr val="000000"/>
                </a:solidFill>
                <a:latin typeface="Times New Roman" panose="02020603050405020304" pitchFamily="18" charset="0"/>
              </a:rPr>
              <a:t> - C, exceeds that from being passive, P</a:t>
            </a:r>
            <a:r>
              <a:rPr lang="en-US" sz="2400" b="1" baseline="-25000" dirty="0">
                <a:solidFill>
                  <a:srgbClr val="000000"/>
                </a:solidFill>
                <a:latin typeface="Times New Roman" panose="02020603050405020304" pitchFamily="18" charset="0"/>
              </a:rPr>
              <a:t>D</a:t>
            </a:r>
            <a:r>
              <a:rPr lang="en-US" sz="2400" b="1" dirty="0">
                <a:solidFill>
                  <a:srgbClr val="000000"/>
                </a:solidFill>
                <a:latin typeface="Times New Roman" panose="02020603050405020304" pitchFamily="18" charset="0"/>
              </a:rPr>
              <a:t>. Provided there exists a commitment whose cost satisfies P</a:t>
            </a:r>
            <a:r>
              <a:rPr lang="en-US" sz="2400" b="1" baseline="-25000" dirty="0">
                <a:solidFill>
                  <a:srgbClr val="000000"/>
                </a:solidFill>
                <a:latin typeface="Times New Roman" panose="02020603050405020304" pitchFamily="18" charset="0"/>
              </a:rPr>
              <a:t>M</a:t>
            </a:r>
            <a:r>
              <a:rPr lang="en-US" sz="2400" b="1" dirty="0">
                <a:solidFill>
                  <a:srgbClr val="000000"/>
                </a:solidFill>
                <a:latin typeface="Times New Roman" panose="02020603050405020304" pitchFamily="18" charset="0"/>
              </a:rPr>
              <a:t> – P</a:t>
            </a:r>
            <a:r>
              <a:rPr lang="en-US" sz="2400" b="1" baseline="-25000" dirty="0">
                <a:solidFill>
                  <a:srgbClr val="000000"/>
                </a:solidFill>
                <a:latin typeface="Times New Roman" panose="02020603050405020304" pitchFamily="18" charset="0"/>
              </a:rPr>
              <a:t>D</a:t>
            </a:r>
            <a:r>
              <a:rPr lang="en-US" sz="2400" b="1" dirty="0">
                <a:solidFill>
                  <a:srgbClr val="000000"/>
                </a:solidFill>
                <a:latin typeface="Times New Roman" panose="02020603050405020304" pitchFamily="18" charset="0"/>
              </a:rPr>
              <a:t> &gt; C &gt; P</a:t>
            </a:r>
            <a:r>
              <a:rPr lang="en-US" sz="2400" b="1" baseline="-25000" dirty="0">
                <a:solidFill>
                  <a:srgbClr val="000000"/>
                </a:solidFill>
                <a:latin typeface="Times New Roman" panose="02020603050405020304" pitchFamily="18" charset="0"/>
              </a:rPr>
              <a:t>D</a:t>
            </a:r>
            <a:r>
              <a:rPr lang="en-US" sz="2400" b="1" dirty="0">
                <a:solidFill>
                  <a:srgbClr val="000000"/>
                </a:solidFill>
                <a:latin typeface="Times New Roman" panose="02020603050405020304" pitchFamily="18" charset="0"/>
              </a:rPr>
              <a:t> -P</a:t>
            </a:r>
            <a:r>
              <a:rPr lang="en-US" sz="2400" b="1" baseline="-25000" dirty="0">
                <a:solidFill>
                  <a:srgbClr val="000000"/>
                </a:solidFill>
                <a:latin typeface="Times New Roman" panose="02020603050405020304" pitchFamily="18" charset="0"/>
              </a:rPr>
              <a:t>W</a:t>
            </a:r>
            <a:r>
              <a:rPr lang="en-US" sz="2400" b="1" dirty="0">
                <a:solidFill>
                  <a:srgbClr val="000000"/>
                </a:solidFill>
                <a:latin typeface="Times New Roman" panose="02020603050405020304" pitchFamily="18" charset="0"/>
              </a:rPr>
              <a:t>, it allows the incumbent to employ a credible threat and deter entry to his own advantage. Incidentally, the example also shows how a sequential equilibrium has to be solved backwards. The availability of such a commitment is a matter for each specific case. Sunk capacity is the most cited example.</a:t>
            </a:r>
            <a:endParaRPr lang="en-US" sz="2400" dirty="0"/>
          </a:p>
        </p:txBody>
      </p:sp>
    </p:spTree>
    <p:extLst>
      <p:ext uri="{BB962C8B-B14F-4D97-AF65-F5344CB8AC3E}">
        <p14:creationId xmlns:p14="http://schemas.microsoft.com/office/powerpoint/2010/main" val="7478955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3038" y="1371600"/>
            <a:ext cx="9586912" cy="3785652"/>
          </a:xfrm>
          <a:prstGeom prst="rect">
            <a:avLst/>
          </a:prstGeom>
        </p:spPr>
        <p:txBody>
          <a:bodyPr wrap="square">
            <a:spAutoFit/>
          </a:bodyPr>
          <a:lstStyle/>
          <a:p>
            <a:r>
              <a:rPr lang="en-US" sz="2400" b="1" dirty="0">
                <a:solidFill>
                  <a:srgbClr val="000000"/>
                </a:solidFill>
                <a:latin typeface="Times New Roman" panose="02020603050405020304" pitchFamily="18" charset="0"/>
              </a:rPr>
              <a:t>There are two essential requirements: the commitment should be made (and made known) prior to the entrant's decision, and it should be </a:t>
            </a:r>
            <a:r>
              <a:rPr lang="en-US" sz="2400" b="1" dirty="0" err="1">
                <a:solidFill>
                  <a:srgbClr val="000000"/>
                </a:solidFill>
                <a:latin typeface="Times New Roman" panose="02020603050405020304" pitchFamily="18" charset="0"/>
              </a:rPr>
              <a:t>irre-versible</a:t>
            </a:r>
            <a:r>
              <a:rPr lang="en-US" sz="2400" b="1" dirty="0">
                <a:solidFill>
                  <a:srgbClr val="000000"/>
                </a:solidFill>
                <a:latin typeface="Times New Roman" panose="02020603050405020304" pitchFamily="18" charset="0"/>
              </a:rPr>
              <a:t>. The incumbent often has a natural advantage of the first move, although an unaware passive incumbent may find himself facing an aggressive committed entrant, when the roles are reversed and the incumbent must contemplate exit. Irreversibility is a matter of technology and institutions. For example, capacity serves the purpose only if it cannot be </a:t>
            </a:r>
            <a:r>
              <a:rPr lang="en-US" sz="2400" b="1" dirty="0" err="1">
                <a:solidFill>
                  <a:srgbClr val="000000"/>
                </a:solidFill>
                <a:latin typeface="Times New Roman" panose="02020603050405020304" pitchFamily="18" charset="0"/>
              </a:rPr>
              <a:t>costlessly</a:t>
            </a:r>
            <a:r>
              <a:rPr lang="en-US" sz="2400" b="1" dirty="0">
                <a:solidFill>
                  <a:srgbClr val="000000"/>
                </a:solidFill>
                <a:latin typeface="Times New Roman" panose="02020603050405020304" pitchFamily="18" charset="0"/>
              </a:rPr>
              <a:t> liquidated. Capital goods that depreciate rapidly, or ones for which an efficient resale market exists, are not useful instruments for an entry-deterring commitment.</a:t>
            </a:r>
            <a:endParaRPr lang="en-US" sz="2400" dirty="0"/>
          </a:p>
        </p:txBody>
      </p:sp>
    </p:spTree>
    <p:extLst>
      <p:ext uri="{BB962C8B-B14F-4D97-AF65-F5344CB8AC3E}">
        <p14:creationId xmlns:p14="http://schemas.microsoft.com/office/powerpoint/2010/main" val="37813930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847898" y="978789"/>
            <a:ext cx="1083979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“Haven’t Shareholders Had Enough Chicken?” </a:t>
            </a:r>
            <a:r>
              <a:rPr kumimoji="0" lang="en-US" altLang="en-US" sz="16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WSJ,</a:t>
            </a: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4/4/01: can you see a learning-curve competitive advantage that Airbus gained by getting a jump on Boeing in this market?</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hlinkClick r:id="rId2"/>
              </a:rPr>
              <a:t>http://ezproxy.uky.edu/login?url=http://search.proquest.com/docview/398780117?accountid=11836</a:t>
            </a:r>
            <a:r>
              <a:rPr kumimoji="0" lang="en-US" altLang="en-US" sz="1600" b="0" i="0" u="sng" strike="noStrike" cap="none" normalizeH="0" baseline="0" dirty="0">
                <a:ln>
                  <a:noFill/>
                </a:ln>
                <a:solidFill>
                  <a:srgbClr val="0000FF"/>
                </a:solidFill>
                <a:effectLst/>
                <a:latin typeface="Arial" panose="020B0604020202020204" pitchFamily="34" charset="0"/>
                <a:ea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“Airbus Jet Leaves Legacy of Flubs,” </a:t>
            </a:r>
            <a:r>
              <a:rPr kumimoji="0" lang="en-US" altLang="en-US" sz="16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WSJ</a:t>
            </a: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2/20/19: who was right in their assessment of the superjumbo market in 2001, Boeing or Airbus?</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hlinkClick r:id="rId3"/>
              </a:rPr>
              <a:t>https://search-proquest-com.ezproxy.uky.edu/docview/2183505974/603F73604943E1PQ/63?accountid=11836</a:t>
            </a: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“Cruise Lines Slash Their Prices as War Fears Rattle Travelers,” </a:t>
            </a:r>
            <a:r>
              <a:rPr kumimoji="0" lang="en-US" altLang="en-US" sz="16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WSJ,</a:t>
            </a: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1/29/03: schedules are established, capacity is committed, and then an unanticipated drop in demand occurs. </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hlinkClick r:id="rId4"/>
              </a:rPr>
              <a:t>https://search-proquest-com.ezproxy.uky.edu/docview/398887154/33DE6F31F3364532PQ/115?accountid=11836</a:t>
            </a:r>
            <a:r>
              <a:rPr kumimoji="0" lang="en-US" altLang="en-US" sz="1600" b="0" i="0" u="sng" strike="noStrike" cap="none" normalizeH="0" baseline="0" dirty="0">
                <a:ln>
                  <a:noFill/>
                </a:ln>
                <a:solidFill>
                  <a:srgbClr val="0000FF"/>
                </a:solidFill>
                <a:effectLst/>
                <a:latin typeface="Arial" panose="020B0604020202020204" pitchFamily="34" charset="0"/>
                <a:ea typeface="Times New Roman" panose="02020603050405020304" pitchFamily="18" charset="0"/>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“Huge Cruise Ships Prepare for Launch but Face Uncertain Waters,” </a:t>
            </a:r>
            <a:r>
              <a:rPr kumimoji="0" lang="en-US" altLang="en-US" sz="16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WSJ</a:t>
            </a: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12/04/09: how cruise lines have to make capacity commitments before they know the exact state of demand.  Do you see the connection with the above reading on price wars? </a:t>
            </a: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hlinkClick r:id="rId5"/>
              </a:rPr>
              <a:t>http://ezproxy.uky.edu/login?url=http://search.proquest.com/docview/399127167/138B03F609C59AFF144/53?accountid=11836</a:t>
            </a:r>
            <a:r>
              <a:rPr kumimoji="0" lang="en-US" altLang="en-US" sz="1600" b="0" i="0" u="sng" strike="noStrike" cap="none" normalizeH="0" baseline="0" dirty="0">
                <a:ln>
                  <a:noFill/>
                </a:ln>
                <a:solidFill>
                  <a:srgbClr val="0000FF"/>
                </a:solidFill>
                <a:effectLst/>
                <a:latin typeface="Arial" panose="020B0604020202020204" pitchFamily="34" charset="0"/>
                <a:ea typeface="Times New Roman" panose="02020603050405020304" pitchFamily="18" charset="0"/>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“Upstart’s Tactics Allow it to Fly in Friendly Skies of a Big Rival,” </a:t>
            </a:r>
            <a:r>
              <a:rPr kumimoji="0" lang="en-US" altLang="en-US" sz="16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WSJ,</a:t>
            </a: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6/23/99: some pretty shrewd strategists at Frontier.</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hlinkClick r:id="rId6"/>
              </a:rPr>
              <a:t>http://ezproxy.uky.edu/login?url=http://search.proquest.com/docview/398729938?accountid=11836</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17579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slidesharecdn.com/studymethod-130922221715-phpapp02/95/porters-five-forces-3-638.jpg?cb=1379888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2734" y="-40338"/>
            <a:ext cx="9188179" cy="6898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0274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Oligopoly</a:t>
            </a:r>
          </a:p>
        </p:txBody>
      </p:sp>
      <p:sp>
        <p:nvSpPr>
          <p:cNvPr id="3" name="Content Placeholder 2"/>
          <p:cNvSpPr>
            <a:spLocks noGrp="1"/>
          </p:cNvSpPr>
          <p:nvPr>
            <p:ph idx="1"/>
          </p:nvPr>
        </p:nvSpPr>
        <p:spPr/>
        <p:txBody>
          <a:bodyPr>
            <a:normAutofit fontScale="92500"/>
          </a:bodyPr>
          <a:lstStyle/>
          <a:p>
            <a:r>
              <a:rPr lang="en-US" dirty="0"/>
              <a:t>Oligopoly: a market with a small number of sellers</a:t>
            </a:r>
          </a:p>
          <a:p>
            <a:r>
              <a:rPr lang="en-US" dirty="0"/>
              <a:t>Characteristics of oligopoly</a:t>
            </a:r>
          </a:p>
          <a:p>
            <a:pPr lvl="1">
              <a:buFont typeface="Wingdings" panose="05000000000000000000" pitchFamily="2" charset="2"/>
              <a:buChar char="Ø"/>
            </a:pPr>
            <a:r>
              <a:rPr lang="en-US" dirty="0"/>
              <a:t>Homogeneous or differentiated product</a:t>
            </a:r>
          </a:p>
          <a:p>
            <a:pPr lvl="1">
              <a:buFont typeface="Wingdings" panose="05000000000000000000" pitchFamily="2" charset="2"/>
              <a:buChar char="Ø"/>
            </a:pPr>
            <a:r>
              <a:rPr lang="en-US" dirty="0"/>
              <a:t>Oftentimes significant barriers to entry (perhaps because of economies of scale)</a:t>
            </a:r>
          </a:p>
          <a:p>
            <a:pPr lvl="1">
              <a:buFont typeface="Wingdings" panose="05000000000000000000" pitchFamily="2" charset="2"/>
              <a:buChar char="Ø"/>
            </a:pPr>
            <a:r>
              <a:rPr lang="en-US" dirty="0"/>
              <a:t>Recognized mutual interdependence, i.e. firms have identifiable rivals</a:t>
            </a:r>
          </a:p>
          <a:p>
            <a:r>
              <a:rPr lang="en-US" dirty="0"/>
              <a:t>It is this </a:t>
            </a:r>
            <a:r>
              <a:rPr lang="en-US" dirty="0">
                <a:solidFill>
                  <a:srgbClr val="FF0000"/>
                </a:solidFill>
              </a:rPr>
              <a:t>recognized mutual interdependence </a:t>
            </a:r>
            <a:r>
              <a:rPr lang="en-US" dirty="0"/>
              <a:t>that sets the analysis of oligopoly apart.  We do not have a neat deterministic abstract model that we can apply to oligopoly markets.  Instead, the outcome in an oligopoly market depends on how much or how little firms compete vigorously with one another, which can be idiosyncratic to the particular industry being studied.</a:t>
            </a:r>
          </a:p>
        </p:txBody>
      </p:sp>
    </p:spTree>
    <p:extLst>
      <p:ext uri="{BB962C8B-B14F-4D97-AF65-F5344CB8AC3E}">
        <p14:creationId xmlns:p14="http://schemas.microsoft.com/office/powerpoint/2010/main" val="251730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Real-world </a:t>
            </a:r>
            <a:r>
              <a:rPr lang="en-US" dirty="0" err="1"/>
              <a:t>oligopolists</a:t>
            </a:r>
            <a:endParaRPr lang="en-US" dirty="0"/>
          </a:p>
        </p:txBody>
      </p:sp>
      <p:pic>
        <p:nvPicPr>
          <p:cNvPr id="4098" name="Picture 2" descr="http://bitethebulletinvesting.com/Blog/wp-content/uploads/Coke-and-Pepsi-dilutive.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22216" y="1690687"/>
            <a:ext cx="2098812" cy="180983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leehamnews.com/wp-content/uploads/2013/06/airbus-wb-position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18600" y="1593254"/>
            <a:ext cx="3445111" cy="2573272"/>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baysidejournal.com/wp/wp-content/uploads/2015/09/android-apple-wallpape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70059" y="1687797"/>
            <a:ext cx="3102653" cy="1939158"/>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s3-origin-images.politico.com/news/100627_fedex_ups_reut_21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281" y="4410074"/>
            <a:ext cx="2563319" cy="1933576"/>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http://static.diffen.com/uploadz/f/f8/wireless-oligopoly--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8323" y="4526995"/>
            <a:ext cx="3170237" cy="2113492"/>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descr="http://www.consumerfu.com/sites/default/files/styles/article_image_full_node/public/field/image/cclogos2.jpg?itok=tNAeImmv"/>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79746" y="3886199"/>
            <a:ext cx="3638550" cy="2457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237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Modeling Oligopoly</a:t>
            </a:r>
          </a:p>
        </p:txBody>
      </p:sp>
      <p:sp>
        <p:nvSpPr>
          <p:cNvPr id="3" name="Content Placeholder 2"/>
          <p:cNvSpPr>
            <a:spLocks noGrp="1"/>
          </p:cNvSpPr>
          <p:nvPr>
            <p:ph idx="1"/>
          </p:nvPr>
        </p:nvSpPr>
        <p:spPr/>
        <p:txBody>
          <a:bodyPr>
            <a:normAutofit fontScale="92500" lnSpcReduction="10000"/>
          </a:bodyPr>
          <a:lstStyle/>
          <a:p>
            <a:r>
              <a:rPr lang="en-US" dirty="0"/>
              <a:t>Imagine a market with two firms supplying a homogeneous product to a large number of small, independent buyers.</a:t>
            </a:r>
          </a:p>
          <a:p>
            <a:r>
              <a:rPr lang="en-US" dirty="0"/>
              <a:t>If these two firms compete vigorously with one another, what do you predict market price and output will be?</a:t>
            </a:r>
          </a:p>
          <a:p>
            <a:r>
              <a:rPr lang="en-US" dirty="0"/>
              <a:t>If these two firms cooperate totally and behave as one, what do you predict market price and output will be?</a:t>
            </a:r>
          </a:p>
          <a:p>
            <a:r>
              <a:rPr lang="en-US" dirty="0"/>
              <a:t>What will total profits of the two firms be if they behave competitively? </a:t>
            </a:r>
          </a:p>
          <a:p>
            <a:r>
              <a:rPr lang="en-US" dirty="0"/>
              <a:t>What will total profits of the two firms be if they collude and behave as a monopolist?</a:t>
            </a:r>
          </a:p>
          <a:p>
            <a:r>
              <a:rPr lang="en-US" dirty="0"/>
              <a:t>What will price, output, and profits be if they are only partially successful in suppressing competition?</a:t>
            </a:r>
          </a:p>
        </p:txBody>
      </p:sp>
    </p:spTree>
    <p:extLst>
      <p:ext uri="{BB962C8B-B14F-4D97-AF65-F5344CB8AC3E}">
        <p14:creationId xmlns:p14="http://schemas.microsoft.com/office/powerpoint/2010/main" val="1105565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textimgs.s3.amazonaws.com/econ/section_14/f19735ccb5af3eae420a087d889c8e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4817" y="34940"/>
            <a:ext cx="9629870" cy="6823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289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1254</TotalTime>
  <Words>4319</Words>
  <Application>Microsoft Office PowerPoint</Application>
  <PresentationFormat>Widescreen</PresentationFormat>
  <Paragraphs>421</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Calibri Light</vt:lpstr>
      <vt:lpstr>Courier New</vt:lpstr>
      <vt:lpstr>Times New Roman</vt:lpstr>
      <vt:lpstr>Wingdings</vt:lpstr>
      <vt:lpstr>Office Theme</vt:lpstr>
      <vt:lpstr>ECO 610:  Lecture 9</vt:lpstr>
      <vt:lpstr>Oligopoly, Rivalry, and Strategic Behavior: Outline</vt:lpstr>
      <vt:lpstr>A taxonomy of market structures</vt:lpstr>
      <vt:lpstr>Porter’s Five-Forces Model</vt:lpstr>
      <vt:lpstr>PowerPoint Presentation</vt:lpstr>
      <vt:lpstr>Oligopoly</vt:lpstr>
      <vt:lpstr>Real-world oligopolists</vt:lpstr>
      <vt:lpstr>Modeling Oligopoly</vt:lpstr>
      <vt:lpstr>PowerPoint Presentation</vt:lpstr>
      <vt:lpstr>Profit possibilities frontier</vt:lpstr>
      <vt:lpstr>Cartel Theory: incentive to collude</vt:lpstr>
      <vt:lpstr>PowerPoint Presentation</vt:lpstr>
      <vt:lpstr>Cartel Theory: incentive to cheat</vt:lpstr>
      <vt:lpstr>Coordinating oligopolistic activity</vt:lpstr>
      <vt:lpstr>Factors facilitating or impeding oligopolistic coordination among producers in an industry</vt:lpstr>
      <vt:lpstr>Game Theory:  Payoff interdependency???</vt:lpstr>
      <vt:lpstr>Elements of a game, Types of games</vt:lpstr>
      <vt:lpstr>Static Games of Complete Information</vt:lpstr>
      <vt:lpstr>Solving a game</vt:lpstr>
      <vt:lpstr>Solution strategies</vt:lpstr>
      <vt:lpstr>PowerPoint Presentation</vt:lpstr>
      <vt:lpstr>1. Dominant strategies and prisoner’s dilemma games</vt:lpstr>
      <vt:lpstr>Prisoner’s dilemma in a business setting</vt:lpstr>
      <vt:lpstr>Cooperative vs. non-cooperative games</vt:lpstr>
      <vt:lpstr>2. Iterative elimination of dominated strategies</vt:lpstr>
      <vt:lpstr>Can you predict the outcome of this game?</vt:lpstr>
      <vt:lpstr>3. Rationalizable Strategies</vt:lpstr>
      <vt:lpstr>Solution to the previous game</vt:lpstr>
      <vt:lpstr>4. Nash equilibrium</vt:lpstr>
      <vt:lpstr>Solution to the previous game</vt:lpstr>
      <vt:lpstr>Dynamic Games of Complete Information</vt:lpstr>
      <vt:lpstr>PowerPoint Presentation</vt:lpstr>
      <vt:lpstr>Solving the previous game</vt:lpstr>
      <vt:lpstr>Solving the previous game (continued)</vt:lpstr>
      <vt:lpstr>Solving dynamic games</vt:lpstr>
      <vt:lpstr>Subgame Perfect Nash Equilibrium</vt:lpstr>
      <vt:lpstr>PowerPoint Presentation</vt:lpstr>
      <vt:lpstr>PowerPoint Presentation</vt:lpstr>
      <vt:lpstr>Strategic Entry Barriers</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610:  Lecture 9</dc:title>
  <dc:creator>Scott, Frank</dc:creator>
  <cp:lastModifiedBy>Scott, Frank A.</cp:lastModifiedBy>
  <cp:revision>76</cp:revision>
  <dcterms:created xsi:type="dcterms:W3CDTF">2016-07-18T01:06:27Z</dcterms:created>
  <dcterms:modified xsi:type="dcterms:W3CDTF">2020-07-06T19:30:50Z</dcterms:modified>
</cp:coreProperties>
</file>